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9.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5.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6.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37.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8.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39.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43.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6.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809" r:id="rId4"/>
  </p:sldMasterIdLst>
  <p:notesMasterIdLst>
    <p:notesMasterId r:id="rId58"/>
  </p:notesMasterIdLst>
  <p:handoutMasterIdLst>
    <p:handoutMasterId r:id="rId59"/>
  </p:handoutMasterIdLst>
  <p:sldIdLst>
    <p:sldId id="3074" r:id="rId5"/>
    <p:sldId id="2941" r:id="rId6"/>
    <p:sldId id="3134" r:id="rId7"/>
    <p:sldId id="3115" r:id="rId8"/>
    <p:sldId id="3141" r:id="rId9"/>
    <p:sldId id="3144" r:id="rId10"/>
    <p:sldId id="3117" r:id="rId11"/>
    <p:sldId id="3119" r:id="rId12"/>
    <p:sldId id="3129" r:id="rId13"/>
    <p:sldId id="3131" r:id="rId14"/>
    <p:sldId id="3123" r:id="rId15"/>
    <p:sldId id="3018" r:id="rId16"/>
    <p:sldId id="2898" r:id="rId17"/>
    <p:sldId id="3102" r:id="rId18"/>
    <p:sldId id="3042" r:id="rId19"/>
    <p:sldId id="3026" r:id="rId20"/>
    <p:sldId id="3135" r:id="rId21"/>
    <p:sldId id="2972" r:id="rId22"/>
    <p:sldId id="3028" r:id="rId23"/>
    <p:sldId id="3083" r:id="rId24"/>
    <p:sldId id="3136" r:id="rId25"/>
    <p:sldId id="3142" r:id="rId26"/>
    <p:sldId id="3027" r:id="rId27"/>
    <p:sldId id="3137" r:id="rId28"/>
    <p:sldId id="3044" r:id="rId29"/>
    <p:sldId id="3060" r:id="rId30"/>
    <p:sldId id="3059" r:id="rId31"/>
    <p:sldId id="3049" r:id="rId32"/>
    <p:sldId id="3050" r:id="rId33"/>
    <p:sldId id="3051" r:id="rId34"/>
    <p:sldId id="3124" r:id="rId35"/>
    <p:sldId id="3043" r:id="rId36"/>
    <p:sldId id="3061" r:id="rId37"/>
    <p:sldId id="3132" r:id="rId38"/>
    <p:sldId id="3063" r:id="rId39"/>
    <p:sldId id="3112" r:id="rId40"/>
    <p:sldId id="3138" r:id="rId41"/>
    <p:sldId id="3093" r:id="rId42"/>
    <p:sldId id="3143" r:id="rId43"/>
    <p:sldId id="3077" r:id="rId44"/>
    <p:sldId id="3140" r:id="rId45"/>
    <p:sldId id="3045" r:id="rId46"/>
    <p:sldId id="3052" r:id="rId47"/>
    <p:sldId id="3070" r:id="rId48"/>
    <p:sldId id="3095" r:id="rId49"/>
    <p:sldId id="3046" r:id="rId50"/>
    <p:sldId id="3125" r:id="rId51"/>
    <p:sldId id="3039" r:id="rId52"/>
    <p:sldId id="3072" r:id="rId53"/>
    <p:sldId id="3047" r:id="rId54"/>
    <p:sldId id="3126" r:id="rId55"/>
    <p:sldId id="3023" r:id="rId56"/>
    <p:sldId id="3024" r:id="rId57"/>
  </p:sldIdLst>
  <p:sldSz cx="12188825" cy="6858000"/>
  <p:notesSz cx="7102475" cy="9388475"/>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6" userDrawn="1">
          <p15:clr>
            <a:srgbClr val="A4A3A4"/>
          </p15:clr>
        </p15:guide>
        <p15:guide id="2" orient="horz" pos="4176" userDrawn="1">
          <p15:clr>
            <a:srgbClr val="A4A3A4"/>
          </p15:clr>
        </p15:guide>
        <p15:guide id="3" orient="horz" pos="864" userDrawn="1">
          <p15:clr>
            <a:srgbClr val="A4A3A4"/>
          </p15:clr>
        </p15:guide>
        <p15:guide id="4" pos="815" userDrawn="1">
          <p15:clr>
            <a:srgbClr val="A4A3A4"/>
          </p15:clr>
        </p15:guide>
        <p15:guide id="5" pos="359" userDrawn="1">
          <p15:clr>
            <a:srgbClr val="A4A3A4"/>
          </p15:clr>
        </p15:guide>
        <p15:guide id="6" pos="2927" userDrawn="1">
          <p15:clr>
            <a:srgbClr val="A4A3A4"/>
          </p15:clr>
        </p15:guide>
        <p15:guide id="9" orient="horz" pos="1248"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assie Kelly" initials="KK" lastIdx="17" clrIdx="6">
    <p:extLst>
      <p:ext uri="{19B8F6BF-5375-455C-9EA6-DF929625EA0E}">
        <p15:presenceInfo xmlns:p15="http://schemas.microsoft.com/office/powerpoint/2012/main" userId="S::kassie.kelly@reach3insights.com::b2d5fc90-3349-4f71-89b8-3a01ef46a522" providerId="AD"/>
      </p:ext>
    </p:extLst>
  </p:cmAuthor>
  <p:cmAuthor id="1" name="Jared" initials="JS" lastIdx="75" clrIdx="0">
    <p:extLst>
      <p:ext uri="{19B8F6BF-5375-455C-9EA6-DF929625EA0E}">
        <p15:presenceInfo xmlns:p15="http://schemas.microsoft.com/office/powerpoint/2012/main" userId="Jared" providerId="None"/>
      </p:ext>
    </p:extLst>
  </p:cmAuthor>
  <p:cmAuthor id="2" name="Kim" initials="K" lastIdx="43" clrIdx="1">
    <p:extLst>
      <p:ext uri="{19B8F6BF-5375-455C-9EA6-DF929625EA0E}">
        <p15:presenceInfo xmlns:p15="http://schemas.microsoft.com/office/powerpoint/2012/main" userId="S::kim.arnold@reach3insights.com::0ab75e3e-446b-4bc5-8b8b-ee298b62210a" providerId="AD"/>
      </p:ext>
    </p:extLst>
  </p:cmAuthor>
  <p:cmAuthor id="3" name="Briana Braudo" initials="BB" lastIdx="89" clrIdx="2">
    <p:extLst>
      <p:ext uri="{19B8F6BF-5375-455C-9EA6-DF929625EA0E}">
        <p15:presenceInfo xmlns:p15="http://schemas.microsoft.com/office/powerpoint/2012/main" userId="S::briana.braudo@reach3insights.com::0d40d519-7f7b-4d3a-9f95-8ff32acd8fed" providerId="AD"/>
      </p:ext>
    </p:extLst>
  </p:cmAuthor>
  <p:cmAuthor id="4" name="Sean Campbell" initials="SC" lastIdx="18" clrIdx="3">
    <p:extLst>
      <p:ext uri="{19B8F6BF-5375-455C-9EA6-DF929625EA0E}">
        <p15:presenceInfo xmlns:p15="http://schemas.microsoft.com/office/powerpoint/2012/main" userId="S::sean.campbell@reach3insights.com::59b48ed6-9b7d-4943-be97-95447262e0b2" providerId="AD"/>
      </p:ext>
    </p:extLst>
  </p:cmAuthor>
  <p:cmAuthor id="5" name="Clint Rodriguez" initials="CR" lastIdx="42" clrIdx="4">
    <p:extLst>
      <p:ext uri="{19B8F6BF-5375-455C-9EA6-DF929625EA0E}">
        <p15:presenceInfo xmlns:p15="http://schemas.microsoft.com/office/powerpoint/2012/main" userId="S::clint.rodriguez@reach3insights.com::f2bbbb84-9af8-4ab1-8de7-6539c73b9dfd" providerId="AD"/>
      </p:ext>
    </p:extLst>
  </p:cmAuthor>
  <p:cmAuthor id="6" name="Jared Streeto" initials="JS" lastIdx="1" clrIdx="5">
    <p:extLst>
      <p:ext uri="{19B8F6BF-5375-455C-9EA6-DF929625EA0E}">
        <p15:presenceInfo xmlns:p15="http://schemas.microsoft.com/office/powerpoint/2012/main" userId="S::jared.streeto@reach3insights.com::2b0f50f5-36c4-4bb9-bbdb-f069a5b4cb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BEF"/>
    <a:srgbClr val="5D6C8F"/>
    <a:srgbClr val="E25656"/>
    <a:srgbClr val="FFFFFF"/>
    <a:srgbClr val="A6BFEA"/>
    <a:srgbClr val="2AB0B7"/>
    <a:srgbClr val="FF6A00"/>
    <a:srgbClr val="C04E00"/>
    <a:srgbClr val="3E8DDD"/>
    <a:srgbClr val="3274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5270" autoAdjust="0"/>
  </p:normalViewPr>
  <p:slideViewPr>
    <p:cSldViewPr snapToGrid="0">
      <p:cViewPr varScale="1">
        <p:scale>
          <a:sx n="99" d="100"/>
          <a:sy n="99" d="100"/>
        </p:scale>
        <p:origin x="504" y="72"/>
      </p:cViewPr>
      <p:guideLst>
        <p:guide orient="horz" pos="456"/>
        <p:guide orient="horz" pos="4176"/>
        <p:guide orient="horz" pos="864"/>
        <p:guide pos="815"/>
        <p:guide pos="359"/>
        <p:guide pos="2927"/>
        <p:guide orient="horz" pos="1248"/>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Currently using</c:v>
                </c:pt>
              </c:strCache>
            </c:strRef>
          </c:tx>
          <c:spPr>
            <a:solidFill>
              <a:schemeClr val="accent1"/>
            </a:solidFill>
            <a:ln>
              <a:noFill/>
            </a:ln>
            <a:effectLst/>
            <a:sp3d/>
          </c:spPr>
          <c:invertIfNegative val="0"/>
          <c:cat>
            <c:strRef>
              <c:f>Sheet1!$A$2:$A$3</c:f>
              <c:strCache>
                <c:ptCount val="2"/>
                <c:pt idx="0">
                  <c:v>Currently using</c:v>
                </c:pt>
                <c:pt idx="1">
                  <c:v>Interested</c:v>
                </c:pt>
              </c:strCache>
            </c:strRef>
          </c:cat>
          <c:val>
            <c:numRef>
              <c:f>Sheet1!$B$2:$B$3</c:f>
              <c:numCache>
                <c:formatCode>General</c:formatCode>
                <c:ptCount val="2"/>
                <c:pt idx="0">
                  <c:v>0.1</c:v>
                </c:pt>
                <c:pt idx="1">
                  <c:v>0.1</c:v>
                </c:pt>
              </c:numCache>
            </c:numRef>
          </c:val>
          <c:extLst>
            <c:ext xmlns:c16="http://schemas.microsoft.com/office/drawing/2014/chart" uri="{C3380CC4-5D6E-409C-BE32-E72D297353CC}">
              <c16:uniqueId val="{00000000-D483-445C-9482-4DD21F19C765}"/>
            </c:ext>
          </c:extLst>
        </c:ser>
        <c:ser>
          <c:idx val="1"/>
          <c:order val="1"/>
          <c:tx>
            <c:strRef>
              <c:f>Sheet1!$C$1</c:f>
              <c:strCache>
                <c:ptCount val="1"/>
                <c:pt idx="0">
                  <c:v>Interested </c:v>
                </c:pt>
              </c:strCache>
            </c:strRef>
          </c:tx>
          <c:spPr>
            <a:solidFill>
              <a:schemeClr val="accent2"/>
            </a:solidFill>
            <a:ln>
              <a:noFill/>
            </a:ln>
            <a:effectLst/>
            <a:sp3d/>
          </c:spPr>
          <c:invertIfNegative val="0"/>
          <c:cat>
            <c:strRef>
              <c:f>Sheet1!$A$2:$A$3</c:f>
              <c:strCache>
                <c:ptCount val="2"/>
                <c:pt idx="0">
                  <c:v>Currently using</c:v>
                </c:pt>
                <c:pt idx="1">
                  <c:v>Interested</c:v>
                </c:pt>
              </c:strCache>
            </c:strRef>
          </c:cat>
          <c:val>
            <c:numRef>
              <c:f>Sheet1!$C$2:$C$3</c:f>
              <c:numCache>
                <c:formatCode>General</c:formatCode>
                <c:ptCount val="2"/>
                <c:pt idx="1">
                  <c:v>0.63</c:v>
                </c:pt>
              </c:numCache>
            </c:numRef>
          </c:val>
          <c:extLst>
            <c:ext xmlns:c16="http://schemas.microsoft.com/office/drawing/2014/chart" uri="{C3380CC4-5D6E-409C-BE32-E72D297353CC}">
              <c16:uniqueId val="{00000001-D483-445C-9482-4DD21F19C765}"/>
            </c:ext>
          </c:extLst>
        </c:ser>
        <c:dLbls>
          <c:showLegendKey val="0"/>
          <c:showVal val="0"/>
          <c:showCatName val="0"/>
          <c:showSerName val="0"/>
          <c:showPercent val="0"/>
          <c:showBubbleSize val="0"/>
        </c:dLbls>
        <c:gapWidth val="150"/>
        <c:shape val="box"/>
        <c:axId val="812674384"/>
        <c:axId val="859216512"/>
        <c:axId val="0"/>
      </c:bar3DChart>
      <c:catAx>
        <c:axId val="812674384"/>
        <c:scaling>
          <c:orientation val="minMax"/>
        </c:scaling>
        <c:delete val="1"/>
        <c:axPos val="b"/>
        <c:numFmt formatCode="General" sourceLinked="1"/>
        <c:majorTickMark val="none"/>
        <c:minorTickMark val="none"/>
        <c:tickLblPos val="nextTo"/>
        <c:crossAx val="859216512"/>
        <c:crosses val="autoZero"/>
        <c:auto val="1"/>
        <c:lblAlgn val="ctr"/>
        <c:lblOffset val="100"/>
        <c:noMultiLvlLbl val="0"/>
      </c:catAx>
      <c:valAx>
        <c:axId val="859216512"/>
        <c:scaling>
          <c:orientation val="minMax"/>
        </c:scaling>
        <c:delete val="1"/>
        <c:axPos val="l"/>
        <c:numFmt formatCode="General" sourceLinked="1"/>
        <c:majorTickMark val="none"/>
        <c:minorTickMark val="none"/>
        <c:tickLblPos val="nextTo"/>
        <c:crossAx val="812674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18-34</c:v>
                </c:pt>
              </c:strCache>
            </c:strRef>
          </c:tx>
          <c:spPr>
            <a:solidFill>
              <a:srgbClr val="3274B6"/>
            </a:solidFill>
            <a:ln>
              <a:noFill/>
            </a:ln>
            <a:effectLst/>
          </c:spPr>
          <c:invertIfNegative val="0"/>
          <c:dPt>
            <c:idx val="0"/>
            <c:invertIfNegative val="0"/>
            <c:bubble3D val="0"/>
            <c:spPr>
              <a:solidFill>
                <a:srgbClr val="3274B6"/>
              </a:solidFill>
              <a:ln>
                <a:noFill/>
              </a:ln>
              <a:effectLst/>
            </c:spPr>
            <c:extLst>
              <c:ext xmlns:c16="http://schemas.microsoft.com/office/drawing/2014/chart" uri="{C3380CC4-5D6E-409C-BE32-E72D297353CC}">
                <c16:uniqueId val="{00000001-C3C6-4DDA-ADCF-D19FC02BC257}"/>
              </c:ext>
            </c:extLst>
          </c:dPt>
          <c:dPt>
            <c:idx val="2"/>
            <c:invertIfNegative val="0"/>
            <c:bubble3D val="0"/>
            <c:spPr>
              <a:solidFill>
                <a:srgbClr val="3274B6"/>
              </a:solidFill>
              <a:ln>
                <a:noFill/>
              </a:ln>
              <a:effectLst/>
            </c:spPr>
            <c:extLst>
              <c:ext xmlns:c16="http://schemas.microsoft.com/office/drawing/2014/chart" uri="{C3380CC4-5D6E-409C-BE32-E72D297353CC}">
                <c16:uniqueId val="{00000003-C3C6-4DDA-ADCF-D19FC02BC257}"/>
              </c:ext>
            </c:extLst>
          </c:dPt>
          <c:dPt>
            <c:idx val="3"/>
            <c:invertIfNegative val="0"/>
            <c:bubble3D val="0"/>
            <c:spPr>
              <a:solidFill>
                <a:srgbClr val="3274B6"/>
              </a:solidFill>
              <a:ln>
                <a:noFill/>
              </a:ln>
              <a:effectLst/>
            </c:spPr>
            <c:extLst>
              <c:ext xmlns:c16="http://schemas.microsoft.com/office/drawing/2014/chart" uri="{C3380CC4-5D6E-409C-BE32-E72D297353CC}">
                <c16:uniqueId val="{00000005-C3C6-4DDA-ADCF-D19FC02BC257}"/>
              </c:ext>
            </c:extLst>
          </c:dPt>
          <c:dPt>
            <c:idx val="4"/>
            <c:invertIfNegative val="0"/>
            <c:bubble3D val="0"/>
            <c:spPr>
              <a:solidFill>
                <a:srgbClr val="3274B6"/>
              </a:solidFill>
              <a:ln>
                <a:noFill/>
              </a:ln>
              <a:effectLst/>
            </c:spPr>
            <c:extLst>
              <c:ext xmlns:c16="http://schemas.microsoft.com/office/drawing/2014/chart" uri="{C3380CC4-5D6E-409C-BE32-E72D297353CC}">
                <c16:uniqueId val="{00000007-C3C6-4DDA-ADCF-D19FC02BC257}"/>
              </c:ext>
            </c:extLst>
          </c:dPt>
          <c:dPt>
            <c:idx val="5"/>
            <c:invertIfNegative val="0"/>
            <c:bubble3D val="0"/>
            <c:spPr>
              <a:solidFill>
                <a:srgbClr val="3274B6"/>
              </a:solidFill>
              <a:ln>
                <a:noFill/>
              </a:ln>
              <a:effectLst/>
            </c:spPr>
            <c:extLst>
              <c:ext xmlns:c16="http://schemas.microsoft.com/office/drawing/2014/chart" uri="{C3380CC4-5D6E-409C-BE32-E72D297353CC}">
                <c16:uniqueId val="{00000009-C3C6-4DDA-ADCF-D19FC02BC257}"/>
              </c:ext>
            </c:extLst>
          </c:dPt>
          <c:dPt>
            <c:idx val="6"/>
            <c:invertIfNegative val="0"/>
            <c:bubble3D val="0"/>
            <c:spPr>
              <a:solidFill>
                <a:srgbClr val="3274B6"/>
              </a:solidFill>
              <a:ln>
                <a:noFill/>
              </a:ln>
              <a:effectLst/>
            </c:spPr>
            <c:extLst>
              <c:ext xmlns:c16="http://schemas.microsoft.com/office/drawing/2014/chart" uri="{C3380CC4-5D6E-409C-BE32-E72D297353CC}">
                <c16:uniqueId val="{0000000B-C3C6-4DDA-ADCF-D19FC02BC257}"/>
              </c:ext>
            </c:extLst>
          </c:dPt>
          <c:dPt>
            <c:idx val="7"/>
            <c:invertIfNegative val="0"/>
            <c:bubble3D val="0"/>
            <c:spPr>
              <a:solidFill>
                <a:srgbClr val="3274B6"/>
              </a:solidFill>
              <a:ln>
                <a:noFill/>
              </a:ln>
              <a:effectLst/>
            </c:spPr>
            <c:extLst>
              <c:ext xmlns:c16="http://schemas.microsoft.com/office/drawing/2014/chart" uri="{C3380CC4-5D6E-409C-BE32-E72D297353CC}">
                <c16:uniqueId val="{0000000D-C3C6-4DDA-ADCF-D19FC02BC257}"/>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AI-based noise cancellation</c:v>
                </c:pt>
                <c:pt idx="1">
                  <c:v>Eye care mode</c:v>
                </c:pt>
                <c:pt idx="2">
                  <c:v>Webcam Privacy Shutter</c:v>
                </c:pt>
                <c:pt idx="3">
                  <c:v>Intelligent cooling</c:v>
                </c:pt>
                <c:pt idx="4">
                  <c:v>Digital wellness</c:v>
                </c:pt>
                <c:pt idx="5">
                  <c:v>Video resolution upscaling</c:v>
                </c:pt>
                <c:pt idx="6">
                  <c:v>Combined fingerprint reader and power button</c:v>
                </c:pt>
                <c:pt idx="7">
                  <c:v>Switchable audio modes</c:v>
                </c:pt>
                <c:pt idx="8">
                  <c:v>Service Hot Key</c:v>
                </c:pt>
                <c:pt idx="9">
                  <c:v>VoIP Hot Keys</c:v>
                </c:pt>
                <c:pt idx="10">
                  <c:v>Smart Display</c:v>
                </c:pt>
                <c:pt idx="11">
                  <c:v>Flip to start</c:v>
                </c:pt>
                <c:pt idx="12">
                  <c:v>Human Presence Detection</c:v>
                </c:pt>
              </c:strCache>
            </c:strRef>
          </c:cat>
          <c:val>
            <c:numRef>
              <c:f>Sheet1!$B$2:$B$14</c:f>
              <c:numCache>
                <c:formatCode>0%</c:formatCode>
                <c:ptCount val="13"/>
                <c:pt idx="0">
                  <c:v>0.73</c:v>
                </c:pt>
                <c:pt idx="1">
                  <c:v>0.72</c:v>
                </c:pt>
                <c:pt idx="2">
                  <c:v>0.69</c:v>
                </c:pt>
                <c:pt idx="3">
                  <c:v>0.68</c:v>
                </c:pt>
                <c:pt idx="4">
                  <c:v>0.67</c:v>
                </c:pt>
                <c:pt idx="5">
                  <c:v>0.67</c:v>
                </c:pt>
                <c:pt idx="6">
                  <c:v>0.64</c:v>
                </c:pt>
                <c:pt idx="7">
                  <c:v>0.62</c:v>
                </c:pt>
                <c:pt idx="8">
                  <c:v>0.61</c:v>
                </c:pt>
                <c:pt idx="9">
                  <c:v>0.59</c:v>
                </c:pt>
                <c:pt idx="10">
                  <c:v>0.59</c:v>
                </c:pt>
                <c:pt idx="11">
                  <c:v>0.57999999999999996</c:v>
                </c:pt>
                <c:pt idx="12">
                  <c:v>0.57999999999999996</c:v>
                </c:pt>
              </c:numCache>
            </c:numRef>
          </c:val>
          <c:extLst>
            <c:ext xmlns:c16="http://schemas.microsoft.com/office/drawing/2014/chart" uri="{C3380CC4-5D6E-409C-BE32-E72D297353CC}">
              <c16:uniqueId val="{0000000E-C3C6-4DDA-ADCF-D19FC02BC257}"/>
            </c:ext>
          </c:extLst>
        </c:ser>
        <c:ser>
          <c:idx val="1"/>
          <c:order val="1"/>
          <c:tx>
            <c:strRef>
              <c:f>Sheet1!$C$1</c:f>
              <c:strCache>
                <c:ptCount val="1"/>
                <c:pt idx="0">
                  <c:v>35+</c:v>
                </c:pt>
              </c:strCache>
            </c:strRef>
          </c:tx>
          <c:spPr>
            <a:solidFill>
              <a:srgbClr val="A6BFE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AI-based noise cancellation</c:v>
                </c:pt>
                <c:pt idx="1">
                  <c:v>Eye care mode</c:v>
                </c:pt>
                <c:pt idx="2">
                  <c:v>Webcam Privacy Shutter</c:v>
                </c:pt>
                <c:pt idx="3">
                  <c:v>Intelligent cooling</c:v>
                </c:pt>
                <c:pt idx="4">
                  <c:v>Digital wellness</c:v>
                </c:pt>
                <c:pt idx="5">
                  <c:v>Video resolution upscaling</c:v>
                </c:pt>
                <c:pt idx="6">
                  <c:v>Combined fingerprint reader and power button</c:v>
                </c:pt>
                <c:pt idx="7">
                  <c:v>Switchable audio modes</c:v>
                </c:pt>
                <c:pt idx="8">
                  <c:v>Service Hot Key</c:v>
                </c:pt>
                <c:pt idx="9">
                  <c:v>VoIP Hot Keys</c:v>
                </c:pt>
                <c:pt idx="10">
                  <c:v>Smart Display</c:v>
                </c:pt>
                <c:pt idx="11">
                  <c:v>Flip to start</c:v>
                </c:pt>
                <c:pt idx="12">
                  <c:v>Human Presence Detection</c:v>
                </c:pt>
              </c:strCache>
            </c:strRef>
          </c:cat>
          <c:val>
            <c:numRef>
              <c:f>Sheet1!$C$2:$C$14</c:f>
              <c:numCache>
                <c:formatCode>0%</c:formatCode>
                <c:ptCount val="13"/>
                <c:pt idx="0">
                  <c:v>0.54</c:v>
                </c:pt>
                <c:pt idx="1">
                  <c:v>0.51</c:v>
                </c:pt>
                <c:pt idx="2">
                  <c:v>0.53</c:v>
                </c:pt>
                <c:pt idx="3">
                  <c:v>0.47</c:v>
                </c:pt>
                <c:pt idx="4">
                  <c:v>0.44</c:v>
                </c:pt>
                <c:pt idx="5">
                  <c:v>0.44</c:v>
                </c:pt>
                <c:pt idx="6">
                  <c:v>0.45</c:v>
                </c:pt>
                <c:pt idx="7">
                  <c:v>0.42</c:v>
                </c:pt>
                <c:pt idx="8">
                  <c:v>0.43</c:v>
                </c:pt>
                <c:pt idx="9">
                  <c:v>0.41</c:v>
                </c:pt>
                <c:pt idx="10">
                  <c:v>0.36</c:v>
                </c:pt>
                <c:pt idx="11">
                  <c:v>0.43</c:v>
                </c:pt>
                <c:pt idx="12">
                  <c:v>0.39</c:v>
                </c:pt>
              </c:numCache>
            </c:numRef>
          </c:val>
          <c:extLst>
            <c:ext xmlns:c16="http://schemas.microsoft.com/office/drawing/2014/chart" uri="{C3380CC4-5D6E-409C-BE32-E72D297353CC}">
              <c16:uniqueId val="{00000000-EAF3-4609-AF8F-4F468DC4436B}"/>
            </c:ext>
          </c:extLst>
        </c:ser>
        <c:dLbls>
          <c:showLegendKey val="0"/>
          <c:showVal val="0"/>
          <c:showCatName val="0"/>
          <c:showSerName val="0"/>
          <c:showPercent val="0"/>
          <c:showBubbleSize val="0"/>
        </c:dLbls>
        <c:gapWidth val="50"/>
        <c:axId val="2062903119"/>
        <c:axId val="1916480095"/>
      </c:barChart>
      <c:catAx>
        <c:axId val="206290311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16480095"/>
        <c:crosses val="autoZero"/>
        <c:auto val="1"/>
        <c:lblAlgn val="ctr"/>
        <c:lblOffset val="100"/>
        <c:noMultiLvlLbl val="0"/>
      </c:catAx>
      <c:valAx>
        <c:axId val="1916480095"/>
        <c:scaling>
          <c:orientation val="minMax"/>
          <c:max val="1.1000000000000001"/>
          <c:min val="0"/>
        </c:scaling>
        <c:delete val="1"/>
        <c:axPos val="t"/>
        <c:numFmt formatCode="0%" sourceLinked="1"/>
        <c:majorTickMark val="out"/>
        <c:minorTickMark val="none"/>
        <c:tickLblPos val="nextTo"/>
        <c:crossAx val="2062903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bar"/>
        <c:grouping val="percentStacked"/>
        <c:varyColors val="0"/>
        <c:ser>
          <c:idx val="0"/>
          <c:order val="0"/>
          <c:tx>
            <c:strRef>
              <c:f>Sheet1!$B$1</c:f>
              <c:strCache>
                <c:ptCount val="1"/>
                <c:pt idx="0">
                  <c:v>Working in the office 100% of the time</c:v>
                </c:pt>
              </c:strCache>
            </c:strRef>
          </c:tx>
          <c:spPr>
            <a:solidFill>
              <a:schemeClr val="accent4">
                <a:shade val="4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VS/Small</c:v>
                </c:pt>
                <c:pt idx="1">
                  <c:v>Medium</c:v>
                </c:pt>
                <c:pt idx="2">
                  <c:v>Large</c:v>
                </c:pt>
              </c:strCache>
            </c:strRef>
          </c:cat>
          <c:val>
            <c:numRef>
              <c:f>Sheet1!$B$2:$B$4</c:f>
              <c:numCache>
                <c:formatCode>0%</c:formatCode>
                <c:ptCount val="3"/>
                <c:pt idx="0">
                  <c:v>0.23</c:v>
                </c:pt>
                <c:pt idx="1">
                  <c:v>0.16</c:v>
                </c:pt>
                <c:pt idx="2">
                  <c:v>0.12</c:v>
                </c:pt>
              </c:numCache>
            </c:numRef>
          </c:val>
          <c:extLst>
            <c:ext xmlns:c16="http://schemas.microsoft.com/office/drawing/2014/chart" uri="{C3380CC4-5D6E-409C-BE32-E72D297353CC}">
              <c16:uniqueId val="{00000000-6903-4F22-B1A6-7F3C378162AF}"/>
            </c:ext>
          </c:extLst>
        </c:ser>
        <c:ser>
          <c:idx val="1"/>
          <c:order val="1"/>
          <c:tx>
            <c:strRef>
              <c:f>Sheet1!$C$1</c:f>
              <c:strCache>
                <c:ptCount val="1"/>
                <c:pt idx="0">
                  <c:v>Working in the office mostly, working from home occasionally</c:v>
                </c:pt>
              </c:strCache>
            </c:strRef>
          </c:tx>
          <c:spPr>
            <a:solidFill>
              <a:schemeClr val="accent4">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VS/Small</c:v>
                </c:pt>
                <c:pt idx="1">
                  <c:v>Medium</c:v>
                </c:pt>
                <c:pt idx="2">
                  <c:v>Large</c:v>
                </c:pt>
              </c:strCache>
            </c:strRef>
          </c:cat>
          <c:val>
            <c:numRef>
              <c:f>Sheet1!$C$2:$C$4</c:f>
              <c:numCache>
                <c:formatCode>0%</c:formatCode>
                <c:ptCount val="3"/>
                <c:pt idx="0">
                  <c:v>0.21</c:v>
                </c:pt>
                <c:pt idx="1">
                  <c:v>0.25</c:v>
                </c:pt>
                <c:pt idx="2">
                  <c:v>0.22</c:v>
                </c:pt>
              </c:numCache>
            </c:numRef>
          </c:val>
          <c:extLst>
            <c:ext xmlns:c16="http://schemas.microsoft.com/office/drawing/2014/chart" uri="{C3380CC4-5D6E-409C-BE32-E72D297353CC}">
              <c16:uniqueId val="{00000001-6903-4F22-B1A6-7F3C378162AF}"/>
            </c:ext>
          </c:extLst>
        </c:ser>
        <c:ser>
          <c:idx val="2"/>
          <c:order val="2"/>
          <c:tx>
            <c:strRef>
              <c:f>Sheet1!$D$1</c:f>
              <c:strCache>
                <c:ptCount val="1"/>
                <c:pt idx="0">
                  <c:v>Evenly split between working in the office and working from home</c:v>
                </c:pt>
              </c:strCache>
            </c:strRef>
          </c:tx>
          <c:spPr>
            <a:solidFill>
              <a:schemeClr val="accent4">
                <a:shade val="8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VS/Small</c:v>
                </c:pt>
                <c:pt idx="1">
                  <c:v>Medium</c:v>
                </c:pt>
                <c:pt idx="2">
                  <c:v>Large</c:v>
                </c:pt>
              </c:strCache>
            </c:strRef>
          </c:cat>
          <c:val>
            <c:numRef>
              <c:f>Sheet1!$D$2:$D$4</c:f>
              <c:numCache>
                <c:formatCode>0%</c:formatCode>
                <c:ptCount val="3"/>
                <c:pt idx="0">
                  <c:v>0.17</c:v>
                </c:pt>
                <c:pt idx="1">
                  <c:v>0.18</c:v>
                </c:pt>
                <c:pt idx="2">
                  <c:v>0.23</c:v>
                </c:pt>
              </c:numCache>
            </c:numRef>
          </c:val>
          <c:extLst>
            <c:ext xmlns:c16="http://schemas.microsoft.com/office/drawing/2014/chart" uri="{C3380CC4-5D6E-409C-BE32-E72D297353CC}">
              <c16:uniqueId val="{00000002-6903-4F22-B1A6-7F3C378162AF}"/>
            </c:ext>
          </c:extLst>
        </c:ser>
        <c:ser>
          <c:idx val="3"/>
          <c:order val="3"/>
          <c:tx>
            <c:strRef>
              <c:f>Sheet1!$E$1</c:f>
              <c:strCache>
                <c:ptCount val="1"/>
                <c:pt idx="0">
                  <c:v>Working from home mostly, working in the office occasionally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VS/Small</c:v>
                </c:pt>
                <c:pt idx="1">
                  <c:v>Medium</c:v>
                </c:pt>
                <c:pt idx="2">
                  <c:v>Large</c:v>
                </c:pt>
              </c:strCache>
            </c:strRef>
          </c:cat>
          <c:val>
            <c:numRef>
              <c:f>Sheet1!$E$2:$E$4</c:f>
              <c:numCache>
                <c:formatCode>0%</c:formatCode>
                <c:ptCount val="3"/>
                <c:pt idx="0">
                  <c:v>0.24</c:v>
                </c:pt>
                <c:pt idx="1">
                  <c:v>0.26</c:v>
                </c:pt>
                <c:pt idx="2">
                  <c:v>0.25</c:v>
                </c:pt>
              </c:numCache>
            </c:numRef>
          </c:val>
          <c:extLst>
            <c:ext xmlns:c16="http://schemas.microsoft.com/office/drawing/2014/chart" uri="{C3380CC4-5D6E-409C-BE32-E72D297353CC}">
              <c16:uniqueId val="{00000004-6903-4F22-B1A6-7F3C378162AF}"/>
            </c:ext>
          </c:extLst>
        </c:ser>
        <c:ser>
          <c:idx val="4"/>
          <c:order val="4"/>
          <c:tx>
            <c:strRef>
              <c:f>Sheet1!$F$1</c:f>
              <c:strCache>
                <c:ptCount val="1"/>
                <c:pt idx="0">
                  <c:v>Working from home 100% of the time</c:v>
                </c:pt>
              </c:strCache>
            </c:strRef>
          </c:tx>
          <c:spPr>
            <a:solidFill>
              <a:schemeClr val="accent4">
                <a:tint val="8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VS/Small</c:v>
                </c:pt>
                <c:pt idx="1">
                  <c:v>Medium</c:v>
                </c:pt>
                <c:pt idx="2">
                  <c:v>Large</c:v>
                </c:pt>
              </c:strCache>
            </c:strRef>
          </c:cat>
          <c:val>
            <c:numRef>
              <c:f>Sheet1!$F$2:$F$4</c:f>
              <c:numCache>
                <c:formatCode>0%</c:formatCode>
                <c:ptCount val="3"/>
                <c:pt idx="0">
                  <c:v>0.1</c:v>
                </c:pt>
                <c:pt idx="1">
                  <c:v>0.1</c:v>
                </c:pt>
                <c:pt idx="2">
                  <c:v>0.1</c:v>
                </c:pt>
              </c:numCache>
            </c:numRef>
          </c:val>
          <c:extLst>
            <c:ext xmlns:c16="http://schemas.microsoft.com/office/drawing/2014/chart" uri="{C3380CC4-5D6E-409C-BE32-E72D297353CC}">
              <c16:uniqueId val="{00000005-6903-4F22-B1A6-7F3C378162AF}"/>
            </c:ext>
          </c:extLst>
        </c:ser>
        <c:ser>
          <c:idx val="5"/>
          <c:order val="5"/>
          <c:tx>
            <c:strRef>
              <c:f>Sheet1!$G$1</c:f>
              <c:strCache>
                <c:ptCount val="1"/>
                <c:pt idx="0">
                  <c:v>Alternating weeks, one week in office, one week work from home</c:v>
                </c:pt>
              </c:strCache>
            </c:strRef>
          </c:tx>
          <c:spPr>
            <a:solidFill>
              <a:schemeClr val="accent4">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VS/Small</c:v>
                </c:pt>
                <c:pt idx="1">
                  <c:v>Medium</c:v>
                </c:pt>
                <c:pt idx="2">
                  <c:v>Large</c:v>
                </c:pt>
              </c:strCache>
            </c:strRef>
          </c:cat>
          <c:val>
            <c:numRef>
              <c:f>Sheet1!$G$2:$G$4</c:f>
              <c:numCache>
                <c:formatCode>0%</c:formatCode>
                <c:ptCount val="3"/>
                <c:pt idx="0">
                  <c:v>0.04</c:v>
                </c:pt>
                <c:pt idx="1">
                  <c:v>0.04</c:v>
                </c:pt>
                <c:pt idx="2">
                  <c:v>7.0000000000000007E-2</c:v>
                </c:pt>
              </c:numCache>
            </c:numRef>
          </c:val>
          <c:extLst>
            <c:ext xmlns:c16="http://schemas.microsoft.com/office/drawing/2014/chart" uri="{C3380CC4-5D6E-409C-BE32-E72D297353CC}">
              <c16:uniqueId val="{00000006-6903-4F22-B1A6-7F3C378162AF}"/>
            </c:ext>
          </c:extLst>
        </c:ser>
        <c:ser>
          <c:idx val="6"/>
          <c:order val="6"/>
          <c:tx>
            <c:strRef>
              <c:f>Sheet1!$H$1</c:f>
              <c:strCache>
                <c:ptCount val="1"/>
                <c:pt idx="0">
                  <c:v>1 week in the physical office per month</c:v>
                </c:pt>
              </c:strCache>
            </c:strRef>
          </c:tx>
          <c:spPr>
            <a:solidFill>
              <a:schemeClr val="accent4">
                <a:tint val="4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VS/Small</c:v>
                </c:pt>
                <c:pt idx="1">
                  <c:v>Medium</c:v>
                </c:pt>
                <c:pt idx="2">
                  <c:v>Large</c:v>
                </c:pt>
              </c:strCache>
            </c:strRef>
          </c:cat>
          <c:val>
            <c:numRef>
              <c:f>Sheet1!$H$2:$H$4</c:f>
              <c:numCache>
                <c:formatCode>0%</c:formatCode>
                <c:ptCount val="3"/>
                <c:pt idx="0">
                  <c:v>0.01</c:v>
                </c:pt>
                <c:pt idx="1">
                  <c:v>0.01</c:v>
                </c:pt>
                <c:pt idx="2">
                  <c:v>0.01</c:v>
                </c:pt>
              </c:numCache>
            </c:numRef>
          </c:val>
          <c:extLst>
            <c:ext xmlns:c16="http://schemas.microsoft.com/office/drawing/2014/chart" uri="{C3380CC4-5D6E-409C-BE32-E72D297353CC}">
              <c16:uniqueId val="{00000007-6903-4F22-B1A6-7F3C378162AF}"/>
            </c:ext>
          </c:extLst>
        </c:ser>
        <c:dLbls>
          <c:showLegendKey val="0"/>
          <c:showVal val="0"/>
          <c:showCatName val="0"/>
          <c:showSerName val="0"/>
          <c:showPercent val="0"/>
          <c:showBubbleSize val="0"/>
        </c:dLbls>
        <c:gapWidth val="70"/>
        <c:overlap val="100"/>
        <c:axId val="73240847"/>
        <c:axId val="73222543"/>
      </c:barChart>
      <c:catAx>
        <c:axId val="73240847"/>
        <c:scaling>
          <c:orientation val="maxMin"/>
        </c:scaling>
        <c:delete val="1"/>
        <c:axPos val="l"/>
        <c:numFmt formatCode="General" sourceLinked="1"/>
        <c:majorTickMark val="cross"/>
        <c:minorTickMark val="none"/>
        <c:tickLblPos val="nextTo"/>
        <c:crossAx val="73222543"/>
        <c:crosses val="autoZero"/>
        <c:auto val="1"/>
        <c:lblAlgn val="ctr"/>
        <c:lblOffset val="100"/>
        <c:noMultiLvlLbl val="0"/>
      </c:catAx>
      <c:valAx>
        <c:axId val="73222543"/>
        <c:scaling>
          <c:orientation val="minMax"/>
        </c:scaling>
        <c:delete val="1"/>
        <c:axPos val="t"/>
        <c:numFmt formatCode="0%" sourceLinked="1"/>
        <c:majorTickMark val="none"/>
        <c:minorTickMark val="none"/>
        <c:tickLblPos val="nextTo"/>
        <c:crossAx val="73240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bar"/>
        <c:grouping val="percentStacked"/>
        <c:varyColors val="0"/>
        <c:ser>
          <c:idx val="0"/>
          <c:order val="0"/>
          <c:tx>
            <c:strRef>
              <c:f>Sheet1!$B$1</c:f>
              <c:strCache>
                <c:ptCount val="1"/>
                <c:pt idx="0">
                  <c:v>NET:  office</c:v>
                </c:pt>
              </c:strCache>
            </c:strRef>
          </c:tx>
          <c:spPr>
            <a:solidFill>
              <a:schemeClr val="accent4">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18-34</c:v>
                </c:pt>
                <c:pt idx="1">
                  <c:v>35+</c:v>
                </c:pt>
              </c:strCache>
            </c:strRef>
          </c:cat>
          <c:val>
            <c:numRef>
              <c:f>Sheet1!$B$2:$B$3</c:f>
              <c:numCache>
                <c:formatCode>0%</c:formatCode>
                <c:ptCount val="2"/>
                <c:pt idx="0">
                  <c:v>0.44</c:v>
                </c:pt>
                <c:pt idx="1">
                  <c:v>0.37</c:v>
                </c:pt>
              </c:numCache>
            </c:numRef>
          </c:val>
          <c:extLst>
            <c:ext xmlns:c16="http://schemas.microsoft.com/office/drawing/2014/chart" uri="{C3380CC4-5D6E-409C-BE32-E72D297353CC}">
              <c16:uniqueId val="{00000000-116F-49D9-8A75-D344D9BD813F}"/>
            </c:ext>
          </c:extLst>
        </c:ser>
        <c:ser>
          <c:idx val="1"/>
          <c:order val="1"/>
          <c:tx>
            <c:strRef>
              <c:f>Sheet1!$C$1</c:f>
              <c:strCache>
                <c:ptCount val="1"/>
                <c:pt idx="0">
                  <c:v>evenly split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18-34</c:v>
                </c:pt>
                <c:pt idx="1">
                  <c:v>35+</c:v>
                </c:pt>
              </c:strCache>
            </c:strRef>
          </c:cat>
          <c:val>
            <c:numRef>
              <c:f>Sheet1!$C$2:$C$3</c:f>
              <c:numCache>
                <c:formatCode>0%</c:formatCode>
                <c:ptCount val="2"/>
                <c:pt idx="0">
                  <c:v>0.28999999999999998</c:v>
                </c:pt>
                <c:pt idx="1">
                  <c:v>0.22</c:v>
                </c:pt>
              </c:numCache>
            </c:numRef>
          </c:val>
          <c:extLst>
            <c:ext xmlns:c16="http://schemas.microsoft.com/office/drawing/2014/chart" uri="{C3380CC4-5D6E-409C-BE32-E72D297353CC}">
              <c16:uniqueId val="{00000001-116F-49D9-8A75-D344D9BD813F}"/>
            </c:ext>
          </c:extLst>
        </c:ser>
        <c:ser>
          <c:idx val="2"/>
          <c:order val="2"/>
          <c:tx>
            <c:strRef>
              <c:f>Sheet1!$D$1</c:f>
              <c:strCache>
                <c:ptCount val="1"/>
                <c:pt idx="0">
                  <c:v>NET:  Home</c:v>
                </c:pt>
              </c:strCache>
            </c:strRef>
          </c:tx>
          <c:spPr>
            <a:solidFill>
              <a:schemeClr val="accent4">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18-34</c:v>
                </c:pt>
                <c:pt idx="1">
                  <c:v>35+</c:v>
                </c:pt>
              </c:strCache>
            </c:strRef>
          </c:cat>
          <c:val>
            <c:numRef>
              <c:f>Sheet1!$D$2:$D$3</c:f>
              <c:numCache>
                <c:formatCode>0%</c:formatCode>
                <c:ptCount val="2"/>
                <c:pt idx="0">
                  <c:v>0.27</c:v>
                </c:pt>
                <c:pt idx="1">
                  <c:v>0.41</c:v>
                </c:pt>
              </c:numCache>
            </c:numRef>
          </c:val>
          <c:extLst>
            <c:ext xmlns:c16="http://schemas.microsoft.com/office/drawing/2014/chart" uri="{C3380CC4-5D6E-409C-BE32-E72D297353CC}">
              <c16:uniqueId val="{00000002-116F-49D9-8A75-D344D9BD813F}"/>
            </c:ext>
          </c:extLst>
        </c:ser>
        <c:dLbls>
          <c:showLegendKey val="0"/>
          <c:showVal val="0"/>
          <c:showCatName val="0"/>
          <c:showSerName val="0"/>
          <c:showPercent val="0"/>
          <c:showBubbleSize val="0"/>
        </c:dLbls>
        <c:gapWidth val="70"/>
        <c:overlap val="100"/>
        <c:axId val="73240847"/>
        <c:axId val="73222543"/>
      </c:barChart>
      <c:catAx>
        <c:axId val="73240847"/>
        <c:scaling>
          <c:orientation val="maxMin"/>
        </c:scaling>
        <c:delete val="1"/>
        <c:axPos val="l"/>
        <c:numFmt formatCode="General" sourceLinked="1"/>
        <c:majorTickMark val="cross"/>
        <c:minorTickMark val="none"/>
        <c:tickLblPos val="nextTo"/>
        <c:crossAx val="73222543"/>
        <c:crosses val="autoZero"/>
        <c:auto val="1"/>
        <c:lblAlgn val="ctr"/>
        <c:lblOffset val="100"/>
        <c:noMultiLvlLbl val="0"/>
      </c:catAx>
      <c:valAx>
        <c:axId val="73222543"/>
        <c:scaling>
          <c:orientation val="minMax"/>
        </c:scaling>
        <c:delete val="1"/>
        <c:axPos val="t"/>
        <c:numFmt formatCode="0%" sourceLinked="1"/>
        <c:majorTickMark val="none"/>
        <c:minorTickMark val="none"/>
        <c:tickLblPos val="nextTo"/>
        <c:crossAx val="73240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percentStacked"/>
        <c:varyColors val="0"/>
        <c:ser>
          <c:idx val="0"/>
          <c:order val="0"/>
          <c:tx>
            <c:strRef>
              <c:f>Sheet1!$B$1</c:f>
              <c:strCache>
                <c:ptCount val="1"/>
                <c:pt idx="0">
                  <c:v>Fully WFH</c:v>
                </c:pt>
              </c:strCache>
            </c:strRef>
          </c:tx>
          <c:spPr>
            <a:solidFill>
              <a:schemeClr val="accent2">
                <a:shade val="53000"/>
              </a:schemeClr>
            </a:solidFill>
            <a:ln>
              <a:noFill/>
            </a:ln>
            <a:effectLst/>
          </c:spPr>
          <c:invertIfNegative val="0"/>
          <c:dPt>
            <c:idx val="0"/>
            <c:invertIfNegative val="0"/>
            <c:bubble3D val="0"/>
            <c:spPr>
              <a:solidFill>
                <a:srgbClr val="C04E00"/>
              </a:solidFill>
              <a:ln>
                <a:noFill/>
              </a:ln>
              <a:effectLst/>
            </c:spPr>
            <c:extLst>
              <c:ext xmlns:c16="http://schemas.microsoft.com/office/drawing/2014/chart" uri="{C3380CC4-5D6E-409C-BE32-E72D297353CC}">
                <c16:uniqueId val="{00000000-E3FC-48D9-8557-A31AF047794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VS/Small</c:v>
                </c:pt>
                <c:pt idx="1">
                  <c:v>Medium</c:v>
                </c:pt>
                <c:pt idx="2">
                  <c:v>Large</c:v>
                </c:pt>
              </c:strCache>
            </c:strRef>
          </c:cat>
          <c:val>
            <c:numRef>
              <c:f>Sheet1!$B$2:$B$4</c:f>
              <c:numCache>
                <c:formatCode>0%</c:formatCode>
                <c:ptCount val="3"/>
                <c:pt idx="0">
                  <c:v>0.16</c:v>
                </c:pt>
                <c:pt idx="1">
                  <c:v>0.17</c:v>
                </c:pt>
                <c:pt idx="2">
                  <c:v>0.11</c:v>
                </c:pt>
              </c:numCache>
            </c:numRef>
          </c:val>
          <c:extLst>
            <c:ext xmlns:c16="http://schemas.microsoft.com/office/drawing/2014/chart" uri="{C3380CC4-5D6E-409C-BE32-E72D297353CC}">
              <c16:uniqueId val="{00000000-5BBF-488F-B74D-E31D2063F208}"/>
            </c:ext>
          </c:extLst>
        </c:ser>
        <c:ser>
          <c:idx val="1"/>
          <c:order val="1"/>
          <c:tx>
            <c:strRef>
              <c:f>Sheet1!$C$1</c:f>
              <c:strCache>
                <c:ptCount val="1"/>
                <c:pt idx="0">
                  <c:v>WFH Mostly</c:v>
                </c:pt>
              </c:strCache>
            </c:strRef>
          </c:tx>
          <c:spPr>
            <a:solidFill>
              <a:schemeClr val="accent2">
                <a:shade val="76000"/>
              </a:schemeClr>
            </a:solidFill>
            <a:ln>
              <a:noFill/>
            </a:ln>
            <a:effectLst/>
          </c:spPr>
          <c:invertIfNegative val="0"/>
          <c:dPt>
            <c:idx val="0"/>
            <c:invertIfNegative val="0"/>
            <c:bubble3D val="0"/>
            <c:spPr>
              <a:solidFill>
                <a:srgbClr val="E25D00"/>
              </a:solidFill>
              <a:ln>
                <a:noFill/>
              </a:ln>
              <a:effectLst/>
            </c:spPr>
            <c:extLst>
              <c:ext xmlns:c16="http://schemas.microsoft.com/office/drawing/2014/chart" uri="{C3380CC4-5D6E-409C-BE32-E72D297353CC}">
                <c16:uniqueId val="{00000001-E3FC-48D9-8557-A31AF047794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VS/Small</c:v>
                </c:pt>
                <c:pt idx="1">
                  <c:v>Medium</c:v>
                </c:pt>
                <c:pt idx="2">
                  <c:v>Large</c:v>
                </c:pt>
              </c:strCache>
            </c:strRef>
          </c:cat>
          <c:val>
            <c:numRef>
              <c:f>Sheet1!$C$2:$C$4</c:f>
              <c:numCache>
                <c:formatCode>0%</c:formatCode>
                <c:ptCount val="3"/>
                <c:pt idx="0">
                  <c:v>0.34</c:v>
                </c:pt>
                <c:pt idx="1">
                  <c:v>0.32</c:v>
                </c:pt>
                <c:pt idx="2">
                  <c:v>0.28999999999999998</c:v>
                </c:pt>
              </c:numCache>
            </c:numRef>
          </c:val>
          <c:extLst>
            <c:ext xmlns:c16="http://schemas.microsoft.com/office/drawing/2014/chart" uri="{C3380CC4-5D6E-409C-BE32-E72D297353CC}">
              <c16:uniqueId val="{00000001-5BBF-488F-B74D-E31D2063F208}"/>
            </c:ext>
          </c:extLst>
        </c:ser>
        <c:ser>
          <c:idx val="2"/>
          <c:order val="2"/>
          <c:tx>
            <c:strRef>
              <c:f>Sheet1!$D$1</c:f>
              <c:strCache>
                <c:ptCount val="1"/>
                <c:pt idx="0">
                  <c:v>Hybrid model</c:v>
                </c:pt>
              </c:strCache>
            </c:strRef>
          </c:tx>
          <c:spPr>
            <a:solidFill>
              <a:schemeClr val="accent2"/>
            </a:solidFill>
            <a:ln>
              <a:noFill/>
            </a:ln>
            <a:effectLst/>
          </c:spPr>
          <c:invertIfNegative val="0"/>
          <c:dPt>
            <c:idx val="0"/>
            <c:invertIfNegative val="0"/>
            <c:bubble3D val="0"/>
            <c:spPr>
              <a:solidFill>
                <a:srgbClr val="FF6A00"/>
              </a:solidFill>
              <a:ln>
                <a:noFill/>
              </a:ln>
              <a:effectLst/>
            </c:spPr>
            <c:extLst>
              <c:ext xmlns:c16="http://schemas.microsoft.com/office/drawing/2014/chart" uri="{C3380CC4-5D6E-409C-BE32-E72D297353CC}">
                <c16:uniqueId val="{00000002-E3FC-48D9-8557-A31AF047794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VS/Small</c:v>
                </c:pt>
                <c:pt idx="1">
                  <c:v>Medium</c:v>
                </c:pt>
                <c:pt idx="2">
                  <c:v>Large</c:v>
                </c:pt>
              </c:strCache>
            </c:strRef>
          </c:cat>
          <c:val>
            <c:numRef>
              <c:f>Sheet1!$D$2:$D$4</c:f>
              <c:numCache>
                <c:formatCode>0%</c:formatCode>
                <c:ptCount val="3"/>
                <c:pt idx="0">
                  <c:v>0.31</c:v>
                </c:pt>
                <c:pt idx="1">
                  <c:v>0.35</c:v>
                </c:pt>
                <c:pt idx="2">
                  <c:v>0.4</c:v>
                </c:pt>
              </c:numCache>
            </c:numRef>
          </c:val>
          <c:extLst>
            <c:ext xmlns:c16="http://schemas.microsoft.com/office/drawing/2014/chart" uri="{C3380CC4-5D6E-409C-BE32-E72D297353CC}">
              <c16:uniqueId val="{00000002-5BBF-488F-B74D-E31D2063F208}"/>
            </c:ext>
          </c:extLst>
        </c:ser>
        <c:ser>
          <c:idx val="3"/>
          <c:order val="3"/>
          <c:tx>
            <c:strRef>
              <c:f>Sheet1!$E$1</c:f>
              <c:strCache>
                <c:ptCount val="1"/>
                <c:pt idx="0">
                  <c:v>Mostly WFO</c:v>
                </c:pt>
              </c:strCache>
            </c:strRef>
          </c:tx>
          <c:spPr>
            <a:solidFill>
              <a:schemeClr val="accent2">
                <a:tint val="77000"/>
              </a:schemeClr>
            </a:solidFill>
            <a:ln>
              <a:noFill/>
            </a:ln>
            <a:effectLst/>
          </c:spPr>
          <c:invertIfNegative val="0"/>
          <c:dPt>
            <c:idx val="0"/>
            <c:invertIfNegative val="0"/>
            <c:bubble3D val="0"/>
            <c:spPr>
              <a:solidFill>
                <a:srgbClr val="FF9E84"/>
              </a:solidFill>
              <a:ln>
                <a:noFill/>
              </a:ln>
              <a:effectLst/>
            </c:spPr>
            <c:extLst>
              <c:ext xmlns:c16="http://schemas.microsoft.com/office/drawing/2014/chart" uri="{C3380CC4-5D6E-409C-BE32-E72D297353CC}">
                <c16:uniqueId val="{00000003-E3FC-48D9-8557-A31AF047794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VS/Small</c:v>
                </c:pt>
                <c:pt idx="1">
                  <c:v>Medium</c:v>
                </c:pt>
                <c:pt idx="2">
                  <c:v>Large</c:v>
                </c:pt>
              </c:strCache>
            </c:strRef>
          </c:cat>
          <c:val>
            <c:numRef>
              <c:f>Sheet1!$E$2:$E$4</c:f>
              <c:numCache>
                <c:formatCode>0%</c:formatCode>
                <c:ptCount val="3"/>
                <c:pt idx="0">
                  <c:v>0.18</c:v>
                </c:pt>
                <c:pt idx="1">
                  <c:v>0.15</c:v>
                </c:pt>
                <c:pt idx="2">
                  <c:v>0.19</c:v>
                </c:pt>
              </c:numCache>
            </c:numRef>
          </c:val>
          <c:extLst>
            <c:ext xmlns:c16="http://schemas.microsoft.com/office/drawing/2014/chart" uri="{C3380CC4-5D6E-409C-BE32-E72D297353CC}">
              <c16:uniqueId val="{00000003-5BBF-488F-B74D-E31D2063F208}"/>
            </c:ext>
          </c:extLst>
        </c:ser>
        <c:ser>
          <c:idx val="4"/>
          <c:order val="4"/>
          <c:tx>
            <c:strRef>
              <c:f>Sheet1!$F$1</c:f>
              <c:strCache>
                <c:ptCount val="1"/>
                <c:pt idx="0">
                  <c:v>Undecided</c:v>
                </c:pt>
              </c:strCache>
            </c:strRef>
          </c:tx>
          <c:spPr>
            <a:solidFill>
              <a:schemeClr val="accent2">
                <a:tint val="54000"/>
              </a:schemeClr>
            </a:solidFill>
            <a:ln>
              <a:noFill/>
            </a:ln>
            <a:effectLst/>
          </c:spPr>
          <c:invertIfNegative val="0"/>
          <c:dPt>
            <c:idx val="0"/>
            <c:invertIfNegative val="0"/>
            <c:bubble3D val="0"/>
            <c:spPr>
              <a:solidFill>
                <a:srgbClr val="FFC2B5"/>
              </a:solidFill>
              <a:ln>
                <a:noFill/>
              </a:ln>
              <a:effectLst/>
            </c:spPr>
            <c:extLst>
              <c:ext xmlns:c16="http://schemas.microsoft.com/office/drawing/2014/chart" uri="{C3380CC4-5D6E-409C-BE32-E72D297353CC}">
                <c16:uniqueId val="{00000004-E3FC-48D9-8557-A31AF047794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VS/Small</c:v>
                </c:pt>
                <c:pt idx="1">
                  <c:v>Medium</c:v>
                </c:pt>
                <c:pt idx="2">
                  <c:v>Large</c:v>
                </c:pt>
              </c:strCache>
            </c:strRef>
          </c:cat>
          <c:val>
            <c:numRef>
              <c:f>Sheet1!$F$2:$F$4</c:f>
              <c:numCache>
                <c:formatCode>0%</c:formatCode>
                <c:ptCount val="3"/>
                <c:pt idx="0">
                  <c:v>0.01</c:v>
                </c:pt>
                <c:pt idx="1">
                  <c:v>0</c:v>
                </c:pt>
                <c:pt idx="2">
                  <c:v>0</c:v>
                </c:pt>
              </c:numCache>
            </c:numRef>
          </c:val>
          <c:extLst>
            <c:ext xmlns:c16="http://schemas.microsoft.com/office/drawing/2014/chart" uri="{C3380CC4-5D6E-409C-BE32-E72D297353CC}">
              <c16:uniqueId val="{00000004-5BBF-488F-B74D-E31D2063F208}"/>
            </c:ext>
          </c:extLst>
        </c:ser>
        <c:dLbls>
          <c:showLegendKey val="0"/>
          <c:showVal val="0"/>
          <c:showCatName val="0"/>
          <c:showSerName val="0"/>
          <c:showPercent val="0"/>
          <c:showBubbleSize val="0"/>
        </c:dLbls>
        <c:gapWidth val="70"/>
        <c:overlap val="100"/>
        <c:axId val="73240847"/>
        <c:axId val="73222543"/>
      </c:barChart>
      <c:catAx>
        <c:axId val="73240847"/>
        <c:scaling>
          <c:orientation val="maxMin"/>
        </c:scaling>
        <c:delete val="1"/>
        <c:axPos val="l"/>
        <c:numFmt formatCode="General" sourceLinked="1"/>
        <c:majorTickMark val="cross"/>
        <c:minorTickMark val="none"/>
        <c:tickLblPos val="nextTo"/>
        <c:crossAx val="73222543"/>
        <c:crosses val="autoZero"/>
        <c:auto val="1"/>
        <c:lblAlgn val="ctr"/>
        <c:lblOffset val="100"/>
        <c:noMultiLvlLbl val="0"/>
      </c:catAx>
      <c:valAx>
        <c:axId val="73222543"/>
        <c:scaling>
          <c:orientation val="minMax"/>
        </c:scaling>
        <c:delete val="1"/>
        <c:axPos val="t"/>
        <c:numFmt formatCode="0%" sourceLinked="1"/>
        <c:majorTickMark val="none"/>
        <c:minorTickMark val="none"/>
        <c:tickLblPos val="nextTo"/>
        <c:crossAx val="73240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percentStacked"/>
        <c:varyColors val="0"/>
        <c:ser>
          <c:idx val="0"/>
          <c:order val="0"/>
          <c:tx>
            <c:strRef>
              <c:f>Sheet1!$B$1</c:f>
              <c:strCache>
                <c:ptCount val="1"/>
                <c:pt idx="0">
                  <c:v>Feel Confident</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Within Department</c:v>
                </c:pt>
                <c:pt idx="1">
                  <c:v>Within Company Overall</c:v>
                </c:pt>
              </c:strCache>
            </c:strRef>
          </c:cat>
          <c:val>
            <c:numRef>
              <c:f>Sheet1!$B$2:$B$3</c:f>
              <c:numCache>
                <c:formatCode>0%</c:formatCode>
                <c:ptCount val="2"/>
                <c:pt idx="0">
                  <c:v>0.51</c:v>
                </c:pt>
                <c:pt idx="1">
                  <c:v>0.52</c:v>
                </c:pt>
              </c:numCache>
            </c:numRef>
          </c:val>
          <c:extLst>
            <c:ext xmlns:c16="http://schemas.microsoft.com/office/drawing/2014/chart" uri="{C3380CC4-5D6E-409C-BE32-E72D297353CC}">
              <c16:uniqueId val="{00000000-387F-4AF9-A5EB-41AA08464F5D}"/>
            </c:ext>
          </c:extLst>
        </c:ser>
        <c:ser>
          <c:idx val="1"/>
          <c:order val="1"/>
          <c:tx>
            <c:strRef>
              <c:f>Sheet1!$C$1</c:f>
              <c:strCache>
                <c:ptCount val="1"/>
                <c:pt idx="0">
                  <c:v>Work in Progress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Within Department</c:v>
                </c:pt>
                <c:pt idx="1">
                  <c:v>Within Company Overall</c:v>
                </c:pt>
              </c:strCache>
            </c:strRef>
          </c:cat>
          <c:val>
            <c:numRef>
              <c:f>Sheet1!$C$2:$C$3</c:f>
              <c:numCache>
                <c:formatCode>0%</c:formatCode>
                <c:ptCount val="2"/>
                <c:pt idx="0">
                  <c:v>0.37</c:v>
                </c:pt>
                <c:pt idx="1">
                  <c:v>0.34</c:v>
                </c:pt>
              </c:numCache>
            </c:numRef>
          </c:val>
          <c:extLst>
            <c:ext xmlns:c16="http://schemas.microsoft.com/office/drawing/2014/chart" uri="{C3380CC4-5D6E-409C-BE32-E72D297353CC}">
              <c16:uniqueId val="{00000001-387F-4AF9-A5EB-41AA08464F5D}"/>
            </c:ext>
          </c:extLst>
        </c:ser>
        <c:ser>
          <c:idx val="2"/>
          <c:order val="2"/>
          <c:tx>
            <c:strRef>
              <c:f>Sheet1!$D$1</c:f>
              <c:strCache>
                <c:ptCount val="1"/>
                <c:pt idx="0">
                  <c:v>Putting out fires</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Within Department</c:v>
                </c:pt>
                <c:pt idx="1">
                  <c:v>Within Company Overall</c:v>
                </c:pt>
              </c:strCache>
            </c:strRef>
          </c:cat>
          <c:val>
            <c:numRef>
              <c:f>Sheet1!$D$2:$D$3</c:f>
              <c:numCache>
                <c:formatCode>0%</c:formatCode>
                <c:ptCount val="2"/>
                <c:pt idx="0">
                  <c:v>0.12</c:v>
                </c:pt>
                <c:pt idx="1">
                  <c:v>0.14000000000000001</c:v>
                </c:pt>
              </c:numCache>
            </c:numRef>
          </c:val>
          <c:extLst>
            <c:ext xmlns:c16="http://schemas.microsoft.com/office/drawing/2014/chart" uri="{C3380CC4-5D6E-409C-BE32-E72D297353CC}">
              <c16:uniqueId val="{00000002-387F-4AF9-A5EB-41AA08464F5D}"/>
            </c:ext>
          </c:extLst>
        </c:ser>
        <c:dLbls>
          <c:showLegendKey val="0"/>
          <c:showVal val="0"/>
          <c:showCatName val="0"/>
          <c:showSerName val="0"/>
          <c:showPercent val="0"/>
          <c:showBubbleSize val="0"/>
        </c:dLbls>
        <c:gapWidth val="150"/>
        <c:overlap val="100"/>
        <c:axId val="578789327"/>
        <c:axId val="578782255"/>
      </c:barChart>
      <c:catAx>
        <c:axId val="578789327"/>
        <c:scaling>
          <c:orientation val="minMax"/>
        </c:scaling>
        <c:delete val="1"/>
        <c:axPos val="t"/>
        <c:numFmt formatCode="General" sourceLinked="1"/>
        <c:majorTickMark val="none"/>
        <c:minorTickMark val="none"/>
        <c:tickLblPos val="nextTo"/>
        <c:crossAx val="578782255"/>
        <c:crosses val="autoZero"/>
        <c:auto val="1"/>
        <c:lblAlgn val="ctr"/>
        <c:lblOffset val="100"/>
        <c:noMultiLvlLbl val="0"/>
      </c:catAx>
      <c:valAx>
        <c:axId val="578782255"/>
        <c:scaling>
          <c:orientation val="maxMin"/>
        </c:scaling>
        <c:delete val="1"/>
        <c:axPos val="l"/>
        <c:numFmt formatCode="0%" sourceLinked="1"/>
        <c:majorTickMark val="none"/>
        <c:minorTickMark val="none"/>
        <c:tickLblPos val="nextTo"/>
        <c:crossAx val="5787893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percentStacked"/>
        <c:varyColors val="0"/>
        <c:ser>
          <c:idx val="0"/>
          <c:order val="0"/>
          <c:tx>
            <c:strRef>
              <c:f>Sheet1!$B$1</c:f>
              <c:strCache>
                <c:ptCount val="1"/>
                <c:pt idx="0">
                  <c:v>Feel Confident</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Within Department</c:v>
                </c:pt>
                <c:pt idx="1">
                  <c:v>Within Company Overall</c:v>
                </c:pt>
              </c:strCache>
            </c:strRef>
          </c:cat>
          <c:val>
            <c:numRef>
              <c:f>Sheet1!$B$2:$B$3</c:f>
              <c:numCache>
                <c:formatCode>0%</c:formatCode>
                <c:ptCount val="2"/>
                <c:pt idx="0">
                  <c:v>0.56999999999999995</c:v>
                </c:pt>
                <c:pt idx="1">
                  <c:v>0.5</c:v>
                </c:pt>
              </c:numCache>
            </c:numRef>
          </c:val>
          <c:extLst>
            <c:ext xmlns:c16="http://schemas.microsoft.com/office/drawing/2014/chart" uri="{C3380CC4-5D6E-409C-BE32-E72D297353CC}">
              <c16:uniqueId val="{00000000-387F-4AF9-A5EB-41AA08464F5D}"/>
            </c:ext>
          </c:extLst>
        </c:ser>
        <c:ser>
          <c:idx val="1"/>
          <c:order val="1"/>
          <c:tx>
            <c:strRef>
              <c:f>Sheet1!$C$1</c:f>
              <c:strCache>
                <c:ptCount val="1"/>
                <c:pt idx="0">
                  <c:v>Work in Progress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Within Department</c:v>
                </c:pt>
                <c:pt idx="1">
                  <c:v>Within Company Overall</c:v>
                </c:pt>
              </c:strCache>
            </c:strRef>
          </c:cat>
          <c:val>
            <c:numRef>
              <c:f>Sheet1!$C$2:$C$3</c:f>
              <c:numCache>
                <c:formatCode>0%</c:formatCode>
                <c:ptCount val="2"/>
                <c:pt idx="0">
                  <c:v>0.28999999999999998</c:v>
                </c:pt>
                <c:pt idx="1">
                  <c:v>0.32</c:v>
                </c:pt>
              </c:numCache>
            </c:numRef>
          </c:val>
          <c:extLst>
            <c:ext xmlns:c16="http://schemas.microsoft.com/office/drawing/2014/chart" uri="{C3380CC4-5D6E-409C-BE32-E72D297353CC}">
              <c16:uniqueId val="{00000001-387F-4AF9-A5EB-41AA08464F5D}"/>
            </c:ext>
          </c:extLst>
        </c:ser>
        <c:ser>
          <c:idx val="2"/>
          <c:order val="2"/>
          <c:tx>
            <c:strRef>
              <c:f>Sheet1!$D$1</c:f>
              <c:strCache>
                <c:ptCount val="1"/>
                <c:pt idx="0">
                  <c:v>Putting out fires</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Within Department</c:v>
                </c:pt>
                <c:pt idx="1">
                  <c:v>Within Company Overall</c:v>
                </c:pt>
              </c:strCache>
            </c:strRef>
          </c:cat>
          <c:val>
            <c:numRef>
              <c:f>Sheet1!$D$2:$D$3</c:f>
              <c:numCache>
                <c:formatCode>0%</c:formatCode>
                <c:ptCount val="2"/>
                <c:pt idx="0">
                  <c:v>0.14000000000000001</c:v>
                </c:pt>
                <c:pt idx="1">
                  <c:v>0.18</c:v>
                </c:pt>
              </c:numCache>
            </c:numRef>
          </c:val>
          <c:extLst>
            <c:ext xmlns:c16="http://schemas.microsoft.com/office/drawing/2014/chart" uri="{C3380CC4-5D6E-409C-BE32-E72D297353CC}">
              <c16:uniqueId val="{00000002-387F-4AF9-A5EB-41AA08464F5D}"/>
            </c:ext>
          </c:extLst>
        </c:ser>
        <c:dLbls>
          <c:showLegendKey val="0"/>
          <c:showVal val="0"/>
          <c:showCatName val="0"/>
          <c:showSerName val="0"/>
          <c:showPercent val="0"/>
          <c:showBubbleSize val="0"/>
        </c:dLbls>
        <c:gapWidth val="150"/>
        <c:overlap val="100"/>
        <c:axId val="578789327"/>
        <c:axId val="578782255"/>
      </c:barChart>
      <c:catAx>
        <c:axId val="578789327"/>
        <c:scaling>
          <c:orientation val="minMax"/>
        </c:scaling>
        <c:delete val="1"/>
        <c:axPos val="t"/>
        <c:numFmt formatCode="General" sourceLinked="1"/>
        <c:majorTickMark val="none"/>
        <c:minorTickMark val="none"/>
        <c:tickLblPos val="nextTo"/>
        <c:crossAx val="578782255"/>
        <c:crosses val="autoZero"/>
        <c:auto val="1"/>
        <c:lblAlgn val="ctr"/>
        <c:lblOffset val="100"/>
        <c:noMultiLvlLbl val="0"/>
      </c:catAx>
      <c:valAx>
        <c:axId val="578782255"/>
        <c:scaling>
          <c:orientation val="maxMin"/>
        </c:scaling>
        <c:delete val="1"/>
        <c:axPos val="l"/>
        <c:numFmt formatCode="0%" sourceLinked="1"/>
        <c:majorTickMark val="none"/>
        <c:minorTickMark val="none"/>
        <c:tickLblPos val="nextTo"/>
        <c:crossAx val="5787893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percentStacked"/>
        <c:varyColors val="0"/>
        <c:ser>
          <c:idx val="0"/>
          <c:order val="0"/>
          <c:tx>
            <c:strRef>
              <c:f>Sheet1!$B$1</c:f>
              <c:strCache>
                <c:ptCount val="1"/>
                <c:pt idx="0">
                  <c:v>Feel Confident</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Within Department</c:v>
                </c:pt>
                <c:pt idx="1">
                  <c:v>Within Company Overall</c:v>
                </c:pt>
              </c:strCache>
            </c:strRef>
          </c:cat>
          <c:val>
            <c:numRef>
              <c:f>Sheet1!$B$2:$B$3</c:f>
              <c:numCache>
                <c:formatCode>0%</c:formatCode>
                <c:ptCount val="2"/>
                <c:pt idx="0">
                  <c:v>0.6</c:v>
                </c:pt>
                <c:pt idx="1">
                  <c:v>0.52</c:v>
                </c:pt>
              </c:numCache>
            </c:numRef>
          </c:val>
          <c:extLst>
            <c:ext xmlns:c16="http://schemas.microsoft.com/office/drawing/2014/chart" uri="{C3380CC4-5D6E-409C-BE32-E72D297353CC}">
              <c16:uniqueId val="{00000000-387F-4AF9-A5EB-41AA08464F5D}"/>
            </c:ext>
          </c:extLst>
        </c:ser>
        <c:ser>
          <c:idx val="1"/>
          <c:order val="1"/>
          <c:tx>
            <c:strRef>
              <c:f>Sheet1!$C$1</c:f>
              <c:strCache>
                <c:ptCount val="1"/>
                <c:pt idx="0">
                  <c:v>Work in Progress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Within Department</c:v>
                </c:pt>
                <c:pt idx="1">
                  <c:v>Within Company Overall</c:v>
                </c:pt>
              </c:strCache>
            </c:strRef>
          </c:cat>
          <c:val>
            <c:numRef>
              <c:f>Sheet1!$C$2:$C$3</c:f>
              <c:numCache>
                <c:formatCode>0%</c:formatCode>
                <c:ptCount val="2"/>
                <c:pt idx="0">
                  <c:v>0.27</c:v>
                </c:pt>
                <c:pt idx="1">
                  <c:v>0.33</c:v>
                </c:pt>
              </c:numCache>
            </c:numRef>
          </c:val>
          <c:extLst>
            <c:ext xmlns:c16="http://schemas.microsoft.com/office/drawing/2014/chart" uri="{C3380CC4-5D6E-409C-BE32-E72D297353CC}">
              <c16:uniqueId val="{00000001-387F-4AF9-A5EB-41AA08464F5D}"/>
            </c:ext>
          </c:extLst>
        </c:ser>
        <c:ser>
          <c:idx val="2"/>
          <c:order val="2"/>
          <c:tx>
            <c:strRef>
              <c:f>Sheet1!$D$1</c:f>
              <c:strCache>
                <c:ptCount val="1"/>
                <c:pt idx="0">
                  <c:v>Putting out fires</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Within Department</c:v>
                </c:pt>
                <c:pt idx="1">
                  <c:v>Within Company Overall</c:v>
                </c:pt>
              </c:strCache>
            </c:strRef>
          </c:cat>
          <c:val>
            <c:numRef>
              <c:f>Sheet1!$D$2:$D$3</c:f>
              <c:numCache>
                <c:formatCode>0%</c:formatCode>
                <c:ptCount val="2"/>
                <c:pt idx="0">
                  <c:v>0.13</c:v>
                </c:pt>
                <c:pt idx="1">
                  <c:v>0.15</c:v>
                </c:pt>
              </c:numCache>
            </c:numRef>
          </c:val>
          <c:extLst>
            <c:ext xmlns:c16="http://schemas.microsoft.com/office/drawing/2014/chart" uri="{C3380CC4-5D6E-409C-BE32-E72D297353CC}">
              <c16:uniqueId val="{00000002-387F-4AF9-A5EB-41AA08464F5D}"/>
            </c:ext>
          </c:extLst>
        </c:ser>
        <c:dLbls>
          <c:showLegendKey val="0"/>
          <c:showVal val="0"/>
          <c:showCatName val="0"/>
          <c:showSerName val="0"/>
          <c:showPercent val="0"/>
          <c:showBubbleSize val="0"/>
        </c:dLbls>
        <c:gapWidth val="150"/>
        <c:overlap val="100"/>
        <c:axId val="578789327"/>
        <c:axId val="578782255"/>
      </c:barChart>
      <c:catAx>
        <c:axId val="578789327"/>
        <c:scaling>
          <c:orientation val="minMax"/>
        </c:scaling>
        <c:delete val="1"/>
        <c:axPos val="t"/>
        <c:numFmt formatCode="General" sourceLinked="1"/>
        <c:majorTickMark val="none"/>
        <c:minorTickMark val="none"/>
        <c:tickLblPos val="nextTo"/>
        <c:crossAx val="578782255"/>
        <c:crosses val="autoZero"/>
        <c:auto val="1"/>
        <c:lblAlgn val="ctr"/>
        <c:lblOffset val="100"/>
        <c:noMultiLvlLbl val="0"/>
      </c:catAx>
      <c:valAx>
        <c:axId val="578782255"/>
        <c:scaling>
          <c:orientation val="maxMin"/>
        </c:scaling>
        <c:delete val="1"/>
        <c:axPos val="l"/>
        <c:numFmt formatCode="0%" sourceLinked="1"/>
        <c:majorTickMark val="none"/>
        <c:minorTickMark val="none"/>
        <c:tickLblPos val="nextTo"/>
        <c:crossAx val="5787893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percentStacked"/>
        <c:varyColors val="0"/>
        <c:ser>
          <c:idx val="0"/>
          <c:order val="0"/>
          <c:tx>
            <c:strRef>
              <c:f>Sheet1!$B$1</c:f>
              <c:strCache>
                <c:ptCount val="1"/>
                <c:pt idx="0">
                  <c:v>Handled internally</c:v>
                </c:pt>
              </c:strCache>
            </c:strRef>
          </c:tx>
          <c:spPr>
            <a:solidFill>
              <a:schemeClr val="accent2">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VS/Small</c:v>
                </c:pt>
                <c:pt idx="1">
                  <c:v>Medium</c:v>
                </c:pt>
                <c:pt idx="2">
                  <c:v>Large</c:v>
                </c:pt>
              </c:strCache>
            </c:strRef>
          </c:cat>
          <c:val>
            <c:numRef>
              <c:f>Sheet1!$B$2:$B$4</c:f>
              <c:numCache>
                <c:formatCode>0%</c:formatCode>
                <c:ptCount val="3"/>
                <c:pt idx="0">
                  <c:v>0.4</c:v>
                </c:pt>
                <c:pt idx="1">
                  <c:v>0.31</c:v>
                </c:pt>
                <c:pt idx="2">
                  <c:v>0.31</c:v>
                </c:pt>
              </c:numCache>
            </c:numRef>
          </c:val>
          <c:extLst>
            <c:ext xmlns:c16="http://schemas.microsoft.com/office/drawing/2014/chart" uri="{C3380CC4-5D6E-409C-BE32-E72D297353CC}">
              <c16:uniqueId val="{00000000-7171-4C18-B2D9-A540BFD32CC1}"/>
            </c:ext>
          </c:extLst>
        </c:ser>
        <c:ser>
          <c:idx val="1"/>
          <c:order val="1"/>
          <c:tx>
            <c:strRef>
              <c:f>Sheet1!$C$1</c:f>
              <c:strCache>
                <c:ptCount val="1"/>
                <c:pt idx="0">
                  <c:v>Mixture (Primarily internal)</c:v>
                </c:pt>
              </c:strCache>
            </c:strRef>
          </c:tx>
          <c:spPr>
            <a:solidFill>
              <a:schemeClr val="accent2">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VS/Small</c:v>
                </c:pt>
                <c:pt idx="1">
                  <c:v>Medium</c:v>
                </c:pt>
                <c:pt idx="2">
                  <c:v>Large</c:v>
                </c:pt>
              </c:strCache>
            </c:strRef>
          </c:cat>
          <c:val>
            <c:numRef>
              <c:f>Sheet1!$C$2:$C$4</c:f>
              <c:numCache>
                <c:formatCode>0%</c:formatCode>
                <c:ptCount val="3"/>
                <c:pt idx="0">
                  <c:v>0.37</c:v>
                </c:pt>
                <c:pt idx="1">
                  <c:v>0.46</c:v>
                </c:pt>
                <c:pt idx="2">
                  <c:v>0.49</c:v>
                </c:pt>
              </c:numCache>
            </c:numRef>
          </c:val>
          <c:extLst>
            <c:ext xmlns:c16="http://schemas.microsoft.com/office/drawing/2014/chart" uri="{C3380CC4-5D6E-409C-BE32-E72D297353CC}">
              <c16:uniqueId val="{00000001-7171-4C18-B2D9-A540BFD32CC1}"/>
            </c:ext>
          </c:extLst>
        </c:ser>
        <c:ser>
          <c:idx val="2"/>
          <c:order val="2"/>
          <c:tx>
            <c:strRef>
              <c:f>Sheet1!$D$1</c:f>
              <c:strCache>
                <c:ptCount val="1"/>
                <c:pt idx="0">
                  <c:v>Mixture (Primarily external)</c:v>
                </c:pt>
              </c:strCache>
            </c:strRef>
          </c:tx>
          <c:spPr>
            <a:solidFill>
              <a:schemeClr val="accent2">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VS/Small</c:v>
                </c:pt>
                <c:pt idx="1">
                  <c:v>Medium</c:v>
                </c:pt>
                <c:pt idx="2">
                  <c:v>Large</c:v>
                </c:pt>
              </c:strCache>
            </c:strRef>
          </c:cat>
          <c:val>
            <c:numRef>
              <c:f>Sheet1!$D$2:$D$4</c:f>
              <c:numCache>
                <c:formatCode>0%</c:formatCode>
                <c:ptCount val="3"/>
                <c:pt idx="0">
                  <c:v>0.09</c:v>
                </c:pt>
                <c:pt idx="1">
                  <c:v>0.08</c:v>
                </c:pt>
                <c:pt idx="2">
                  <c:v>0.09</c:v>
                </c:pt>
              </c:numCache>
            </c:numRef>
          </c:val>
          <c:extLst>
            <c:ext xmlns:c16="http://schemas.microsoft.com/office/drawing/2014/chart" uri="{C3380CC4-5D6E-409C-BE32-E72D297353CC}">
              <c16:uniqueId val="{00000002-7171-4C18-B2D9-A540BFD32CC1}"/>
            </c:ext>
          </c:extLst>
        </c:ser>
        <c:ser>
          <c:idx val="3"/>
          <c:order val="3"/>
          <c:tx>
            <c:strRef>
              <c:f>Sheet1!$E$1</c:f>
              <c:strCache>
                <c:ptCount val="1"/>
                <c:pt idx="0">
                  <c:v>Outsourced</c:v>
                </c:pt>
              </c:strCache>
            </c:strRef>
          </c:tx>
          <c:spPr>
            <a:solidFill>
              <a:schemeClr val="accent2">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VS/Small</c:v>
                </c:pt>
                <c:pt idx="1">
                  <c:v>Medium</c:v>
                </c:pt>
                <c:pt idx="2">
                  <c:v>Large</c:v>
                </c:pt>
              </c:strCache>
            </c:strRef>
          </c:cat>
          <c:val>
            <c:numRef>
              <c:f>Sheet1!$E$2:$E$4</c:f>
              <c:numCache>
                <c:formatCode>0%</c:formatCode>
                <c:ptCount val="3"/>
                <c:pt idx="0">
                  <c:v>0.14000000000000001</c:v>
                </c:pt>
                <c:pt idx="1">
                  <c:v>0.15</c:v>
                </c:pt>
                <c:pt idx="2">
                  <c:v>0.11</c:v>
                </c:pt>
              </c:numCache>
            </c:numRef>
          </c:val>
          <c:extLst>
            <c:ext xmlns:c16="http://schemas.microsoft.com/office/drawing/2014/chart" uri="{C3380CC4-5D6E-409C-BE32-E72D297353CC}">
              <c16:uniqueId val="{00000003-7171-4C18-B2D9-A540BFD32CC1}"/>
            </c:ext>
          </c:extLst>
        </c:ser>
        <c:dLbls>
          <c:showLegendKey val="0"/>
          <c:showVal val="0"/>
          <c:showCatName val="0"/>
          <c:showSerName val="0"/>
          <c:showPercent val="0"/>
          <c:showBubbleSize val="0"/>
        </c:dLbls>
        <c:gapWidth val="70"/>
        <c:overlap val="100"/>
        <c:axId val="73240847"/>
        <c:axId val="73222543"/>
      </c:barChart>
      <c:catAx>
        <c:axId val="73240847"/>
        <c:scaling>
          <c:orientation val="maxMin"/>
        </c:scaling>
        <c:delete val="1"/>
        <c:axPos val="l"/>
        <c:numFmt formatCode="General" sourceLinked="1"/>
        <c:majorTickMark val="cross"/>
        <c:minorTickMark val="none"/>
        <c:tickLblPos val="nextTo"/>
        <c:crossAx val="73222543"/>
        <c:crosses val="autoZero"/>
        <c:auto val="1"/>
        <c:lblAlgn val="ctr"/>
        <c:lblOffset val="100"/>
        <c:noMultiLvlLbl val="0"/>
      </c:catAx>
      <c:valAx>
        <c:axId val="73222543"/>
        <c:scaling>
          <c:orientation val="minMax"/>
        </c:scaling>
        <c:delete val="1"/>
        <c:axPos val="t"/>
        <c:numFmt formatCode="0%" sourceLinked="1"/>
        <c:majorTickMark val="none"/>
        <c:minorTickMark val="none"/>
        <c:tickLblPos val="nextTo"/>
        <c:crossAx val="73240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VS/Small</c:v>
                </c:pt>
              </c:strCache>
            </c:strRef>
          </c:tx>
          <c:spPr>
            <a:solidFill>
              <a:schemeClr val="accent2">
                <a:shade val="65000"/>
              </a:schemeClr>
            </a:solidFill>
            <a:ln>
              <a:noFill/>
            </a:ln>
            <a:effectLst/>
          </c:spPr>
          <c:invertIfNegative val="0"/>
          <c:dPt>
            <c:idx val="0"/>
            <c:invertIfNegative val="0"/>
            <c:bubble3D val="0"/>
            <c:spPr>
              <a:solidFill>
                <a:schemeClr val="accent2">
                  <a:shade val="65000"/>
                </a:schemeClr>
              </a:solidFill>
              <a:ln>
                <a:noFill/>
              </a:ln>
              <a:effectLst/>
            </c:spPr>
            <c:extLst>
              <c:ext xmlns:c16="http://schemas.microsoft.com/office/drawing/2014/chart" uri="{C3380CC4-5D6E-409C-BE32-E72D297353CC}">
                <c16:uniqueId val="{00000001-A1B4-445A-82D7-0466D6C321A6}"/>
              </c:ext>
            </c:extLst>
          </c:dPt>
          <c:dPt>
            <c:idx val="2"/>
            <c:invertIfNegative val="0"/>
            <c:bubble3D val="0"/>
            <c:spPr>
              <a:solidFill>
                <a:schemeClr val="accent2">
                  <a:shade val="65000"/>
                </a:schemeClr>
              </a:solidFill>
              <a:ln>
                <a:noFill/>
              </a:ln>
              <a:effectLst/>
            </c:spPr>
            <c:extLst>
              <c:ext xmlns:c16="http://schemas.microsoft.com/office/drawing/2014/chart" uri="{C3380CC4-5D6E-409C-BE32-E72D297353CC}">
                <c16:uniqueId val="{00000003-A1B4-445A-82D7-0466D6C321A6}"/>
              </c:ext>
            </c:extLst>
          </c:dPt>
          <c:dPt>
            <c:idx val="3"/>
            <c:invertIfNegative val="0"/>
            <c:bubble3D val="0"/>
            <c:spPr>
              <a:solidFill>
                <a:schemeClr val="accent2">
                  <a:shade val="65000"/>
                </a:schemeClr>
              </a:solidFill>
              <a:ln>
                <a:noFill/>
              </a:ln>
              <a:effectLst/>
            </c:spPr>
            <c:extLst>
              <c:ext xmlns:c16="http://schemas.microsoft.com/office/drawing/2014/chart" uri="{C3380CC4-5D6E-409C-BE32-E72D297353CC}">
                <c16:uniqueId val="{00000005-A1B4-445A-82D7-0466D6C321A6}"/>
              </c:ext>
            </c:extLst>
          </c:dPt>
          <c:dPt>
            <c:idx val="4"/>
            <c:invertIfNegative val="0"/>
            <c:bubble3D val="0"/>
            <c:spPr>
              <a:solidFill>
                <a:schemeClr val="accent2">
                  <a:shade val="65000"/>
                </a:schemeClr>
              </a:solidFill>
              <a:ln>
                <a:noFill/>
              </a:ln>
              <a:effectLst/>
            </c:spPr>
            <c:extLst>
              <c:ext xmlns:c16="http://schemas.microsoft.com/office/drawing/2014/chart" uri="{C3380CC4-5D6E-409C-BE32-E72D297353CC}">
                <c16:uniqueId val="{00000007-A1B4-445A-82D7-0466D6C321A6}"/>
              </c:ext>
            </c:extLst>
          </c:dPt>
          <c:dPt>
            <c:idx val="5"/>
            <c:invertIfNegative val="0"/>
            <c:bubble3D val="0"/>
            <c:spPr>
              <a:solidFill>
                <a:schemeClr val="accent2">
                  <a:shade val="65000"/>
                </a:schemeClr>
              </a:solidFill>
              <a:ln>
                <a:noFill/>
              </a:ln>
              <a:effectLst/>
            </c:spPr>
            <c:extLst>
              <c:ext xmlns:c16="http://schemas.microsoft.com/office/drawing/2014/chart" uri="{C3380CC4-5D6E-409C-BE32-E72D297353CC}">
                <c16:uniqueId val="{00000009-A1B4-445A-82D7-0466D6C321A6}"/>
              </c:ext>
            </c:extLst>
          </c:dPt>
          <c:dPt>
            <c:idx val="6"/>
            <c:invertIfNegative val="0"/>
            <c:bubble3D val="0"/>
            <c:spPr>
              <a:solidFill>
                <a:schemeClr val="accent2">
                  <a:shade val="65000"/>
                </a:schemeClr>
              </a:solidFill>
              <a:ln>
                <a:noFill/>
              </a:ln>
              <a:effectLst/>
            </c:spPr>
            <c:extLst>
              <c:ext xmlns:c16="http://schemas.microsoft.com/office/drawing/2014/chart" uri="{C3380CC4-5D6E-409C-BE32-E72D297353CC}">
                <c16:uniqueId val="{0000000B-A1B4-445A-82D7-0466D6C321A6}"/>
              </c:ext>
            </c:extLst>
          </c:dPt>
          <c:dPt>
            <c:idx val="7"/>
            <c:invertIfNegative val="0"/>
            <c:bubble3D val="0"/>
            <c:spPr>
              <a:solidFill>
                <a:schemeClr val="accent2">
                  <a:shade val="65000"/>
                </a:schemeClr>
              </a:solidFill>
              <a:ln>
                <a:noFill/>
              </a:ln>
              <a:effectLst/>
            </c:spPr>
            <c:extLst>
              <c:ext xmlns:c16="http://schemas.microsoft.com/office/drawing/2014/chart" uri="{C3380CC4-5D6E-409C-BE32-E72D297353CC}">
                <c16:uniqueId val="{0000000D-A1B4-445A-82D7-0466D6C321A6}"/>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IT security</c:v>
                </c:pt>
                <c:pt idx="1">
                  <c:v>Software support</c:v>
                </c:pt>
                <c:pt idx="2">
                  <c:v>Software deployment</c:v>
                </c:pt>
                <c:pt idx="3">
                  <c:v>Hardware support</c:v>
                </c:pt>
                <c:pt idx="4">
                  <c:v>Application management</c:v>
                </c:pt>
                <c:pt idx="5">
                  <c:v>Infrastructure management</c:v>
                </c:pt>
                <c:pt idx="6">
                  <c:v>Hardware deployment</c:v>
                </c:pt>
                <c:pt idx="7">
                  <c:v>Workplace collaboration tools</c:v>
                </c:pt>
                <c:pt idx="8">
                  <c:v>None of these</c:v>
                </c:pt>
              </c:strCache>
            </c:strRef>
          </c:cat>
          <c:val>
            <c:numRef>
              <c:f>Sheet1!$B$2:$B$10</c:f>
              <c:numCache>
                <c:formatCode>0%</c:formatCode>
                <c:ptCount val="9"/>
                <c:pt idx="0">
                  <c:v>0.61</c:v>
                </c:pt>
                <c:pt idx="1">
                  <c:v>0.47</c:v>
                </c:pt>
                <c:pt idx="2">
                  <c:v>0.38</c:v>
                </c:pt>
                <c:pt idx="3">
                  <c:v>0.4</c:v>
                </c:pt>
                <c:pt idx="4">
                  <c:v>0.36</c:v>
                </c:pt>
                <c:pt idx="5">
                  <c:v>0.32</c:v>
                </c:pt>
                <c:pt idx="6">
                  <c:v>0.32</c:v>
                </c:pt>
                <c:pt idx="7">
                  <c:v>0.28000000000000003</c:v>
                </c:pt>
                <c:pt idx="8">
                  <c:v>0.08</c:v>
                </c:pt>
              </c:numCache>
            </c:numRef>
          </c:val>
          <c:extLst>
            <c:ext xmlns:c16="http://schemas.microsoft.com/office/drawing/2014/chart" uri="{C3380CC4-5D6E-409C-BE32-E72D297353CC}">
              <c16:uniqueId val="{0000000E-A1B4-445A-82D7-0466D6C321A6}"/>
            </c:ext>
          </c:extLst>
        </c:ser>
        <c:ser>
          <c:idx val="1"/>
          <c:order val="1"/>
          <c:tx>
            <c:strRef>
              <c:f>Sheet1!$C$1</c:f>
              <c:strCache>
                <c:ptCount val="1"/>
                <c:pt idx="0">
                  <c:v>Medium</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10-A1B4-445A-82D7-0466D6C321A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12-A1B4-445A-82D7-0466D6C321A6}"/>
              </c:ext>
            </c:extLst>
          </c:dPt>
          <c:dPt>
            <c:idx val="2"/>
            <c:invertIfNegative val="0"/>
            <c:bubble3D val="0"/>
            <c:spPr>
              <a:solidFill>
                <a:schemeClr val="accent2"/>
              </a:solidFill>
              <a:ln>
                <a:noFill/>
              </a:ln>
              <a:effectLst/>
            </c:spPr>
            <c:extLst>
              <c:ext xmlns:c16="http://schemas.microsoft.com/office/drawing/2014/chart" uri="{C3380CC4-5D6E-409C-BE32-E72D297353CC}">
                <c16:uniqueId val="{00000014-A1B4-445A-82D7-0466D6C321A6}"/>
              </c:ext>
            </c:extLst>
          </c:dPt>
          <c:dPt>
            <c:idx val="3"/>
            <c:invertIfNegative val="0"/>
            <c:bubble3D val="0"/>
            <c:spPr>
              <a:solidFill>
                <a:schemeClr val="accent2"/>
              </a:solidFill>
              <a:ln>
                <a:noFill/>
              </a:ln>
              <a:effectLst/>
            </c:spPr>
            <c:extLst>
              <c:ext xmlns:c16="http://schemas.microsoft.com/office/drawing/2014/chart" uri="{C3380CC4-5D6E-409C-BE32-E72D297353CC}">
                <c16:uniqueId val="{00000016-A1B4-445A-82D7-0466D6C321A6}"/>
              </c:ext>
            </c:extLst>
          </c:dPt>
          <c:dPt>
            <c:idx val="4"/>
            <c:invertIfNegative val="0"/>
            <c:bubble3D val="0"/>
            <c:spPr>
              <a:solidFill>
                <a:schemeClr val="accent2"/>
              </a:solidFill>
              <a:ln>
                <a:noFill/>
              </a:ln>
              <a:effectLst/>
            </c:spPr>
            <c:extLst>
              <c:ext xmlns:c16="http://schemas.microsoft.com/office/drawing/2014/chart" uri="{C3380CC4-5D6E-409C-BE32-E72D297353CC}">
                <c16:uniqueId val="{00000018-A1B4-445A-82D7-0466D6C321A6}"/>
              </c:ext>
            </c:extLst>
          </c:dPt>
          <c:dPt>
            <c:idx val="5"/>
            <c:invertIfNegative val="0"/>
            <c:bubble3D val="0"/>
            <c:spPr>
              <a:solidFill>
                <a:schemeClr val="accent2"/>
              </a:solidFill>
              <a:ln>
                <a:noFill/>
              </a:ln>
              <a:effectLst/>
            </c:spPr>
            <c:extLst>
              <c:ext xmlns:c16="http://schemas.microsoft.com/office/drawing/2014/chart" uri="{C3380CC4-5D6E-409C-BE32-E72D297353CC}">
                <c16:uniqueId val="{0000001A-A1B4-445A-82D7-0466D6C321A6}"/>
              </c:ext>
            </c:extLst>
          </c:dPt>
          <c:dPt>
            <c:idx val="6"/>
            <c:invertIfNegative val="0"/>
            <c:bubble3D val="0"/>
            <c:spPr>
              <a:solidFill>
                <a:schemeClr val="accent2"/>
              </a:solidFill>
              <a:ln>
                <a:noFill/>
              </a:ln>
              <a:effectLst/>
            </c:spPr>
            <c:extLst>
              <c:ext xmlns:c16="http://schemas.microsoft.com/office/drawing/2014/chart" uri="{C3380CC4-5D6E-409C-BE32-E72D297353CC}">
                <c16:uniqueId val="{0000001C-A1B4-445A-82D7-0466D6C321A6}"/>
              </c:ext>
            </c:extLst>
          </c:dPt>
          <c:dPt>
            <c:idx val="7"/>
            <c:invertIfNegative val="0"/>
            <c:bubble3D val="0"/>
            <c:spPr>
              <a:solidFill>
                <a:schemeClr val="accent2"/>
              </a:solidFill>
              <a:ln>
                <a:noFill/>
              </a:ln>
              <a:effectLst/>
            </c:spPr>
            <c:extLst>
              <c:ext xmlns:c16="http://schemas.microsoft.com/office/drawing/2014/chart" uri="{C3380CC4-5D6E-409C-BE32-E72D297353CC}">
                <c16:uniqueId val="{0000001E-A1B4-445A-82D7-0466D6C321A6}"/>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IT security</c:v>
                </c:pt>
                <c:pt idx="1">
                  <c:v>Software support</c:v>
                </c:pt>
                <c:pt idx="2">
                  <c:v>Software deployment</c:v>
                </c:pt>
                <c:pt idx="3">
                  <c:v>Hardware support</c:v>
                </c:pt>
                <c:pt idx="4">
                  <c:v>Application management</c:v>
                </c:pt>
                <c:pt idx="5">
                  <c:v>Infrastructure management</c:v>
                </c:pt>
                <c:pt idx="6">
                  <c:v>Hardware deployment</c:v>
                </c:pt>
                <c:pt idx="7">
                  <c:v>Workplace collaboration tools</c:v>
                </c:pt>
                <c:pt idx="8">
                  <c:v>None of these</c:v>
                </c:pt>
              </c:strCache>
            </c:strRef>
          </c:cat>
          <c:val>
            <c:numRef>
              <c:f>Sheet1!$C$2:$C$10</c:f>
              <c:numCache>
                <c:formatCode>0%</c:formatCode>
                <c:ptCount val="9"/>
                <c:pt idx="0">
                  <c:v>0.75</c:v>
                </c:pt>
                <c:pt idx="1">
                  <c:v>0.59</c:v>
                </c:pt>
                <c:pt idx="2">
                  <c:v>0.53</c:v>
                </c:pt>
                <c:pt idx="3">
                  <c:v>0.44</c:v>
                </c:pt>
                <c:pt idx="4">
                  <c:v>0.45</c:v>
                </c:pt>
                <c:pt idx="5">
                  <c:v>0.42</c:v>
                </c:pt>
                <c:pt idx="6">
                  <c:v>0.39</c:v>
                </c:pt>
                <c:pt idx="7">
                  <c:v>0.36</c:v>
                </c:pt>
                <c:pt idx="8">
                  <c:v>0.02</c:v>
                </c:pt>
              </c:numCache>
            </c:numRef>
          </c:val>
          <c:extLst>
            <c:ext xmlns:c16="http://schemas.microsoft.com/office/drawing/2014/chart" uri="{C3380CC4-5D6E-409C-BE32-E72D297353CC}">
              <c16:uniqueId val="{0000001F-A1B4-445A-82D7-0466D6C321A6}"/>
            </c:ext>
          </c:extLst>
        </c:ser>
        <c:ser>
          <c:idx val="2"/>
          <c:order val="2"/>
          <c:tx>
            <c:strRef>
              <c:f>Sheet1!$D$1</c:f>
              <c:strCache>
                <c:ptCount val="1"/>
                <c:pt idx="0">
                  <c:v>Large</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IT security</c:v>
                </c:pt>
                <c:pt idx="1">
                  <c:v>Software support</c:v>
                </c:pt>
                <c:pt idx="2">
                  <c:v>Software deployment</c:v>
                </c:pt>
                <c:pt idx="3">
                  <c:v>Hardware support</c:v>
                </c:pt>
                <c:pt idx="4">
                  <c:v>Application management</c:v>
                </c:pt>
                <c:pt idx="5">
                  <c:v>Infrastructure management</c:v>
                </c:pt>
                <c:pt idx="6">
                  <c:v>Hardware deployment</c:v>
                </c:pt>
                <c:pt idx="7">
                  <c:v>Workplace collaboration tools</c:v>
                </c:pt>
                <c:pt idx="8">
                  <c:v>None of these</c:v>
                </c:pt>
              </c:strCache>
            </c:strRef>
          </c:cat>
          <c:val>
            <c:numRef>
              <c:f>Sheet1!$D$2:$D$10</c:f>
              <c:numCache>
                <c:formatCode>0%</c:formatCode>
                <c:ptCount val="9"/>
                <c:pt idx="0">
                  <c:v>0.73</c:v>
                </c:pt>
                <c:pt idx="1">
                  <c:v>0.66</c:v>
                </c:pt>
                <c:pt idx="2">
                  <c:v>0.54</c:v>
                </c:pt>
                <c:pt idx="3">
                  <c:v>0.53</c:v>
                </c:pt>
                <c:pt idx="4">
                  <c:v>0.54</c:v>
                </c:pt>
                <c:pt idx="5">
                  <c:v>0.52</c:v>
                </c:pt>
                <c:pt idx="6">
                  <c:v>0.47</c:v>
                </c:pt>
                <c:pt idx="7">
                  <c:v>0.46</c:v>
                </c:pt>
                <c:pt idx="8">
                  <c:v>0.02</c:v>
                </c:pt>
              </c:numCache>
            </c:numRef>
          </c:val>
          <c:extLst>
            <c:ext xmlns:c16="http://schemas.microsoft.com/office/drawing/2014/chart" uri="{C3380CC4-5D6E-409C-BE32-E72D297353CC}">
              <c16:uniqueId val="{00000020-A1B4-445A-82D7-0466D6C321A6}"/>
            </c:ext>
          </c:extLst>
        </c:ser>
        <c:dLbls>
          <c:showLegendKey val="0"/>
          <c:showVal val="0"/>
          <c:showCatName val="0"/>
          <c:showSerName val="0"/>
          <c:showPercent val="0"/>
          <c:showBubbleSize val="0"/>
        </c:dLbls>
        <c:gapWidth val="50"/>
        <c:axId val="2062903119"/>
        <c:axId val="1916480095"/>
      </c:barChart>
      <c:catAx>
        <c:axId val="206290311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16480095"/>
        <c:crosses val="autoZero"/>
        <c:auto val="1"/>
        <c:lblAlgn val="ctr"/>
        <c:lblOffset val="100"/>
        <c:noMultiLvlLbl val="0"/>
      </c:catAx>
      <c:valAx>
        <c:axId val="1916480095"/>
        <c:scaling>
          <c:orientation val="minMax"/>
          <c:max val="1.1000000000000001"/>
          <c:min val="0"/>
        </c:scaling>
        <c:delete val="1"/>
        <c:axPos val="t"/>
        <c:numFmt formatCode="0%" sourceLinked="1"/>
        <c:majorTickMark val="out"/>
        <c:minorTickMark val="none"/>
        <c:tickLblPos val="nextTo"/>
        <c:crossAx val="2062903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2">
                  <a:shade val="65000"/>
                </a:schemeClr>
              </a:solidFill>
              <a:ln w="19050">
                <a:solidFill>
                  <a:schemeClr val="lt1"/>
                </a:solidFill>
              </a:ln>
              <a:effectLst/>
            </c:spPr>
            <c:extLst>
              <c:ext xmlns:c16="http://schemas.microsoft.com/office/drawing/2014/chart" uri="{C3380CC4-5D6E-409C-BE32-E72D297353CC}">
                <c16:uniqueId val="{00000001-2AFA-4169-AF24-E42450003C3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AFA-4169-AF24-E42450003C3F}"/>
              </c:ext>
            </c:extLst>
          </c:dPt>
          <c:dPt>
            <c:idx val="2"/>
            <c:bubble3D val="0"/>
            <c:spPr>
              <a:solidFill>
                <a:schemeClr val="accent2">
                  <a:tint val="65000"/>
                </a:schemeClr>
              </a:solidFill>
              <a:ln w="19050">
                <a:solidFill>
                  <a:schemeClr val="lt1"/>
                </a:solidFill>
              </a:ln>
              <a:effectLst/>
            </c:spPr>
            <c:extLst>
              <c:ext xmlns:c16="http://schemas.microsoft.com/office/drawing/2014/chart" uri="{C3380CC4-5D6E-409C-BE32-E72D297353CC}">
                <c16:uniqueId val="{00000005-2AFA-4169-AF24-E42450003C3F}"/>
              </c:ext>
            </c:extLst>
          </c:dPt>
          <c:dLbls>
            <c:dLbl>
              <c:idx val="2"/>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2AFA-4169-AF24-E42450003C3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 change</c:v>
                </c:pt>
                <c:pt idx="1">
                  <c:v>We added/increased an online component</c:v>
                </c:pt>
                <c:pt idx="2">
                  <c:v>We moved to completely online</c:v>
                </c:pt>
              </c:strCache>
            </c:strRef>
          </c:cat>
          <c:val>
            <c:numRef>
              <c:f>Sheet1!$B$2:$B$4</c:f>
              <c:numCache>
                <c:formatCode>0%</c:formatCode>
                <c:ptCount val="3"/>
                <c:pt idx="0">
                  <c:v>0.11</c:v>
                </c:pt>
                <c:pt idx="1">
                  <c:v>0.61</c:v>
                </c:pt>
                <c:pt idx="2">
                  <c:v>0.28000000000000003</c:v>
                </c:pt>
              </c:numCache>
            </c:numRef>
          </c:val>
          <c:extLst>
            <c:ext xmlns:c16="http://schemas.microsoft.com/office/drawing/2014/chart" uri="{C3380CC4-5D6E-409C-BE32-E72D297353CC}">
              <c16:uniqueId val="{00000000-C382-4F76-A3F3-BEB6403DFF06}"/>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bar"/>
        <c:grouping val="clustered"/>
        <c:varyColors val="0"/>
        <c:ser>
          <c:idx val="0"/>
          <c:order val="0"/>
          <c:tx>
            <c:strRef>
              <c:f>Sheet1!$B$1</c:f>
              <c:strCache>
                <c:ptCount val="1"/>
                <c:pt idx="0">
                  <c:v>VS/Small</c:v>
                </c:pt>
              </c:strCache>
            </c:strRef>
          </c:tx>
          <c:spPr>
            <a:solidFill>
              <a:schemeClr val="accent4">
                <a:shade val="65000"/>
              </a:schemeClr>
            </a:solidFill>
            <a:ln>
              <a:noFill/>
            </a:ln>
            <a:effectLst/>
          </c:spPr>
          <c:invertIfNegative val="0"/>
          <c:dPt>
            <c:idx val="0"/>
            <c:invertIfNegative val="0"/>
            <c:bubble3D val="0"/>
            <c:spPr>
              <a:solidFill>
                <a:schemeClr val="accent4">
                  <a:shade val="65000"/>
                </a:schemeClr>
              </a:solidFill>
              <a:ln>
                <a:noFill/>
              </a:ln>
              <a:effectLst/>
            </c:spPr>
            <c:extLst>
              <c:ext xmlns:c16="http://schemas.microsoft.com/office/drawing/2014/chart" uri="{C3380CC4-5D6E-409C-BE32-E72D297353CC}">
                <c16:uniqueId val="{00000001-1C37-43D7-8258-4F2A509B3354}"/>
              </c:ext>
            </c:extLst>
          </c:dPt>
          <c:dPt>
            <c:idx val="2"/>
            <c:invertIfNegative val="0"/>
            <c:bubble3D val="0"/>
            <c:spPr>
              <a:solidFill>
                <a:schemeClr val="accent4">
                  <a:shade val="65000"/>
                </a:schemeClr>
              </a:solidFill>
              <a:ln>
                <a:noFill/>
              </a:ln>
              <a:effectLst/>
            </c:spPr>
            <c:extLst>
              <c:ext xmlns:c16="http://schemas.microsoft.com/office/drawing/2014/chart" uri="{C3380CC4-5D6E-409C-BE32-E72D297353CC}">
                <c16:uniqueId val="{00000003-1C37-43D7-8258-4F2A509B3354}"/>
              </c:ext>
            </c:extLst>
          </c:dPt>
          <c:dPt>
            <c:idx val="3"/>
            <c:invertIfNegative val="0"/>
            <c:bubble3D val="0"/>
            <c:spPr>
              <a:solidFill>
                <a:schemeClr val="accent4">
                  <a:shade val="65000"/>
                </a:schemeClr>
              </a:solidFill>
              <a:ln>
                <a:noFill/>
              </a:ln>
              <a:effectLst/>
            </c:spPr>
            <c:extLst>
              <c:ext xmlns:c16="http://schemas.microsoft.com/office/drawing/2014/chart" uri="{C3380CC4-5D6E-409C-BE32-E72D297353CC}">
                <c16:uniqueId val="{00000005-1C37-43D7-8258-4F2A509B3354}"/>
              </c:ext>
            </c:extLst>
          </c:dPt>
          <c:dPt>
            <c:idx val="4"/>
            <c:invertIfNegative val="0"/>
            <c:bubble3D val="0"/>
            <c:spPr>
              <a:solidFill>
                <a:schemeClr val="accent4">
                  <a:shade val="65000"/>
                </a:schemeClr>
              </a:solidFill>
              <a:ln>
                <a:noFill/>
              </a:ln>
              <a:effectLst/>
            </c:spPr>
            <c:extLst>
              <c:ext xmlns:c16="http://schemas.microsoft.com/office/drawing/2014/chart" uri="{C3380CC4-5D6E-409C-BE32-E72D297353CC}">
                <c16:uniqueId val="{00000007-1C37-43D7-8258-4F2A509B3354}"/>
              </c:ext>
            </c:extLst>
          </c:dPt>
          <c:dPt>
            <c:idx val="5"/>
            <c:invertIfNegative val="0"/>
            <c:bubble3D val="0"/>
            <c:spPr>
              <a:solidFill>
                <a:schemeClr val="accent4">
                  <a:shade val="65000"/>
                </a:schemeClr>
              </a:solidFill>
              <a:ln>
                <a:noFill/>
              </a:ln>
              <a:effectLst/>
            </c:spPr>
            <c:extLst>
              <c:ext xmlns:c16="http://schemas.microsoft.com/office/drawing/2014/chart" uri="{C3380CC4-5D6E-409C-BE32-E72D297353CC}">
                <c16:uniqueId val="{00000009-1C37-43D7-8258-4F2A509B3354}"/>
              </c:ext>
            </c:extLst>
          </c:dPt>
          <c:dPt>
            <c:idx val="6"/>
            <c:invertIfNegative val="0"/>
            <c:bubble3D val="0"/>
            <c:spPr>
              <a:solidFill>
                <a:schemeClr val="accent4">
                  <a:shade val="65000"/>
                </a:schemeClr>
              </a:solidFill>
              <a:ln>
                <a:noFill/>
              </a:ln>
              <a:effectLst/>
            </c:spPr>
            <c:extLst>
              <c:ext xmlns:c16="http://schemas.microsoft.com/office/drawing/2014/chart" uri="{C3380CC4-5D6E-409C-BE32-E72D297353CC}">
                <c16:uniqueId val="{0000000B-1C37-43D7-8258-4F2A509B3354}"/>
              </c:ext>
            </c:extLst>
          </c:dPt>
          <c:dPt>
            <c:idx val="7"/>
            <c:invertIfNegative val="0"/>
            <c:bubble3D val="0"/>
            <c:spPr>
              <a:solidFill>
                <a:schemeClr val="accent4">
                  <a:shade val="65000"/>
                </a:schemeClr>
              </a:solidFill>
              <a:ln>
                <a:noFill/>
              </a:ln>
              <a:effectLst/>
            </c:spPr>
            <c:extLst>
              <c:ext xmlns:c16="http://schemas.microsoft.com/office/drawing/2014/chart" uri="{C3380CC4-5D6E-409C-BE32-E72D297353CC}">
                <c16:uniqueId val="{0000000D-1C37-43D7-8258-4F2A509B3354}"/>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 feel like there’s more time in the workday, because I am no longer commuting</c:v>
                </c:pt>
                <c:pt idx="1">
                  <c:v>I feel my company has been able to operate normally during the pandemic</c:v>
                </c:pt>
                <c:pt idx="2">
                  <c:v>I think my company will operate as per normal if everyone continues to work from home</c:v>
                </c:pt>
                <c:pt idx="3">
                  <c:v>I’ve struggled with keeping my work life and home life separate, while working from home</c:v>
                </c:pt>
                <c:pt idx="4">
                  <c:v>I feel like I work more hours each day, now that I work from home</c:v>
                </c:pt>
                <c:pt idx="5">
                  <c:v>I am more productive, while working from home</c:v>
                </c:pt>
                <c:pt idx="6">
                  <c:v>The lack of physical interaction causes me anxiety or added stress</c:v>
                </c:pt>
                <c:pt idx="7">
                  <c:v>I feel mentally drained because I have trouble switching off from work</c:v>
                </c:pt>
              </c:strCache>
            </c:strRef>
          </c:cat>
          <c:val>
            <c:numRef>
              <c:f>Sheet1!$B$2:$B$9</c:f>
              <c:numCache>
                <c:formatCode>0%</c:formatCode>
                <c:ptCount val="8"/>
                <c:pt idx="0">
                  <c:v>0.73</c:v>
                </c:pt>
                <c:pt idx="1">
                  <c:v>0.66</c:v>
                </c:pt>
                <c:pt idx="2">
                  <c:v>0.61</c:v>
                </c:pt>
                <c:pt idx="3">
                  <c:v>0.63</c:v>
                </c:pt>
                <c:pt idx="4">
                  <c:v>0.56999999999999995</c:v>
                </c:pt>
                <c:pt idx="5">
                  <c:v>0.52</c:v>
                </c:pt>
                <c:pt idx="6">
                  <c:v>0.56000000000000005</c:v>
                </c:pt>
                <c:pt idx="7">
                  <c:v>0.47</c:v>
                </c:pt>
              </c:numCache>
            </c:numRef>
          </c:val>
          <c:extLst>
            <c:ext xmlns:c16="http://schemas.microsoft.com/office/drawing/2014/chart" uri="{C3380CC4-5D6E-409C-BE32-E72D297353CC}">
              <c16:uniqueId val="{0000000E-1C37-43D7-8258-4F2A509B3354}"/>
            </c:ext>
          </c:extLst>
        </c:ser>
        <c:ser>
          <c:idx val="1"/>
          <c:order val="1"/>
          <c:tx>
            <c:strRef>
              <c:f>Sheet1!$C$1</c:f>
              <c:strCache>
                <c:ptCount val="1"/>
                <c:pt idx="0">
                  <c:v>Medium</c:v>
                </c:pt>
              </c:strCache>
            </c:strRef>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10-1C37-43D7-8258-4F2A509B3354}"/>
              </c:ext>
            </c:extLst>
          </c:dPt>
          <c:dPt>
            <c:idx val="1"/>
            <c:invertIfNegative val="0"/>
            <c:bubble3D val="0"/>
            <c:spPr>
              <a:solidFill>
                <a:schemeClr val="accent4"/>
              </a:solidFill>
              <a:ln>
                <a:noFill/>
              </a:ln>
              <a:effectLst/>
            </c:spPr>
            <c:extLst>
              <c:ext xmlns:c16="http://schemas.microsoft.com/office/drawing/2014/chart" uri="{C3380CC4-5D6E-409C-BE32-E72D297353CC}">
                <c16:uniqueId val="{00000012-1C37-43D7-8258-4F2A509B3354}"/>
              </c:ext>
            </c:extLst>
          </c:dPt>
          <c:dPt>
            <c:idx val="2"/>
            <c:invertIfNegative val="0"/>
            <c:bubble3D val="0"/>
            <c:spPr>
              <a:solidFill>
                <a:schemeClr val="accent4"/>
              </a:solidFill>
              <a:ln>
                <a:noFill/>
              </a:ln>
              <a:effectLst/>
            </c:spPr>
            <c:extLst>
              <c:ext xmlns:c16="http://schemas.microsoft.com/office/drawing/2014/chart" uri="{C3380CC4-5D6E-409C-BE32-E72D297353CC}">
                <c16:uniqueId val="{00000014-1C37-43D7-8258-4F2A509B3354}"/>
              </c:ext>
            </c:extLst>
          </c:dPt>
          <c:dPt>
            <c:idx val="3"/>
            <c:invertIfNegative val="0"/>
            <c:bubble3D val="0"/>
            <c:spPr>
              <a:solidFill>
                <a:schemeClr val="accent4"/>
              </a:solidFill>
              <a:ln>
                <a:noFill/>
              </a:ln>
              <a:effectLst/>
            </c:spPr>
            <c:extLst>
              <c:ext xmlns:c16="http://schemas.microsoft.com/office/drawing/2014/chart" uri="{C3380CC4-5D6E-409C-BE32-E72D297353CC}">
                <c16:uniqueId val="{00000016-1C37-43D7-8258-4F2A509B3354}"/>
              </c:ext>
            </c:extLst>
          </c:dPt>
          <c:dPt>
            <c:idx val="4"/>
            <c:invertIfNegative val="0"/>
            <c:bubble3D val="0"/>
            <c:spPr>
              <a:solidFill>
                <a:schemeClr val="accent4"/>
              </a:solidFill>
              <a:ln>
                <a:noFill/>
              </a:ln>
              <a:effectLst/>
            </c:spPr>
            <c:extLst>
              <c:ext xmlns:c16="http://schemas.microsoft.com/office/drawing/2014/chart" uri="{C3380CC4-5D6E-409C-BE32-E72D297353CC}">
                <c16:uniqueId val="{00000018-1C37-43D7-8258-4F2A509B3354}"/>
              </c:ext>
            </c:extLst>
          </c:dPt>
          <c:dPt>
            <c:idx val="5"/>
            <c:invertIfNegative val="0"/>
            <c:bubble3D val="0"/>
            <c:spPr>
              <a:solidFill>
                <a:schemeClr val="accent4"/>
              </a:solidFill>
              <a:ln>
                <a:noFill/>
              </a:ln>
              <a:effectLst/>
            </c:spPr>
            <c:extLst>
              <c:ext xmlns:c16="http://schemas.microsoft.com/office/drawing/2014/chart" uri="{C3380CC4-5D6E-409C-BE32-E72D297353CC}">
                <c16:uniqueId val="{0000001A-1C37-43D7-8258-4F2A509B3354}"/>
              </c:ext>
            </c:extLst>
          </c:dPt>
          <c:dPt>
            <c:idx val="6"/>
            <c:invertIfNegative val="0"/>
            <c:bubble3D val="0"/>
            <c:spPr>
              <a:solidFill>
                <a:schemeClr val="accent4"/>
              </a:solidFill>
              <a:ln>
                <a:noFill/>
              </a:ln>
              <a:effectLst/>
            </c:spPr>
            <c:extLst>
              <c:ext xmlns:c16="http://schemas.microsoft.com/office/drawing/2014/chart" uri="{C3380CC4-5D6E-409C-BE32-E72D297353CC}">
                <c16:uniqueId val="{0000001C-1C37-43D7-8258-4F2A509B3354}"/>
              </c:ext>
            </c:extLst>
          </c:dPt>
          <c:dPt>
            <c:idx val="7"/>
            <c:invertIfNegative val="0"/>
            <c:bubble3D val="0"/>
            <c:spPr>
              <a:solidFill>
                <a:schemeClr val="accent4"/>
              </a:solidFill>
              <a:ln>
                <a:noFill/>
              </a:ln>
              <a:effectLst/>
            </c:spPr>
            <c:extLst>
              <c:ext xmlns:c16="http://schemas.microsoft.com/office/drawing/2014/chart" uri="{C3380CC4-5D6E-409C-BE32-E72D297353CC}">
                <c16:uniqueId val="{0000001E-1C37-43D7-8258-4F2A509B3354}"/>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 feel like there’s more time in the workday, because I am no longer commuting</c:v>
                </c:pt>
                <c:pt idx="1">
                  <c:v>I feel my company has been able to operate normally during the pandemic</c:v>
                </c:pt>
                <c:pt idx="2">
                  <c:v>I think my company will operate as per normal if everyone continues to work from home</c:v>
                </c:pt>
                <c:pt idx="3">
                  <c:v>I’ve struggled with keeping my work life and home life separate, while working from home</c:v>
                </c:pt>
                <c:pt idx="4">
                  <c:v>I feel like I work more hours each day, now that I work from home</c:v>
                </c:pt>
                <c:pt idx="5">
                  <c:v>I am more productive, while working from home</c:v>
                </c:pt>
                <c:pt idx="6">
                  <c:v>The lack of physical interaction causes me anxiety or added stress</c:v>
                </c:pt>
                <c:pt idx="7">
                  <c:v>I feel mentally drained because I have trouble switching off from work</c:v>
                </c:pt>
              </c:strCache>
            </c:strRef>
          </c:cat>
          <c:val>
            <c:numRef>
              <c:f>Sheet1!$C$2:$C$9</c:f>
              <c:numCache>
                <c:formatCode>0%</c:formatCode>
                <c:ptCount val="8"/>
                <c:pt idx="0">
                  <c:v>0.75</c:v>
                </c:pt>
                <c:pt idx="1">
                  <c:v>0.68</c:v>
                </c:pt>
                <c:pt idx="2">
                  <c:v>0.6</c:v>
                </c:pt>
                <c:pt idx="3">
                  <c:v>0.59</c:v>
                </c:pt>
                <c:pt idx="4">
                  <c:v>0.57999999999999996</c:v>
                </c:pt>
                <c:pt idx="5">
                  <c:v>0.54</c:v>
                </c:pt>
                <c:pt idx="6">
                  <c:v>0.53</c:v>
                </c:pt>
                <c:pt idx="7">
                  <c:v>0.42</c:v>
                </c:pt>
              </c:numCache>
            </c:numRef>
          </c:val>
          <c:extLst>
            <c:ext xmlns:c16="http://schemas.microsoft.com/office/drawing/2014/chart" uri="{C3380CC4-5D6E-409C-BE32-E72D297353CC}">
              <c16:uniqueId val="{0000001F-1C37-43D7-8258-4F2A509B3354}"/>
            </c:ext>
          </c:extLst>
        </c:ser>
        <c:ser>
          <c:idx val="2"/>
          <c:order val="2"/>
          <c:tx>
            <c:strRef>
              <c:f>Sheet1!$D$1</c:f>
              <c:strCache>
                <c:ptCount val="1"/>
                <c:pt idx="0">
                  <c:v>Large</c:v>
                </c:pt>
              </c:strCache>
            </c:strRef>
          </c:tx>
          <c:spPr>
            <a:solidFill>
              <a:schemeClr val="accent4">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 feel like there’s more time in the workday, because I am no longer commuting</c:v>
                </c:pt>
                <c:pt idx="1">
                  <c:v>I feel my company has been able to operate normally during the pandemic</c:v>
                </c:pt>
                <c:pt idx="2">
                  <c:v>I think my company will operate as per normal if everyone continues to work from home</c:v>
                </c:pt>
                <c:pt idx="3">
                  <c:v>I’ve struggled with keeping my work life and home life separate, while working from home</c:v>
                </c:pt>
                <c:pt idx="4">
                  <c:v>I feel like I work more hours each day, now that I work from home</c:v>
                </c:pt>
                <c:pt idx="5">
                  <c:v>I am more productive, while working from home</c:v>
                </c:pt>
                <c:pt idx="6">
                  <c:v>The lack of physical interaction causes me anxiety or added stress</c:v>
                </c:pt>
                <c:pt idx="7">
                  <c:v>I feel mentally drained because I have trouble switching off from work</c:v>
                </c:pt>
              </c:strCache>
            </c:strRef>
          </c:cat>
          <c:val>
            <c:numRef>
              <c:f>Sheet1!$D$2:$D$9</c:f>
              <c:numCache>
                <c:formatCode>0%</c:formatCode>
                <c:ptCount val="8"/>
                <c:pt idx="0">
                  <c:v>0.78</c:v>
                </c:pt>
                <c:pt idx="1">
                  <c:v>0.75</c:v>
                </c:pt>
                <c:pt idx="2">
                  <c:v>0.69</c:v>
                </c:pt>
                <c:pt idx="3">
                  <c:v>0.6</c:v>
                </c:pt>
                <c:pt idx="4">
                  <c:v>0.6</c:v>
                </c:pt>
                <c:pt idx="5">
                  <c:v>0.61</c:v>
                </c:pt>
                <c:pt idx="6">
                  <c:v>0.57999999999999996</c:v>
                </c:pt>
                <c:pt idx="7">
                  <c:v>0.45</c:v>
                </c:pt>
              </c:numCache>
            </c:numRef>
          </c:val>
          <c:extLst>
            <c:ext xmlns:c16="http://schemas.microsoft.com/office/drawing/2014/chart" uri="{C3380CC4-5D6E-409C-BE32-E72D297353CC}">
              <c16:uniqueId val="{00000020-1C37-43D7-8258-4F2A509B3354}"/>
            </c:ext>
          </c:extLst>
        </c:ser>
        <c:dLbls>
          <c:showLegendKey val="0"/>
          <c:showVal val="0"/>
          <c:showCatName val="0"/>
          <c:showSerName val="0"/>
          <c:showPercent val="0"/>
          <c:showBubbleSize val="0"/>
        </c:dLbls>
        <c:gapWidth val="50"/>
        <c:axId val="2062903119"/>
        <c:axId val="1916480095"/>
      </c:barChart>
      <c:catAx>
        <c:axId val="206290311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16480095"/>
        <c:crosses val="autoZero"/>
        <c:auto val="1"/>
        <c:lblAlgn val="ctr"/>
        <c:lblOffset val="100"/>
        <c:noMultiLvlLbl val="0"/>
      </c:catAx>
      <c:valAx>
        <c:axId val="1916480095"/>
        <c:scaling>
          <c:orientation val="minMax"/>
          <c:max val="1.1000000000000001"/>
          <c:min val="0"/>
        </c:scaling>
        <c:delete val="1"/>
        <c:axPos val="t"/>
        <c:numFmt formatCode="0%" sourceLinked="1"/>
        <c:majorTickMark val="out"/>
        <c:minorTickMark val="none"/>
        <c:tickLblPos val="nextTo"/>
        <c:crossAx val="2062903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2">
                  <a:shade val="65000"/>
                </a:schemeClr>
              </a:solidFill>
              <a:ln w="19050">
                <a:solidFill>
                  <a:schemeClr val="lt1"/>
                </a:solidFill>
              </a:ln>
              <a:effectLst/>
            </c:spPr>
            <c:extLst>
              <c:ext xmlns:c16="http://schemas.microsoft.com/office/drawing/2014/chart" uri="{C3380CC4-5D6E-409C-BE32-E72D297353CC}">
                <c16:uniqueId val="{00000001-1580-4A57-BF71-B70AB540943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580-4A57-BF71-B70AB5409430}"/>
              </c:ext>
            </c:extLst>
          </c:dPt>
          <c:dPt>
            <c:idx val="2"/>
            <c:bubble3D val="0"/>
            <c:spPr>
              <a:solidFill>
                <a:schemeClr val="accent2">
                  <a:tint val="65000"/>
                </a:schemeClr>
              </a:solidFill>
              <a:ln w="19050">
                <a:solidFill>
                  <a:schemeClr val="lt1"/>
                </a:solidFill>
              </a:ln>
              <a:effectLst/>
            </c:spPr>
            <c:extLst>
              <c:ext xmlns:c16="http://schemas.microsoft.com/office/drawing/2014/chart" uri="{C3380CC4-5D6E-409C-BE32-E72D297353CC}">
                <c16:uniqueId val="{00000005-1580-4A57-BF71-B70AB5409430}"/>
              </c:ext>
            </c:extLst>
          </c:dPt>
          <c:dLbls>
            <c:dLbl>
              <c:idx val="2"/>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1580-4A57-BF71-B70AB540943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 change</c:v>
                </c:pt>
                <c:pt idx="1">
                  <c:v>We added/increased an online component</c:v>
                </c:pt>
                <c:pt idx="2">
                  <c:v>We moved to completely online</c:v>
                </c:pt>
              </c:strCache>
            </c:strRef>
          </c:cat>
          <c:val>
            <c:numRef>
              <c:f>Sheet1!$B$2:$B$4</c:f>
              <c:numCache>
                <c:formatCode>0%</c:formatCode>
                <c:ptCount val="3"/>
                <c:pt idx="0">
                  <c:v>0.06</c:v>
                </c:pt>
                <c:pt idx="1">
                  <c:v>0.62</c:v>
                </c:pt>
                <c:pt idx="2">
                  <c:v>0.32</c:v>
                </c:pt>
              </c:numCache>
            </c:numRef>
          </c:val>
          <c:extLst>
            <c:ext xmlns:c16="http://schemas.microsoft.com/office/drawing/2014/chart" uri="{C3380CC4-5D6E-409C-BE32-E72D297353CC}">
              <c16:uniqueId val="{00000000-C382-4F76-A3F3-BEB6403DFF06}"/>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2">
                  <a:shade val="65000"/>
                </a:schemeClr>
              </a:solidFill>
              <a:ln w="19050">
                <a:solidFill>
                  <a:schemeClr val="lt1"/>
                </a:solidFill>
              </a:ln>
              <a:effectLst/>
            </c:spPr>
            <c:extLst>
              <c:ext xmlns:c16="http://schemas.microsoft.com/office/drawing/2014/chart" uri="{C3380CC4-5D6E-409C-BE32-E72D297353CC}">
                <c16:uniqueId val="{00000001-1580-4A57-BF71-B70AB540943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580-4A57-BF71-B70AB5409430}"/>
              </c:ext>
            </c:extLst>
          </c:dPt>
          <c:dPt>
            <c:idx val="2"/>
            <c:bubble3D val="0"/>
            <c:spPr>
              <a:solidFill>
                <a:schemeClr val="accent2">
                  <a:tint val="65000"/>
                </a:schemeClr>
              </a:solidFill>
              <a:ln w="19050">
                <a:solidFill>
                  <a:schemeClr val="lt1"/>
                </a:solidFill>
              </a:ln>
              <a:effectLst/>
            </c:spPr>
            <c:extLst>
              <c:ext xmlns:c16="http://schemas.microsoft.com/office/drawing/2014/chart" uri="{C3380CC4-5D6E-409C-BE32-E72D297353CC}">
                <c16:uniqueId val="{00000005-1580-4A57-BF71-B70AB5409430}"/>
              </c:ext>
            </c:extLst>
          </c:dPt>
          <c:dLbls>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580-4A57-BF71-B70AB5409430}"/>
                </c:ext>
              </c:extLst>
            </c:dLbl>
            <c:dLbl>
              <c:idx val="1"/>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1580-4A57-BF71-B70AB5409430}"/>
                </c:ext>
              </c:extLst>
            </c:dLbl>
            <c:dLbl>
              <c:idx val="2"/>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1580-4A57-BF71-B70AB540943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 change</c:v>
                </c:pt>
                <c:pt idx="1">
                  <c:v>We added/increased an online component</c:v>
                </c:pt>
                <c:pt idx="2">
                  <c:v>We moved to completely online</c:v>
                </c:pt>
              </c:strCache>
            </c:strRef>
          </c:cat>
          <c:val>
            <c:numRef>
              <c:f>Sheet1!$B$2:$B$4</c:f>
              <c:numCache>
                <c:formatCode>0%</c:formatCode>
                <c:ptCount val="3"/>
                <c:pt idx="0">
                  <c:v>0.05</c:v>
                </c:pt>
                <c:pt idx="1">
                  <c:v>0.69</c:v>
                </c:pt>
                <c:pt idx="2">
                  <c:v>0.26</c:v>
                </c:pt>
              </c:numCache>
            </c:numRef>
          </c:val>
          <c:extLst>
            <c:ext xmlns:c16="http://schemas.microsoft.com/office/drawing/2014/chart" uri="{C3380CC4-5D6E-409C-BE32-E72D297353CC}">
              <c16:uniqueId val="{00000000-C382-4F76-A3F3-BEB6403DFF06}"/>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2">
                  <a:shade val="65000"/>
                </a:schemeClr>
              </a:solidFill>
              <a:ln w="19050">
                <a:solidFill>
                  <a:schemeClr val="lt1"/>
                </a:solidFill>
              </a:ln>
              <a:effectLst/>
            </c:spPr>
            <c:extLst>
              <c:ext xmlns:c16="http://schemas.microsoft.com/office/drawing/2014/chart" uri="{C3380CC4-5D6E-409C-BE32-E72D297353CC}">
                <c16:uniqueId val="{00000001-FAA6-4AB2-9E6B-22AEE5D1BD5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AA6-4AB2-9E6B-22AEE5D1BD5D}"/>
              </c:ext>
            </c:extLst>
          </c:dPt>
          <c:dPt>
            <c:idx val="2"/>
            <c:bubble3D val="0"/>
            <c:spPr>
              <a:solidFill>
                <a:schemeClr val="accent2">
                  <a:tint val="65000"/>
                </a:schemeClr>
              </a:solidFill>
              <a:ln w="19050">
                <a:solidFill>
                  <a:schemeClr val="lt1"/>
                </a:solidFill>
              </a:ln>
              <a:effectLst/>
            </c:spPr>
            <c:extLst>
              <c:ext xmlns:c16="http://schemas.microsoft.com/office/drawing/2014/chart" uri="{C3380CC4-5D6E-409C-BE32-E72D297353CC}">
                <c16:uniqueId val="{00000005-FAA6-4AB2-9E6B-22AEE5D1BD5D}"/>
              </c:ext>
            </c:extLst>
          </c:dPt>
          <c:dLbls>
            <c:dLbl>
              <c:idx val="2"/>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FAA6-4AB2-9E6B-22AEE5D1BD5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Only physical </c:v>
                </c:pt>
                <c:pt idx="1">
                  <c:v>Both</c:v>
                </c:pt>
                <c:pt idx="2">
                  <c:v>Only online</c:v>
                </c:pt>
              </c:strCache>
            </c:strRef>
          </c:cat>
          <c:val>
            <c:numRef>
              <c:f>Sheet1!$B$2:$B$4</c:f>
              <c:numCache>
                <c:formatCode>0%</c:formatCode>
                <c:ptCount val="3"/>
                <c:pt idx="0">
                  <c:v>0.31</c:v>
                </c:pt>
                <c:pt idx="1">
                  <c:v>0.6</c:v>
                </c:pt>
                <c:pt idx="2">
                  <c:v>0.09</c:v>
                </c:pt>
              </c:numCache>
            </c:numRef>
          </c:val>
          <c:extLst>
            <c:ext xmlns:c16="http://schemas.microsoft.com/office/drawing/2014/chart" uri="{C3380CC4-5D6E-409C-BE32-E72D297353CC}">
              <c16:uniqueId val="{00000000-C382-4F76-A3F3-BEB6403DFF06}"/>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2">
                  <a:shade val="65000"/>
                </a:schemeClr>
              </a:solidFill>
              <a:ln w="19050">
                <a:solidFill>
                  <a:schemeClr val="lt1"/>
                </a:solidFill>
              </a:ln>
              <a:effectLst/>
            </c:spPr>
            <c:extLst>
              <c:ext xmlns:c16="http://schemas.microsoft.com/office/drawing/2014/chart" uri="{C3380CC4-5D6E-409C-BE32-E72D297353CC}">
                <c16:uniqueId val="{00000001-1580-4A57-BF71-B70AB540943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580-4A57-BF71-B70AB5409430}"/>
              </c:ext>
            </c:extLst>
          </c:dPt>
          <c:dPt>
            <c:idx val="2"/>
            <c:bubble3D val="0"/>
            <c:spPr>
              <a:solidFill>
                <a:schemeClr val="accent2">
                  <a:tint val="65000"/>
                </a:schemeClr>
              </a:solidFill>
              <a:ln w="19050">
                <a:solidFill>
                  <a:schemeClr val="lt1"/>
                </a:solidFill>
              </a:ln>
              <a:effectLst/>
            </c:spPr>
            <c:extLst>
              <c:ext xmlns:c16="http://schemas.microsoft.com/office/drawing/2014/chart" uri="{C3380CC4-5D6E-409C-BE32-E72D297353CC}">
                <c16:uniqueId val="{00000005-1580-4A57-BF71-B70AB5409430}"/>
              </c:ext>
            </c:extLst>
          </c:dPt>
          <c:dLbls>
            <c:dLbl>
              <c:idx val="2"/>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1580-4A57-BF71-B70AB540943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Only physical </c:v>
                </c:pt>
                <c:pt idx="1">
                  <c:v>Both</c:v>
                </c:pt>
                <c:pt idx="2">
                  <c:v>Only online</c:v>
                </c:pt>
              </c:strCache>
            </c:strRef>
          </c:cat>
          <c:val>
            <c:numRef>
              <c:f>Sheet1!$B$2:$B$4</c:f>
              <c:numCache>
                <c:formatCode>0%</c:formatCode>
                <c:ptCount val="3"/>
                <c:pt idx="0">
                  <c:v>0.3</c:v>
                </c:pt>
                <c:pt idx="1">
                  <c:v>0.64</c:v>
                </c:pt>
                <c:pt idx="2">
                  <c:v>0.06</c:v>
                </c:pt>
              </c:numCache>
            </c:numRef>
          </c:val>
          <c:extLst>
            <c:ext xmlns:c16="http://schemas.microsoft.com/office/drawing/2014/chart" uri="{C3380CC4-5D6E-409C-BE32-E72D297353CC}">
              <c16:uniqueId val="{00000000-C382-4F76-A3F3-BEB6403DFF06}"/>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2">
                  <a:shade val="65000"/>
                </a:schemeClr>
              </a:solidFill>
              <a:ln w="19050">
                <a:solidFill>
                  <a:schemeClr val="lt1"/>
                </a:solidFill>
              </a:ln>
              <a:effectLst/>
            </c:spPr>
            <c:extLst>
              <c:ext xmlns:c16="http://schemas.microsoft.com/office/drawing/2014/chart" uri="{C3380CC4-5D6E-409C-BE32-E72D297353CC}">
                <c16:uniqueId val="{00000001-1580-4A57-BF71-B70AB540943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580-4A57-BF71-B70AB5409430}"/>
              </c:ext>
            </c:extLst>
          </c:dPt>
          <c:dPt>
            <c:idx val="2"/>
            <c:bubble3D val="0"/>
            <c:spPr>
              <a:solidFill>
                <a:schemeClr val="accent2">
                  <a:tint val="65000"/>
                </a:schemeClr>
              </a:solidFill>
              <a:ln w="19050">
                <a:solidFill>
                  <a:schemeClr val="lt1"/>
                </a:solidFill>
              </a:ln>
              <a:effectLst/>
            </c:spPr>
            <c:extLst>
              <c:ext xmlns:c16="http://schemas.microsoft.com/office/drawing/2014/chart" uri="{C3380CC4-5D6E-409C-BE32-E72D297353CC}">
                <c16:uniqueId val="{00000005-1580-4A57-BF71-B70AB5409430}"/>
              </c:ext>
            </c:extLst>
          </c:dPt>
          <c:dLbls>
            <c:dLbl>
              <c:idx val="2"/>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1580-4A57-BF71-B70AB540943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Only physical </c:v>
                </c:pt>
                <c:pt idx="1">
                  <c:v>Both</c:v>
                </c:pt>
                <c:pt idx="2">
                  <c:v>Only online</c:v>
                </c:pt>
              </c:strCache>
            </c:strRef>
          </c:cat>
          <c:val>
            <c:numRef>
              <c:f>Sheet1!$B$2:$B$4</c:f>
              <c:numCache>
                <c:formatCode>0%</c:formatCode>
                <c:ptCount val="3"/>
                <c:pt idx="0">
                  <c:v>0.21</c:v>
                </c:pt>
                <c:pt idx="1">
                  <c:v>0.72</c:v>
                </c:pt>
                <c:pt idx="2">
                  <c:v>7.0000000000000007E-2</c:v>
                </c:pt>
              </c:numCache>
            </c:numRef>
          </c:val>
          <c:extLst>
            <c:ext xmlns:c16="http://schemas.microsoft.com/office/drawing/2014/chart" uri="{C3380CC4-5D6E-409C-BE32-E72D297353CC}">
              <c16:uniqueId val="{00000000-C382-4F76-A3F3-BEB6403DFF06}"/>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VS/Small</c:v>
                </c:pt>
              </c:strCache>
            </c:strRef>
          </c:tx>
          <c:spPr>
            <a:solidFill>
              <a:schemeClr val="accent2">
                <a:shade val="65000"/>
              </a:schemeClr>
            </a:solidFill>
            <a:ln>
              <a:noFill/>
            </a:ln>
            <a:effectLst/>
          </c:spPr>
          <c:invertIfNegative val="0"/>
          <c:dPt>
            <c:idx val="0"/>
            <c:invertIfNegative val="0"/>
            <c:bubble3D val="0"/>
            <c:spPr>
              <a:solidFill>
                <a:schemeClr val="accent2">
                  <a:shade val="65000"/>
                </a:schemeClr>
              </a:solidFill>
              <a:ln>
                <a:noFill/>
              </a:ln>
              <a:effectLst/>
            </c:spPr>
            <c:extLst>
              <c:ext xmlns:c16="http://schemas.microsoft.com/office/drawing/2014/chart" uri="{C3380CC4-5D6E-409C-BE32-E72D297353CC}">
                <c16:uniqueId val="{00000001-9317-43C7-8765-55CBF559B270}"/>
              </c:ext>
            </c:extLst>
          </c:dPt>
          <c:dPt>
            <c:idx val="2"/>
            <c:invertIfNegative val="0"/>
            <c:bubble3D val="0"/>
            <c:spPr>
              <a:solidFill>
                <a:schemeClr val="accent2">
                  <a:shade val="65000"/>
                </a:schemeClr>
              </a:solidFill>
              <a:ln>
                <a:noFill/>
              </a:ln>
              <a:effectLst/>
            </c:spPr>
            <c:extLst>
              <c:ext xmlns:c16="http://schemas.microsoft.com/office/drawing/2014/chart" uri="{C3380CC4-5D6E-409C-BE32-E72D297353CC}">
                <c16:uniqueId val="{00000003-9317-43C7-8765-55CBF559B270}"/>
              </c:ext>
            </c:extLst>
          </c:dPt>
          <c:dPt>
            <c:idx val="3"/>
            <c:invertIfNegative val="0"/>
            <c:bubble3D val="0"/>
            <c:spPr>
              <a:solidFill>
                <a:schemeClr val="accent2">
                  <a:shade val="65000"/>
                </a:schemeClr>
              </a:solidFill>
              <a:ln>
                <a:noFill/>
              </a:ln>
              <a:effectLst/>
            </c:spPr>
            <c:extLst>
              <c:ext xmlns:c16="http://schemas.microsoft.com/office/drawing/2014/chart" uri="{C3380CC4-5D6E-409C-BE32-E72D297353CC}">
                <c16:uniqueId val="{00000005-9317-43C7-8765-55CBF559B270}"/>
              </c:ext>
            </c:extLst>
          </c:dPt>
          <c:dPt>
            <c:idx val="4"/>
            <c:invertIfNegative val="0"/>
            <c:bubble3D val="0"/>
            <c:spPr>
              <a:solidFill>
                <a:schemeClr val="accent2">
                  <a:shade val="65000"/>
                </a:schemeClr>
              </a:solidFill>
              <a:ln>
                <a:noFill/>
              </a:ln>
              <a:effectLst/>
            </c:spPr>
            <c:extLst>
              <c:ext xmlns:c16="http://schemas.microsoft.com/office/drawing/2014/chart" uri="{C3380CC4-5D6E-409C-BE32-E72D297353CC}">
                <c16:uniqueId val="{00000007-9317-43C7-8765-55CBF559B270}"/>
              </c:ext>
            </c:extLst>
          </c:dPt>
          <c:dPt>
            <c:idx val="5"/>
            <c:invertIfNegative val="0"/>
            <c:bubble3D val="0"/>
            <c:spPr>
              <a:solidFill>
                <a:schemeClr val="accent2">
                  <a:shade val="65000"/>
                </a:schemeClr>
              </a:solidFill>
              <a:ln>
                <a:noFill/>
              </a:ln>
              <a:effectLst/>
            </c:spPr>
            <c:extLst>
              <c:ext xmlns:c16="http://schemas.microsoft.com/office/drawing/2014/chart" uri="{C3380CC4-5D6E-409C-BE32-E72D297353CC}">
                <c16:uniqueId val="{00000009-9317-43C7-8765-55CBF559B270}"/>
              </c:ext>
            </c:extLst>
          </c:dPt>
          <c:dPt>
            <c:idx val="6"/>
            <c:invertIfNegative val="0"/>
            <c:bubble3D val="0"/>
            <c:spPr>
              <a:solidFill>
                <a:schemeClr val="accent2">
                  <a:shade val="65000"/>
                </a:schemeClr>
              </a:solidFill>
              <a:ln>
                <a:noFill/>
              </a:ln>
              <a:effectLst/>
            </c:spPr>
            <c:extLst>
              <c:ext xmlns:c16="http://schemas.microsoft.com/office/drawing/2014/chart" uri="{C3380CC4-5D6E-409C-BE32-E72D297353CC}">
                <c16:uniqueId val="{0000000B-9317-43C7-8765-55CBF559B270}"/>
              </c:ext>
            </c:extLst>
          </c:dPt>
          <c:dPt>
            <c:idx val="7"/>
            <c:invertIfNegative val="0"/>
            <c:bubble3D val="0"/>
            <c:spPr>
              <a:solidFill>
                <a:schemeClr val="accent2">
                  <a:shade val="65000"/>
                </a:schemeClr>
              </a:solidFill>
              <a:ln>
                <a:noFill/>
              </a:ln>
              <a:effectLst/>
            </c:spPr>
            <c:extLst>
              <c:ext xmlns:c16="http://schemas.microsoft.com/office/drawing/2014/chart" uri="{C3380CC4-5D6E-409C-BE32-E72D297353CC}">
                <c16:uniqueId val="{0000000D-9317-43C7-8765-55CBF559B270}"/>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Managing data security and privacy policies</c:v>
                </c:pt>
                <c:pt idx="1">
                  <c:v>Concerns about cybersecurity</c:v>
                </c:pt>
                <c:pt idx="2">
                  <c:v>Marketing and education to customers about online presence</c:v>
                </c:pt>
                <c:pt idx="3">
                  <c:v>Facilitating meeting between employee and customers</c:v>
                </c:pt>
                <c:pt idx="4">
                  <c:v>Finding additional resources to help employees set up their home office</c:v>
                </c:pt>
                <c:pt idx="5">
                  <c:v>Setting up online payment systems</c:v>
                </c:pt>
                <c:pt idx="6">
                  <c:v>Managing employee productivity</c:v>
                </c:pt>
                <c:pt idx="7">
                  <c:v>Challenges with quickly scaling up existing servers/online infrastructure</c:v>
                </c:pt>
                <c:pt idx="8">
                  <c:v>Having the capital to procure new equipment needed</c:v>
                </c:pt>
              </c:strCache>
            </c:strRef>
          </c:cat>
          <c:val>
            <c:numRef>
              <c:f>Sheet1!$B$2:$B$10</c:f>
              <c:numCache>
                <c:formatCode>0%</c:formatCode>
                <c:ptCount val="9"/>
                <c:pt idx="0">
                  <c:v>0.35</c:v>
                </c:pt>
                <c:pt idx="1">
                  <c:v>0.35</c:v>
                </c:pt>
                <c:pt idx="2">
                  <c:v>0.31</c:v>
                </c:pt>
                <c:pt idx="3">
                  <c:v>0.31</c:v>
                </c:pt>
                <c:pt idx="4">
                  <c:v>0.28999999999999998</c:v>
                </c:pt>
                <c:pt idx="5">
                  <c:v>0.28000000000000003</c:v>
                </c:pt>
                <c:pt idx="6">
                  <c:v>0.27</c:v>
                </c:pt>
                <c:pt idx="7">
                  <c:v>0.25</c:v>
                </c:pt>
                <c:pt idx="8">
                  <c:v>0.23</c:v>
                </c:pt>
              </c:numCache>
            </c:numRef>
          </c:val>
          <c:extLst>
            <c:ext xmlns:c16="http://schemas.microsoft.com/office/drawing/2014/chart" uri="{C3380CC4-5D6E-409C-BE32-E72D297353CC}">
              <c16:uniqueId val="{0000000E-9317-43C7-8765-55CBF559B270}"/>
            </c:ext>
          </c:extLst>
        </c:ser>
        <c:ser>
          <c:idx val="1"/>
          <c:order val="1"/>
          <c:tx>
            <c:strRef>
              <c:f>Sheet1!$C$1</c:f>
              <c:strCache>
                <c:ptCount val="1"/>
                <c:pt idx="0">
                  <c:v>Medium</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10-9317-43C7-8765-55CBF559B270}"/>
              </c:ext>
            </c:extLst>
          </c:dPt>
          <c:dPt>
            <c:idx val="1"/>
            <c:invertIfNegative val="0"/>
            <c:bubble3D val="0"/>
            <c:spPr>
              <a:solidFill>
                <a:schemeClr val="accent2"/>
              </a:solidFill>
              <a:ln>
                <a:noFill/>
              </a:ln>
              <a:effectLst/>
            </c:spPr>
            <c:extLst>
              <c:ext xmlns:c16="http://schemas.microsoft.com/office/drawing/2014/chart" uri="{C3380CC4-5D6E-409C-BE32-E72D297353CC}">
                <c16:uniqueId val="{00000012-9317-43C7-8765-55CBF559B270}"/>
              </c:ext>
            </c:extLst>
          </c:dPt>
          <c:dPt>
            <c:idx val="2"/>
            <c:invertIfNegative val="0"/>
            <c:bubble3D val="0"/>
            <c:spPr>
              <a:solidFill>
                <a:schemeClr val="accent2"/>
              </a:solidFill>
              <a:ln>
                <a:noFill/>
              </a:ln>
              <a:effectLst/>
            </c:spPr>
            <c:extLst>
              <c:ext xmlns:c16="http://schemas.microsoft.com/office/drawing/2014/chart" uri="{C3380CC4-5D6E-409C-BE32-E72D297353CC}">
                <c16:uniqueId val="{00000014-9317-43C7-8765-55CBF559B270}"/>
              </c:ext>
            </c:extLst>
          </c:dPt>
          <c:dPt>
            <c:idx val="3"/>
            <c:invertIfNegative val="0"/>
            <c:bubble3D val="0"/>
            <c:spPr>
              <a:solidFill>
                <a:schemeClr val="accent2"/>
              </a:solidFill>
              <a:ln>
                <a:noFill/>
              </a:ln>
              <a:effectLst/>
            </c:spPr>
            <c:extLst>
              <c:ext xmlns:c16="http://schemas.microsoft.com/office/drawing/2014/chart" uri="{C3380CC4-5D6E-409C-BE32-E72D297353CC}">
                <c16:uniqueId val="{00000016-9317-43C7-8765-55CBF559B270}"/>
              </c:ext>
            </c:extLst>
          </c:dPt>
          <c:dPt>
            <c:idx val="4"/>
            <c:invertIfNegative val="0"/>
            <c:bubble3D val="0"/>
            <c:spPr>
              <a:solidFill>
                <a:schemeClr val="accent2"/>
              </a:solidFill>
              <a:ln>
                <a:noFill/>
              </a:ln>
              <a:effectLst/>
            </c:spPr>
            <c:extLst>
              <c:ext xmlns:c16="http://schemas.microsoft.com/office/drawing/2014/chart" uri="{C3380CC4-5D6E-409C-BE32-E72D297353CC}">
                <c16:uniqueId val="{00000018-9317-43C7-8765-55CBF559B270}"/>
              </c:ext>
            </c:extLst>
          </c:dPt>
          <c:dPt>
            <c:idx val="5"/>
            <c:invertIfNegative val="0"/>
            <c:bubble3D val="0"/>
            <c:spPr>
              <a:solidFill>
                <a:schemeClr val="accent2"/>
              </a:solidFill>
              <a:ln>
                <a:noFill/>
              </a:ln>
              <a:effectLst/>
            </c:spPr>
            <c:extLst>
              <c:ext xmlns:c16="http://schemas.microsoft.com/office/drawing/2014/chart" uri="{C3380CC4-5D6E-409C-BE32-E72D297353CC}">
                <c16:uniqueId val="{0000001A-9317-43C7-8765-55CBF559B270}"/>
              </c:ext>
            </c:extLst>
          </c:dPt>
          <c:dPt>
            <c:idx val="6"/>
            <c:invertIfNegative val="0"/>
            <c:bubble3D val="0"/>
            <c:spPr>
              <a:solidFill>
                <a:schemeClr val="accent2"/>
              </a:solidFill>
              <a:ln>
                <a:noFill/>
              </a:ln>
              <a:effectLst/>
            </c:spPr>
            <c:extLst>
              <c:ext xmlns:c16="http://schemas.microsoft.com/office/drawing/2014/chart" uri="{C3380CC4-5D6E-409C-BE32-E72D297353CC}">
                <c16:uniqueId val="{0000001C-9317-43C7-8765-55CBF559B270}"/>
              </c:ext>
            </c:extLst>
          </c:dPt>
          <c:dPt>
            <c:idx val="7"/>
            <c:invertIfNegative val="0"/>
            <c:bubble3D val="0"/>
            <c:spPr>
              <a:solidFill>
                <a:schemeClr val="accent2"/>
              </a:solidFill>
              <a:ln>
                <a:noFill/>
              </a:ln>
              <a:effectLst/>
            </c:spPr>
            <c:extLst>
              <c:ext xmlns:c16="http://schemas.microsoft.com/office/drawing/2014/chart" uri="{C3380CC4-5D6E-409C-BE32-E72D297353CC}">
                <c16:uniqueId val="{0000001E-9317-43C7-8765-55CBF559B270}"/>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Managing data security and privacy policies</c:v>
                </c:pt>
                <c:pt idx="1">
                  <c:v>Concerns about cybersecurity</c:v>
                </c:pt>
                <c:pt idx="2">
                  <c:v>Marketing and education to customers about online presence</c:v>
                </c:pt>
                <c:pt idx="3">
                  <c:v>Facilitating meeting between employee and customers</c:v>
                </c:pt>
                <c:pt idx="4">
                  <c:v>Finding additional resources to help employees set up their home office</c:v>
                </c:pt>
                <c:pt idx="5">
                  <c:v>Setting up online payment systems</c:v>
                </c:pt>
                <c:pt idx="6">
                  <c:v>Managing employee productivity</c:v>
                </c:pt>
                <c:pt idx="7">
                  <c:v>Challenges with quickly scaling up existing servers/online infrastructure</c:v>
                </c:pt>
                <c:pt idx="8">
                  <c:v>Having the capital to procure new equipment needed</c:v>
                </c:pt>
              </c:strCache>
            </c:strRef>
          </c:cat>
          <c:val>
            <c:numRef>
              <c:f>Sheet1!$C$2:$C$10</c:f>
              <c:numCache>
                <c:formatCode>0%</c:formatCode>
                <c:ptCount val="9"/>
                <c:pt idx="0">
                  <c:v>0.4</c:v>
                </c:pt>
                <c:pt idx="1">
                  <c:v>0.38</c:v>
                </c:pt>
                <c:pt idx="2">
                  <c:v>0.33</c:v>
                </c:pt>
                <c:pt idx="3">
                  <c:v>0.28999999999999998</c:v>
                </c:pt>
                <c:pt idx="4">
                  <c:v>0.28999999999999998</c:v>
                </c:pt>
                <c:pt idx="5">
                  <c:v>0.28000000000000003</c:v>
                </c:pt>
                <c:pt idx="6">
                  <c:v>0.3</c:v>
                </c:pt>
                <c:pt idx="7">
                  <c:v>0.33</c:v>
                </c:pt>
                <c:pt idx="8">
                  <c:v>0.25</c:v>
                </c:pt>
              </c:numCache>
            </c:numRef>
          </c:val>
          <c:extLst>
            <c:ext xmlns:c16="http://schemas.microsoft.com/office/drawing/2014/chart" uri="{C3380CC4-5D6E-409C-BE32-E72D297353CC}">
              <c16:uniqueId val="{0000001F-9317-43C7-8765-55CBF559B270}"/>
            </c:ext>
          </c:extLst>
        </c:ser>
        <c:ser>
          <c:idx val="2"/>
          <c:order val="2"/>
          <c:tx>
            <c:strRef>
              <c:f>Sheet1!$D$1</c:f>
              <c:strCache>
                <c:ptCount val="1"/>
                <c:pt idx="0">
                  <c:v>Large</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Managing data security and privacy policies</c:v>
                </c:pt>
                <c:pt idx="1">
                  <c:v>Concerns about cybersecurity</c:v>
                </c:pt>
                <c:pt idx="2">
                  <c:v>Marketing and education to customers about online presence</c:v>
                </c:pt>
                <c:pt idx="3">
                  <c:v>Facilitating meeting between employee and customers</c:v>
                </c:pt>
                <c:pt idx="4">
                  <c:v>Finding additional resources to help employees set up their home office</c:v>
                </c:pt>
                <c:pt idx="5">
                  <c:v>Setting up online payment systems</c:v>
                </c:pt>
                <c:pt idx="6">
                  <c:v>Managing employee productivity</c:v>
                </c:pt>
                <c:pt idx="7">
                  <c:v>Challenges with quickly scaling up existing servers/online infrastructure</c:v>
                </c:pt>
                <c:pt idx="8">
                  <c:v>Having the capital to procure new equipment needed</c:v>
                </c:pt>
              </c:strCache>
            </c:strRef>
          </c:cat>
          <c:val>
            <c:numRef>
              <c:f>Sheet1!$D$2:$D$10</c:f>
              <c:numCache>
                <c:formatCode>0%</c:formatCode>
                <c:ptCount val="9"/>
                <c:pt idx="0">
                  <c:v>0.4</c:v>
                </c:pt>
                <c:pt idx="1">
                  <c:v>0.4</c:v>
                </c:pt>
                <c:pt idx="2">
                  <c:v>0.28999999999999998</c:v>
                </c:pt>
                <c:pt idx="3">
                  <c:v>0.33</c:v>
                </c:pt>
                <c:pt idx="4">
                  <c:v>0.32</c:v>
                </c:pt>
                <c:pt idx="5">
                  <c:v>0.27</c:v>
                </c:pt>
                <c:pt idx="6">
                  <c:v>0.28999999999999998</c:v>
                </c:pt>
                <c:pt idx="7">
                  <c:v>0.35</c:v>
                </c:pt>
                <c:pt idx="8">
                  <c:v>0.27</c:v>
                </c:pt>
              </c:numCache>
            </c:numRef>
          </c:val>
          <c:extLst>
            <c:ext xmlns:c16="http://schemas.microsoft.com/office/drawing/2014/chart" uri="{C3380CC4-5D6E-409C-BE32-E72D297353CC}">
              <c16:uniqueId val="{00000020-9317-43C7-8765-55CBF559B270}"/>
            </c:ext>
          </c:extLst>
        </c:ser>
        <c:dLbls>
          <c:showLegendKey val="0"/>
          <c:showVal val="0"/>
          <c:showCatName val="0"/>
          <c:showSerName val="0"/>
          <c:showPercent val="0"/>
          <c:showBubbleSize val="0"/>
        </c:dLbls>
        <c:gapWidth val="50"/>
        <c:axId val="2062903119"/>
        <c:axId val="1916480095"/>
      </c:barChart>
      <c:catAx>
        <c:axId val="206290311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16480095"/>
        <c:crosses val="autoZero"/>
        <c:auto val="1"/>
        <c:lblAlgn val="ctr"/>
        <c:lblOffset val="100"/>
        <c:noMultiLvlLbl val="0"/>
      </c:catAx>
      <c:valAx>
        <c:axId val="1916480095"/>
        <c:scaling>
          <c:orientation val="minMax"/>
          <c:max val="1.1000000000000001"/>
          <c:min val="0"/>
        </c:scaling>
        <c:delete val="1"/>
        <c:axPos val="t"/>
        <c:numFmt formatCode="0%" sourceLinked="1"/>
        <c:majorTickMark val="out"/>
        <c:minorTickMark val="none"/>
        <c:tickLblPos val="nextTo"/>
        <c:crossAx val="2062903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VS/Small</c:v>
                </c:pt>
              </c:strCache>
            </c:strRef>
          </c:tx>
          <c:spPr>
            <a:solidFill>
              <a:schemeClr val="accent2">
                <a:shade val="65000"/>
              </a:schemeClr>
            </a:solidFill>
            <a:ln>
              <a:noFill/>
            </a:ln>
            <a:effectLst/>
          </c:spPr>
          <c:invertIfNegative val="0"/>
          <c:dPt>
            <c:idx val="0"/>
            <c:invertIfNegative val="0"/>
            <c:bubble3D val="0"/>
            <c:spPr>
              <a:solidFill>
                <a:schemeClr val="accent2">
                  <a:shade val="65000"/>
                </a:schemeClr>
              </a:solidFill>
              <a:ln>
                <a:noFill/>
              </a:ln>
              <a:effectLst/>
            </c:spPr>
            <c:extLst>
              <c:ext xmlns:c16="http://schemas.microsoft.com/office/drawing/2014/chart" uri="{C3380CC4-5D6E-409C-BE32-E72D297353CC}">
                <c16:uniqueId val="{00000001-9317-43C7-8765-55CBF559B270}"/>
              </c:ext>
            </c:extLst>
          </c:dPt>
          <c:dPt>
            <c:idx val="2"/>
            <c:invertIfNegative val="0"/>
            <c:bubble3D val="0"/>
            <c:spPr>
              <a:solidFill>
                <a:schemeClr val="accent2">
                  <a:shade val="65000"/>
                </a:schemeClr>
              </a:solidFill>
              <a:ln>
                <a:noFill/>
              </a:ln>
              <a:effectLst/>
            </c:spPr>
            <c:extLst>
              <c:ext xmlns:c16="http://schemas.microsoft.com/office/drawing/2014/chart" uri="{C3380CC4-5D6E-409C-BE32-E72D297353CC}">
                <c16:uniqueId val="{00000003-9317-43C7-8765-55CBF559B270}"/>
              </c:ext>
            </c:extLst>
          </c:dPt>
          <c:dPt>
            <c:idx val="3"/>
            <c:invertIfNegative val="0"/>
            <c:bubble3D val="0"/>
            <c:spPr>
              <a:solidFill>
                <a:schemeClr val="accent2">
                  <a:shade val="65000"/>
                </a:schemeClr>
              </a:solidFill>
              <a:ln>
                <a:noFill/>
              </a:ln>
              <a:effectLst/>
            </c:spPr>
            <c:extLst>
              <c:ext xmlns:c16="http://schemas.microsoft.com/office/drawing/2014/chart" uri="{C3380CC4-5D6E-409C-BE32-E72D297353CC}">
                <c16:uniqueId val="{00000005-9317-43C7-8765-55CBF559B270}"/>
              </c:ext>
            </c:extLst>
          </c:dPt>
          <c:dPt>
            <c:idx val="4"/>
            <c:invertIfNegative val="0"/>
            <c:bubble3D val="0"/>
            <c:spPr>
              <a:solidFill>
                <a:schemeClr val="accent2">
                  <a:shade val="65000"/>
                </a:schemeClr>
              </a:solidFill>
              <a:ln>
                <a:noFill/>
              </a:ln>
              <a:effectLst/>
            </c:spPr>
            <c:extLst>
              <c:ext xmlns:c16="http://schemas.microsoft.com/office/drawing/2014/chart" uri="{C3380CC4-5D6E-409C-BE32-E72D297353CC}">
                <c16:uniqueId val="{00000007-9317-43C7-8765-55CBF559B270}"/>
              </c:ext>
            </c:extLst>
          </c:dPt>
          <c:dPt>
            <c:idx val="5"/>
            <c:invertIfNegative val="0"/>
            <c:bubble3D val="0"/>
            <c:spPr>
              <a:solidFill>
                <a:schemeClr val="accent2">
                  <a:shade val="65000"/>
                </a:schemeClr>
              </a:solidFill>
              <a:ln>
                <a:noFill/>
              </a:ln>
              <a:effectLst/>
            </c:spPr>
            <c:extLst>
              <c:ext xmlns:c16="http://schemas.microsoft.com/office/drawing/2014/chart" uri="{C3380CC4-5D6E-409C-BE32-E72D297353CC}">
                <c16:uniqueId val="{00000009-9317-43C7-8765-55CBF559B270}"/>
              </c:ext>
            </c:extLst>
          </c:dPt>
          <c:dPt>
            <c:idx val="6"/>
            <c:invertIfNegative val="0"/>
            <c:bubble3D val="0"/>
            <c:spPr>
              <a:solidFill>
                <a:schemeClr val="accent2">
                  <a:shade val="65000"/>
                </a:schemeClr>
              </a:solidFill>
              <a:ln>
                <a:noFill/>
              </a:ln>
              <a:effectLst/>
            </c:spPr>
            <c:extLst>
              <c:ext xmlns:c16="http://schemas.microsoft.com/office/drawing/2014/chart" uri="{C3380CC4-5D6E-409C-BE32-E72D297353CC}">
                <c16:uniqueId val="{0000000B-9317-43C7-8765-55CBF559B270}"/>
              </c:ext>
            </c:extLst>
          </c:dPt>
          <c:dPt>
            <c:idx val="7"/>
            <c:invertIfNegative val="0"/>
            <c:bubble3D val="0"/>
            <c:spPr>
              <a:solidFill>
                <a:schemeClr val="accent2">
                  <a:shade val="65000"/>
                </a:schemeClr>
              </a:solidFill>
              <a:ln>
                <a:noFill/>
              </a:ln>
              <a:effectLst/>
            </c:spPr>
            <c:extLst>
              <c:ext xmlns:c16="http://schemas.microsoft.com/office/drawing/2014/chart" uri="{C3380CC4-5D6E-409C-BE32-E72D297353CC}">
                <c16:uniqueId val="{0000000D-9317-43C7-8765-55CBF559B270}"/>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Sheet1!$A$10:$A$17</c:f>
              <c:strCache>
                <c:ptCount val="8"/>
                <c:pt idx="0">
                  <c:v>Creating a shipping/distribution system</c:v>
                </c:pt>
                <c:pt idx="1">
                  <c:v>Having the capital to procure new services needed</c:v>
                </c:pt>
                <c:pt idx="2">
                  <c:v>Shifting inventory from physical locations to fulfillment centers</c:v>
                </c:pt>
                <c:pt idx="3">
                  <c:v>Having to lay off workers in the physical locations</c:v>
                </c:pt>
                <c:pt idx="4">
                  <c:v>Not having the computers or hardware needed</c:v>
                </c:pt>
                <c:pt idx="5">
                  <c:v>No staff to maintain an online presence</c:v>
                </c:pt>
                <c:pt idx="6">
                  <c:v>No staff to build an online presence</c:v>
                </c:pt>
                <c:pt idx="7">
                  <c:v>Not knowing where to start</c:v>
                </c:pt>
              </c:strCache>
            </c:strRef>
          </c:cat>
          <c:val>
            <c:numRef>
              <c:f>Sheet1!$B$10:$B$17</c:f>
              <c:numCache>
                <c:formatCode>0%</c:formatCode>
                <c:ptCount val="8"/>
                <c:pt idx="0">
                  <c:v>0.24</c:v>
                </c:pt>
                <c:pt idx="1">
                  <c:v>0.23</c:v>
                </c:pt>
                <c:pt idx="2">
                  <c:v>0.19</c:v>
                </c:pt>
                <c:pt idx="3">
                  <c:v>0.16</c:v>
                </c:pt>
                <c:pt idx="4">
                  <c:v>0.15</c:v>
                </c:pt>
                <c:pt idx="5">
                  <c:v>0.12</c:v>
                </c:pt>
                <c:pt idx="6">
                  <c:v>0.1</c:v>
                </c:pt>
                <c:pt idx="7">
                  <c:v>0.1</c:v>
                </c:pt>
              </c:numCache>
            </c:numRef>
          </c:val>
          <c:extLst>
            <c:ext xmlns:c16="http://schemas.microsoft.com/office/drawing/2014/chart" uri="{C3380CC4-5D6E-409C-BE32-E72D297353CC}">
              <c16:uniqueId val="{0000000E-9317-43C7-8765-55CBF559B270}"/>
            </c:ext>
          </c:extLst>
        </c:ser>
        <c:ser>
          <c:idx val="1"/>
          <c:order val="1"/>
          <c:tx>
            <c:strRef>
              <c:f>Sheet1!$C$1</c:f>
              <c:strCache>
                <c:ptCount val="1"/>
                <c:pt idx="0">
                  <c:v>Medium</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10-9317-43C7-8765-55CBF559B270}"/>
              </c:ext>
            </c:extLst>
          </c:dPt>
          <c:dPt>
            <c:idx val="1"/>
            <c:invertIfNegative val="0"/>
            <c:bubble3D val="0"/>
            <c:spPr>
              <a:solidFill>
                <a:schemeClr val="accent2"/>
              </a:solidFill>
              <a:ln>
                <a:noFill/>
              </a:ln>
              <a:effectLst/>
            </c:spPr>
            <c:extLst>
              <c:ext xmlns:c16="http://schemas.microsoft.com/office/drawing/2014/chart" uri="{C3380CC4-5D6E-409C-BE32-E72D297353CC}">
                <c16:uniqueId val="{00000012-9317-43C7-8765-55CBF559B270}"/>
              </c:ext>
            </c:extLst>
          </c:dPt>
          <c:dPt>
            <c:idx val="2"/>
            <c:invertIfNegative val="0"/>
            <c:bubble3D val="0"/>
            <c:spPr>
              <a:solidFill>
                <a:schemeClr val="accent2"/>
              </a:solidFill>
              <a:ln>
                <a:noFill/>
              </a:ln>
              <a:effectLst/>
            </c:spPr>
            <c:extLst>
              <c:ext xmlns:c16="http://schemas.microsoft.com/office/drawing/2014/chart" uri="{C3380CC4-5D6E-409C-BE32-E72D297353CC}">
                <c16:uniqueId val="{00000014-9317-43C7-8765-55CBF559B270}"/>
              </c:ext>
            </c:extLst>
          </c:dPt>
          <c:dPt>
            <c:idx val="3"/>
            <c:invertIfNegative val="0"/>
            <c:bubble3D val="0"/>
            <c:spPr>
              <a:solidFill>
                <a:schemeClr val="accent2"/>
              </a:solidFill>
              <a:ln>
                <a:noFill/>
              </a:ln>
              <a:effectLst/>
            </c:spPr>
            <c:extLst>
              <c:ext xmlns:c16="http://schemas.microsoft.com/office/drawing/2014/chart" uri="{C3380CC4-5D6E-409C-BE32-E72D297353CC}">
                <c16:uniqueId val="{00000016-9317-43C7-8765-55CBF559B270}"/>
              </c:ext>
            </c:extLst>
          </c:dPt>
          <c:dPt>
            <c:idx val="4"/>
            <c:invertIfNegative val="0"/>
            <c:bubble3D val="0"/>
            <c:spPr>
              <a:solidFill>
                <a:schemeClr val="accent2"/>
              </a:solidFill>
              <a:ln>
                <a:noFill/>
              </a:ln>
              <a:effectLst/>
            </c:spPr>
            <c:extLst>
              <c:ext xmlns:c16="http://schemas.microsoft.com/office/drawing/2014/chart" uri="{C3380CC4-5D6E-409C-BE32-E72D297353CC}">
                <c16:uniqueId val="{00000018-9317-43C7-8765-55CBF559B270}"/>
              </c:ext>
            </c:extLst>
          </c:dPt>
          <c:dPt>
            <c:idx val="5"/>
            <c:invertIfNegative val="0"/>
            <c:bubble3D val="0"/>
            <c:spPr>
              <a:solidFill>
                <a:schemeClr val="accent2"/>
              </a:solidFill>
              <a:ln>
                <a:noFill/>
              </a:ln>
              <a:effectLst/>
            </c:spPr>
            <c:extLst>
              <c:ext xmlns:c16="http://schemas.microsoft.com/office/drawing/2014/chart" uri="{C3380CC4-5D6E-409C-BE32-E72D297353CC}">
                <c16:uniqueId val="{0000001A-9317-43C7-8765-55CBF559B270}"/>
              </c:ext>
            </c:extLst>
          </c:dPt>
          <c:dPt>
            <c:idx val="6"/>
            <c:invertIfNegative val="0"/>
            <c:bubble3D val="0"/>
            <c:spPr>
              <a:solidFill>
                <a:schemeClr val="accent2"/>
              </a:solidFill>
              <a:ln>
                <a:noFill/>
              </a:ln>
              <a:effectLst/>
            </c:spPr>
            <c:extLst>
              <c:ext xmlns:c16="http://schemas.microsoft.com/office/drawing/2014/chart" uri="{C3380CC4-5D6E-409C-BE32-E72D297353CC}">
                <c16:uniqueId val="{0000001C-9317-43C7-8765-55CBF559B270}"/>
              </c:ext>
            </c:extLst>
          </c:dPt>
          <c:dPt>
            <c:idx val="7"/>
            <c:invertIfNegative val="0"/>
            <c:bubble3D val="0"/>
            <c:spPr>
              <a:solidFill>
                <a:schemeClr val="accent2"/>
              </a:solidFill>
              <a:ln>
                <a:noFill/>
              </a:ln>
              <a:effectLst/>
            </c:spPr>
            <c:extLst>
              <c:ext xmlns:c16="http://schemas.microsoft.com/office/drawing/2014/chart" uri="{C3380CC4-5D6E-409C-BE32-E72D297353CC}">
                <c16:uniqueId val="{0000001E-9317-43C7-8765-55CBF559B270}"/>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Sheet1!$A$10:$A$17</c:f>
              <c:strCache>
                <c:ptCount val="8"/>
                <c:pt idx="0">
                  <c:v>Creating a shipping/distribution system</c:v>
                </c:pt>
                <c:pt idx="1">
                  <c:v>Having the capital to procure new services needed</c:v>
                </c:pt>
                <c:pt idx="2">
                  <c:v>Shifting inventory from physical locations to fulfillment centers</c:v>
                </c:pt>
                <c:pt idx="3">
                  <c:v>Having to lay off workers in the physical locations</c:v>
                </c:pt>
                <c:pt idx="4">
                  <c:v>Not having the computers or hardware needed</c:v>
                </c:pt>
                <c:pt idx="5">
                  <c:v>No staff to maintain an online presence</c:v>
                </c:pt>
                <c:pt idx="6">
                  <c:v>No staff to build an online presence</c:v>
                </c:pt>
                <c:pt idx="7">
                  <c:v>Not knowing where to start</c:v>
                </c:pt>
              </c:strCache>
            </c:strRef>
          </c:cat>
          <c:val>
            <c:numRef>
              <c:f>Sheet1!$C$10:$C$17</c:f>
              <c:numCache>
                <c:formatCode>0%</c:formatCode>
                <c:ptCount val="8"/>
                <c:pt idx="0">
                  <c:v>0.24</c:v>
                </c:pt>
                <c:pt idx="1">
                  <c:v>0.28000000000000003</c:v>
                </c:pt>
                <c:pt idx="2">
                  <c:v>0.24</c:v>
                </c:pt>
                <c:pt idx="3">
                  <c:v>0.16</c:v>
                </c:pt>
                <c:pt idx="4">
                  <c:v>0.14000000000000001</c:v>
                </c:pt>
                <c:pt idx="5">
                  <c:v>0.14000000000000001</c:v>
                </c:pt>
                <c:pt idx="6">
                  <c:v>0.13</c:v>
                </c:pt>
                <c:pt idx="7">
                  <c:v>0.09</c:v>
                </c:pt>
              </c:numCache>
            </c:numRef>
          </c:val>
          <c:extLst>
            <c:ext xmlns:c16="http://schemas.microsoft.com/office/drawing/2014/chart" uri="{C3380CC4-5D6E-409C-BE32-E72D297353CC}">
              <c16:uniqueId val="{0000001F-9317-43C7-8765-55CBF559B270}"/>
            </c:ext>
          </c:extLst>
        </c:ser>
        <c:ser>
          <c:idx val="2"/>
          <c:order val="2"/>
          <c:tx>
            <c:strRef>
              <c:f>Sheet1!$D$1</c:f>
              <c:strCache>
                <c:ptCount val="1"/>
                <c:pt idx="0">
                  <c:v>Large</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Sheet1!$A$10:$A$17</c:f>
              <c:strCache>
                <c:ptCount val="8"/>
                <c:pt idx="0">
                  <c:v>Creating a shipping/distribution system</c:v>
                </c:pt>
                <c:pt idx="1">
                  <c:v>Having the capital to procure new services needed</c:v>
                </c:pt>
                <c:pt idx="2">
                  <c:v>Shifting inventory from physical locations to fulfillment centers</c:v>
                </c:pt>
                <c:pt idx="3">
                  <c:v>Having to lay off workers in the physical locations</c:v>
                </c:pt>
                <c:pt idx="4">
                  <c:v>Not having the computers or hardware needed</c:v>
                </c:pt>
                <c:pt idx="5">
                  <c:v>No staff to maintain an online presence</c:v>
                </c:pt>
                <c:pt idx="6">
                  <c:v>No staff to build an online presence</c:v>
                </c:pt>
                <c:pt idx="7">
                  <c:v>Not knowing where to start</c:v>
                </c:pt>
              </c:strCache>
            </c:strRef>
          </c:cat>
          <c:val>
            <c:numRef>
              <c:f>Sheet1!$D$10:$D$17</c:f>
              <c:numCache>
                <c:formatCode>0%</c:formatCode>
                <c:ptCount val="8"/>
                <c:pt idx="0">
                  <c:v>0.25</c:v>
                </c:pt>
                <c:pt idx="1">
                  <c:v>0.27</c:v>
                </c:pt>
                <c:pt idx="2">
                  <c:v>0.25</c:v>
                </c:pt>
                <c:pt idx="3">
                  <c:v>0.22</c:v>
                </c:pt>
                <c:pt idx="4">
                  <c:v>0.14000000000000001</c:v>
                </c:pt>
                <c:pt idx="5">
                  <c:v>0.11</c:v>
                </c:pt>
                <c:pt idx="6">
                  <c:v>0.15</c:v>
                </c:pt>
                <c:pt idx="7">
                  <c:v>0.1</c:v>
                </c:pt>
              </c:numCache>
            </c:numRef>
          </c:val>
          <c:extLst>
            <c:ext xmlns:c16="http://schemas.microsoft.com/office/drawing/2014/chart" uri="{C3380CC4-5D6E-409C-BE32-E72D297353CC}">
              <c16:uniqueId val="{00000020-9317-43C7-8765-55CBF559B270}"/>
            </c:ext>
          </c:extLst>
        </c:ser>
        <c:dLbls>
          <c:showLegendKey val="0"/>
          <c:showVal val="0"/>
          <c:showCatName val="0"/>
          <c:showSerName val="0"/>
          <c:showPercent val="0"/>
          <c:showBubbleSize val="0"/>
        </c:dLbls>
        <c:gapWidth val="50"/>
        <c:axId val="2062903119"/>
        <c:axId val="1916480095"/>
      </c:barChart>
      <c:catAx>
        <c:axId val="206290311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16480095"/>
        <c:crosses val="autoZero"/>
        <c:auto val="1"/>
        <c:lblAlgn val="ctr"/>
        <c:lblOffset val="100"/>
        <c:noMultiLvlLbl val="0"/>
      </c:catAx>
      <c:valAx>
        <c:axId val="1916480095"/>
        <c:scaling>
          <c:orientation val="minMax"/>
          <c:max val="1.1000000000000001"/>
          <c:min val="0"/>
        </c:scaling>
        <c:delete val="1"/>
        <c:axPos val="t"/>
        <c:numFmt formatCode="0%" sourceLinked="1"/>
        <c:majorTickMark val="out"/>
        <c:minorTickMark val="none"/>
        <c:tickLblPos val="nextTo"/>
        <c:crossAx val="2062903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VS/Small</c:v>
                </c:pt>
              </c:strCache>
            </c:strRef>
          </c:tx>
          <c:spPr>
            <a:solidFill>
              <a:srgbClr val="BA0E07"/>
            </a:solidFill>
            <a:ln>
              <a:noFill/>
            </a:ln>
            <a:effectLst/>
          </c:spPr>
          <c:invertIfNegative val="0"/>
          <c:dPt>
            <c:idx val="0"/>
            <c:invertIfNegative val="0"/>
            <c:bubble3D val="0"/>
            <c:spPr>
              <a:solidFill>
                <a:srgbClr val="BA0E07"/>
              </a:solidFill>
              <a:ln>
                <a:noFill/>
              </a:ln>
              <a:effectLst/>
            </c:spPr>
            <c:extLst>
              <c:ext xmlns:c16="http://schemas.microsoft.com/office/drawing/2014/chart" uri="{C3380CC4-5D6E-409C-BE32-E72D297353CC}">
                <c16:uniqueId val="{00000001-4EFB-4394-8987-383381580100}"/>
              </c:ext>
            </c:extLst>
          </c:dPt>
          <c:dPt>
            <c:idx val="2"/>
            <c:invertIfNegative val="0"/>
            <c:bubble3D val="0"/>
            <c:spPr>
              <a:solidFill>
                <a:srgbClr val="BA0E07"/>
              </a:solidFill>
              <a:ln>
                <a:noFill/>
              </a:ln>
              <a:effectLst/>
            </c:spPr>
            <c:extLst>
              <c:ext xmlns:c16="http://schemas.microsoft.com/office/drawing/2014/chart" uri="{C3380CC4-5D6E-409C-BE32-E72D297353CC}">
                <c16:uniqueId val="{00000003-4EFB-4394-8987-383381580100}"/>
              </c:ext>
            </c:extLst>
          </c:dPt>
          <c:dPt>
            <c:idx val="3"/>
            <c:invertIfNegative val="0"/>
            <c:bubble3D val="0"/>
            <c:spPr>
              <a:solidFill>
                <a:srgbClr val="BA0E07"/>
              </a:solidFill>
              <a:ln>
                <a:noFill/>
              </a:ln>
              <a:effectLst/>
            </c:spPr>
            <c:extLst>
              <c:ext xmlns:c16="http://schemas.microsoft.com/office/drawing/2014/chart" uri="{C3380CC4-5D6E-409C-BE32-E72D297353CC}">
                <c16:uniqueId val="{00000005-4EFB-4394-8987-383381580100}"/>
              </c:ext>
            </c:extLst>
          </c:dPt>
          <c:dPt>
            <c:idx val="4"/>
            <c:invertIfNegative val="0"/>
            <c:bubble3D val="0"/>
            <c:spPr>
              <a:solidFill>
                <a:srgbClr val="BA0E07"/>
              </a:solidFill>
              <a:ln>
                <a:noFill/>
              </a:ln>
              <a:effectLst/>
            </c:spPr>
            <c:extLst>
              <c:ext xmlns:c16="http://schemas.microsoft.com/office/drawing/2014/chart" uri="{C3380CC4-5D6E-409C-BE32-E72D297353CC}">
                <c16:uniqueId val="{00000007-4EFB-4394-8987-383381580100}"/>
              </c:ext>
            </c:extLst>
          </c:dPt>
          <c:dPt>
            <c:idx val="5"/>
            <c:invertIfNegative val="0"/>
            <c:bubble3D val="0"/>
            <c:spPr>
              <a:solidFill>
                <a:srgbClr val="BA0E07"/>
              </a:solidFill>
              <a:ln>
                <a:noFill/>
              </a:ln>
              <a:effectLst/>
            </c:spPr>
            <c:extLst>
              <c:ext xmlns:c16="http://schemas.microsoft.com/office/drawing/2014/chart" uri="{C3380CC4-5D6E-409C-BE32-E72D297353CC}">
                <c16:uniqueId val="{00000009-4EFB-4394-8987-383381580100}"/>
              </c:ext>
            </c:extLst>
          </c:dPt>
          <c:dPt>
            <c:idx val="6"/>
            <c:invertIfNegative val="0"/>
            <c:bubble3D val="0"/>
            <c:spPr>
              <a:solidFill>
                <a:srgbClr val="BA0E07"/>
              </a:solidFill>
              <a:ln>
                <a:noFill/>
              </a:ln>
              <a:effectLst/>
            </c:spPr>
            <c:extLst>
              <c:ext xmlns:c16="http://schemas.microsoft.com/office/drawing/2014/chart" uri="{C3380CC4-5D6E-409C-BE32-E72D297353CC}">
                <c16:uniqueId val="{0000000B-4EFB-4394-8987-383381580100}"/>
              </c:ext>
            </c:extLst>
          </c:dPt>
          <c:dPt>
            <c:idx val="7"/>
            <c:invertIfNegative val="0"/>
            <c:bubble3D val="0"/>
            <c:spPr>
              <a:solidFill>
                <a:srgbClr val="BA0E07"/>
              </a:solidFill>
              <a:ln>
                <a:noFill/>
              </a:ln>
              <a:effectLst/>
            </c:spPr>
            <c:extLst>
              <c:ext xmlns:c16="http://schemas.microsoft.com/office/drawing/2014/chart" uri="{C3380CC4-5D6E-409C-BE32-E72D297353CC}">
                <c16:uniqueId val="{0000000D-4EFB-4394-8987-383381580100}"/>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It’s made things more efficient than before</c:v>
                </c:pt>
                <c:pt idx="1">
                  <c:v>Some setbacks, but long run improvement</c:v>
                </c:pt>
                <c:pt idx="2">
                  <c:v>No difference, we already had collaboration tools in place</c:v>
                </c:pt>
                <c:pt idx="3">
                  <c:v>No difference, same productivity and efficiency as without them</c:v>
                </c:pt>
                <c:pt idx="4">
                  <c:v>It’s made things a bit worse, but we’re dealing with it</c:v>
                </c:pt>
                <c:pt idx="5">
                  <c:v>It’s made things worse, it’s a disaster</c:v>
                </c:pt>
              </c:strCache>
            </c:strRef>
          </c:cat>
          <c:val>
            <c:numRef>
              <c:f>Sheet1!$B$2:$B$7</c:f>
              <c:numCache>
                <c:formatCode>0%</c:formatCode>
                <c:ptCount val="6"/>
                <c:pt idx="0">
                  <c:v>0.28999999999999998</c:v>
                </c:pt>
                <c:pt idx="1">
                  <c:v>0.35</c:v>
                </c:pt>
                <c:pt idx="2">
                  <c:v>0.15</c:v>
                </c:pt>
                <c:pt idx="3">
                  <c:v>0.06</c:v>
                </c:pt>
                <c:pt idx="4">
                  <c:v>0.08</c:v>
                </c:pt>
                <c:pt idx="5">
                  <c:v>7.0000000000000007E-2</c:v>
                </c:pt>
              </c:numCache>
            </c:numRef>
          </c:val>
          <c:extLst>
            <c:ext xmlns:c16="http://schemas.microsoft.com/office/drawing/2014/chart" uri="{C3380CC4-5D6E-409C-BE32-E72D297353CC}">
              <c16:uniqueId val="{0000000E-4EFB-4394-8987-383381580100}"/>
            </c:ext>
          </c:extLst>
        </c:ser>
        <c:ser>
          <c:idx val="1"/>
          <c:order val="1"/>
          <c:tx>
            <c:strRef>
              <c:f>Sheet1!$C$1</c:f>
              <c:strCache>
                <c:ptCount val="1"/>
                <c:pt idx="0">
                  <c:v>Medium</c:v>
                </c:pt>
              </c:strCache>
            </c:strRef>
          </c:tx>
          <c:spPr>
            <a:solidFill>
              <a:srgbClr val="E1140A"/>
            </a:solidFill>
            <a:ln>
              <a:noFill/>
            </a:ln>
            <a:effectLst/>
          </c:spPr>
          <c:invertIfNegative val="0"/>
          <c:dPt>
            <c:idx val="0"/>
            <c:invertIfNegative val="0"/>
            <c:bubble3D val="0"/>
            <c:spPr>
              <a:solidFill>
                <a:srgbClr val="E1140A"/>
              </a:solidFill>
              <a:ln>
                <a:noFill/>
              </a:ln>
              <a:effectLst/>
            </c:spPr>
            <c:extLst>
              <c:ext xmlns:c16="http://schemas.microsoft.com/office/drawing/2014/chart" uri="{C3380CC4-5D6E-409C-BE32-E72D297353CC}">
                <c16:uniqueId val="{00000010-4EFB-4394-8987-383381580100}"/>
              </c:ext>
            </c:extLst>
          </c:dPt>
          <c:dPt>
            <c:idx val="1"/>
            <c:invertIfNegative val="0"/>
            <c:bubble3D val="0"/>
            <c:spPr>
              <a:solidFill>
                <a:srgbClr val="E1140A"/>
              </a:solidFill>
              <a:ln>
                <a:noFill/>
              </a:ln>
              <a:effectLst/>
            </c:spPr>
            <c:extLst>
              <c:ext xmlns:c16="http://schemas.microsoft.com/office/drawing/2014/chart" uri="{C3380CC4-5D6E-409C-BE32-E72D297353CC}">
                <c16:uniqueId val="{00000012-4EFB-4394-8987-383381580100}"/>
              </c:ext>
            </c:extLst>
          </c:dPt>
          <c:dPt>
            <c:idx val="2"/>
            <c:invertIfNegative val="0"/>
            <c:bubble3D val="0"/>
            <c:spPr>
              <a:solidFill>
                <a:srgbClr val="E1140A"/>
              </a:solidFill>
              <a:ln>
                <a:noFill/>
              </a:ln>
              <a:effectLst/>
            </c:spPr>
            <c:extLst>
              <c:ext xmlns:c16="http://schemas.microsoft.com/office/drawing/2014/chart" uri="{C3380CC4-5D6E-409C-BE32-E72D297353CC}">
                <c16:uniqueId val="{00000014-4EFB-4394-8987-383381580100}"/>
              </c:ext>
            </c:extLst>
          </c:dPt>
          <c:dPt>
            <c:idx val="3"/>
            <c:invertIfNegative val="0"/>
            <c:bubble3D val="0"/>
            <c:spPr>
              <a:solidFill>
                <a:srgbClr val="E1140A"/>
              </a:solidFill>
              <a:ln>
                <a:noFill/>
              </a:ln>
              <a:effectLst/>
            </c:spPr>
            <c:extLst>
              <c:ext xmlns:c16="http://schemas.microsoft.com/office/drawing/2014/chart" uri="{C3380CC4-5D6E-409C-BE32-E72D297353CC}">
                <c16:uniqueId val="{00000016-4EFB-4394-8987-383381580100}"/>
              </c:ext>
            </c:extLst>
          </c:dPt>
          <c:dPt>
            <c:idx val="4"/>
            <c:invertIfNegative val="0"/>
            <c:bubble3D val="0"/>
            <c:spPr>
              <a:solidFill>
                <a:srgbClr val="E1140A"/>
              </a:solidFill>
              <a:ln>
                <a:noFill/>
              </a:ln>
              <a:effectLst/>
            </c:spPr>
            <c:extLst>
              <c:ext xmlns:c16="http://schemas.microsoft.com/office/drawing/2014/chart" uri="{C3380CC4-5D6E-409C-BE32-E72D297353CC}">
                <c16:uniqueId val="{00000018-4EFB-4394-8987-383381580100}"/>
              </c:ext>
            </c:extLst>
          </c:dPt>
          <c:dPt>
            <c:idx val="5"/>
            <c:invertIfNegative val="0"/>
            <c:bubble3D val="0"/>
            <c:spPr>
              <a:solidFill>
                <a:srgbClr val="E1140A"/>
              </a:solidFill>
              <a:ln>
                <a:noFill/>
              </a:ln>
              <a:effectLst/>
            </c:spPr>
            <c:extLst>
              <c:ext xmlns:c16="http://schemas.microsoft.com/office/drawing/2014/chart" uri="{C3380CC4-5D6E-409C-BE32-E72D297353CC}">
                <c16:uniqueId val="{0000001A-4EFB-4394-8987-383381580100}"/>
              </c:ext>
            </c:extLst>
          </c:dPt>
          <c:dPt>
            <c:idx val="6"/>
            <c:invertIfNegative val="0"/>
            <c:bubble3D val="0"/>
            <c:spPr>
              <a:solidFill>
                <a:srgbClr val="E1140A"/>
              </a:solidFill>
              <a:ln>
                <a:noFill/>
              </a:ln>
              <a:effectLst/>
            </c:spPr>
            <c:extLst>
              <c:ext xmlns:c16="http://schemas.microsoft.com/office/drawing/2014/chart" uri="{C3380CC4-5D6E-409C-BE32-E72D297353CC}">
                <c16:uniqueId val="{0000001C-4EFB-4394-8987-383381580100}"/>
              </c:ext>
            </c:extLst>
          </c:dPt>
          <c:dPt>
            <c:idx val="7"/>
            <c:invertIfNegative val="0"/>
            <c:bubble3D val="0"/>
            <c:spPr>
              <a:solidFill>
                <a:srgbClr val="E1140A"/>
              </a:solidFill>
              <a:ln>
                <a:noFill/>
              </a:ln>
              <a:effectLst/>
            </c:spPr>
            <c:extLst>
              <c:ext xmlns:c16="http://schemas.microsoft.com/office/drawing/2014/chart" uri="{C3380CC4-5D6E-409C-BE32-E72D297353CC}">
                <c16:uniqueId val="{0000001E-4EFB-4394-8987-383381580100}"/>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It’s made things more efficient than before</c:v>
                </c:pt>
                <c:pt idx="1">
                  <c:v>Some setbacks, but long run improvement</c:v>
                </c:pt>
                <c:pt idx="2">
                  <c:v>No difference, we already had collaboration tools in place</c:v>
                </c:pt>
                <c:pt idx="3">
                  <c:v>No difference, same productivity and efficiency as without them</c:v>
                </c:pt>
                <c:pt idx="4">
                  <c:v>It’s made things a bit worse, but we’re dealing with it</c:v>
                </c:pt>
                <c:pt idx="5">
                  <c:v>It’s made things worse, it’s a disaster</c:v>
                </c:pt>
              </c:strCache>
            </c:strRef>
          </c:cat>
          <c:val>
            <c:numRef>
              <c:f>Sheet1!$C$2:$C$7</c:f>
              <c:numCache>
                <c:formatCode>0%</c:formatCode>
                <c:ptCount val="6"/>
                <c:pt idx="0">
                  <c:v>0.31</c:v>
                </c:pt>
                <c:pt idx="1">
                  <c:v>0.37</c:v>
                </c:pt>
                <c:pt idx="2">
                  <c:v>0.13</c:v>
                </c:pt>
                <c:pt idx="3">
                  <c:v>0.05</c:v>
                </c:pt>
                <c:pt idx="4">
                  <c:v>7.0000000000000007E-2</c:v>
                </c:pt>
                <c:pt idx="5">
                  <c:v>7.0000000000000007E-2</c:v>
                </c:pt>
              </c:numCache>
            </c:numRef>
          </c:val>
          <c:extLst>
            <c:ext xmlns:c16="http://schemas.microsoft.com/office/drawing/2014/chart" uri="{C3380CC4-5D6E-409C-BE32-E72D297353CC}">
              <c16:uniqueId val="{0000001F-4EFB-4394-8987-383381580100}"/>
            </c:ext>
          </c:extLst>
        </c:ser>
        <c:ser>
          <c:idx val="2"/>
          <c:order val="2"/>
          <c:tx>
            <c:strRef>
              <c:f>Sheet1!$D$1</c:f>
              <c:strCache>
                <c:ptCount val="1"/>
                <c:pt idx="0">
                  <c:v>Large</c:v>
                </c:pt>
              </c:strCache>
            </c:strRef>
          </c:tx>
          <c:spPr>
            <a:solidFill>
              <a:srgbClr val="ECA1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It’s made things more efficient than before</c:v>
                </c:pt>
                <c:pt idx="1">
                  <c:v>Some setbacks, but long run improvement</c:v>
                </c:pt>
                <c:pt idx="2">
                  <c:v>No difference, we already had collaboration tools in place</c:v>
                </c:pt>
                <c:pt idx="3">
                  <c:v>No difference, same productivity and efficiency as without them</c:v>
                </c:pt>
                <c:pt idx="4">
                  <c:v>It’s made things a bit worse, but we’re dealing with it</c:v>
                </c:pt>
                <c:pt idx="5">
                  <c:v>It’s made things worse, it’s a disaster</c:v>
                </c:pt>
              </c:strCache>
            </c:strRef>
          </c:cat>
          <c:val>
            <c:numRef>
              <c:f>Sheet1!$D$2:$D$7</c:f>
              <c:numCache>
                <c:formatCode>0%</c:formatCode>
                <c:ptCount val="6"/>
                <c:pt idx="0">
                  <c:v>0.33</c:v>
                </c:pt>
                <c:pt idx="1">
                  <c:v>0.34</c:v>
                </c:pt>
                <c:pt idx="2">
                  <c:v>0.14000000000000001</c:v>
                </c:pt>
                <c:pt idx="3">
                  <c:v>0.06</c:v>
                </c:pt>
                <c:pt idx="4">
                  <c:v>7.0000000000000007E-2</c:v>
                </c:pt>
                <c:pt idx="5">
                  <c:v>7.0000000000000007E-2</c:v>
                </c:pt>
              </c:numCache>
            </c:numRef>
          </c:val>
          <c:extLst>
            <c:ext xmlns:c16="http://schemas.microsoft.com/office/drawing/2014/chart" uri="{C3380CC4-5D6E-409C-BE32-E72D297353CC}">
              <c16:uniqueId val="{00000020-4EFB-4394-8987-383381580100}"/>
            </c:ext>
          </c:extLst>
        </c:ser>
        <c:dLbls>
          <c:showLegendKey val="0"/>
          <c:showVal val="0"/>
          <c:showCatName val="0"/>
          <c:showSerName val="0"/>
          <c:showPercent val="0"/>
          <c:showBubbleSize val="0"/>
        </c:dLbls>
        <c:gapWidth val="50"/>
        <c:axId val="2062903119"/>
        <c:axId val="1916480095"/>
      </c:barChart>
      <c:catAx>
        <c:axId val="2062903119"/>
        <c:scaling>
          <c:orientation val="maxMin"/>
        </c:scaling>
        <c:delete val="1"/>
        <c:axPos val="l"/>
        <c:numFmt formatCode="General" sourceLinked="1"/>
        <c:majorTickMark val="out"/>
        <c:minorTickMark val="none"/>
        <c:tickLblPos val="nextTo"/>
        <c:crossAx val="1916480095"/>
        <c:crosses val="autoZero"/>
        <c:auto val="1"/>
        <c:lblAlgn val="ctr"/>
        <c:lblOffset val="100"/>
        <c:noMultiLvlLbl val="0"/>
      </c:catAx>
      <c:valAx>
        <c:axId val="1916480095"/>
        <c:scaling>
          <c:orientation val="minMax"/>
          <c:max val="1.1000000000000001"/>
          <c:min val="0"/>
        </c:scaling>
        <c:delete val="1"/>
        <c:axPos val="t"/>
        <c:numFmt formatCode="0%" sourceLinked="1"/>
        <c:majorTickMark val="out"/>
        <c:minorTickMark val="none"/>
        <c:tickLblPos val="nextTo"/>
        <c:crossAx val="2062903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4776576441317538"/>
          <c:y val="3.2490397075910775E-2"/>
          <c:w val="0.83660516435081556"/>
          <c:h val="0.93501920584817844"/>
        </c:manualLayout>
      </c:layout>
      <c:barChart>
        <c:barDir val="bar"/>
        <c:grouping val="percentStacked"/>
        <c:varyColors val="0"/>
        <c:ser>
          <c:idx val="0"/>
          <c:order val="0"/>
          <c:tx>
            <c:strRef>
              <c:f>Sheet1!$B$1</c:f>
              <c:strCache>
                <c:ptCount val="1"/>
                <c:pt idx="0">
                  <c:v>I wanted one for work, and my company bought it for me</c:v>
                </c:pt>
              </c:strCache>
            </c:strRef>
          </c:tx>
          <c:spPr>
            <a:solidFill>
              <a:schemeClr val="accent4">
                <a:shade val="5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Laptop</c:v>
                </c:pt>
                <c:pt idx="1">
                  <c:v>Keyboard/ mouse</c:v>
                </c:pt>
                <c:pt idx="2">
                  <c:v>Webcam</c:v>
                </c:pt>
                <c:pt idx="3">
                  <c:v>Monitor</c:v>
                </c:pt>
                <c:pt idx="4">
                  <c:v>PC dock</c:v>
                </c:pt>
                <c:pt idx="5">
                  <c:v>Carrying case</c:v>
                </c:pt>
                <c:pt idx="6">
                  <c:v>Headset</c:v>
                </c:pt>
              </c:strCache>
            </c:strRef>
          </c:cat>
          <c:val>
            <c:numRef>
              <c:f>Sheet1!$B$2:$B$8</c:f>
              <c:numCache>
                <c:formatCode>0%</c:formatCode>
                <c:ptCount val="7"/>
                <c:pt idx="0">
                  <c:v>0.22</c:v>
                </c:pt>
                <c:pt idx="1">
                  <c:v>0.2</c:v>
                </c:pt>
                <c:pt idx="2">
                  <c:v>0.18</c:v>
                </c:pt>
                <c:pt idx="3">
                  <c:v>0.17</c:v>
                </c:pt>
                <c:pt idx="4">
                  <c:v>0.17</c:v>
                </c:pt>
                <c:pt idx="5">
                  <c:v>0.17</c:v>
                </c:pt>
                <c:pt idx="6">
                  <c:v>0.15</c:v>
                </c:pt>
              </c:numCache>
            </c:numRef>
          </c:val>
          <c:extLst>
            <c:ext xmlns:c16="http://schemas.microsoft.com/office/drawing/2014/chart" uri="{C3380CC4-5D6E-409C-BE32-E72D297353CC}">
              <c16:uniqueId val="{00000000-B2E1-40DB-9304-091A6068D8A5}"/>
            </c:ext>
          </c:extLst>
        </c:ser>
        <c:ser>
          <c:idx val="1"/>
          <c:order val="1"/>
          <c:tx>
            <c:strRef>
              <c:f>Sheet1!$C$1</c:f>
              <c:strCache>
                <c:ptCount val="1"/>
                <c:pt idx="0">
                  <c:v>My company wanted me to have it and sent me one</c:v>
                </c:pt>
              </c:strCache>
            </c:strRef>
          </c:tx>
          <c:spPr>
            <a:solidFill>
              <a:schemeClr val="accent4">
                <a:shade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Laptop</c:v>
                </c:pt>
                <c:pt idx="1">
                  <c:v>Keyboard/ mouse</c:v>
                </c:pt>
                <c:pt idx="2">
                  <c:v>Webcam</c:v>
                </c:pt>
                <c:pt idx="3">
                  <c:v>Monitor</c:v>
                </c:pt>
                <c:pt idx="4">
                  <c:v>PC dock</c:v>
                </c:pt>
                <c:pt idx="5">
                  <c:v>Carrying case</c:v>
                </c:pt>
                <c:pt idx="6">
                  <c:v>Headset</c:v>
                </c:pt>
              </c:strCache>
            </c:strRef>
          </c:cat>
          <c:val>
            <c:numRef>
              <c:f>Sheet1!$C$2:$C$8</c:f>
              <c:numCache>
                <c:formatCode>0%</c:formatCode>
                <c:ptCount val="7"/>
                <c:pt idx="0">
                  <c:v>0.25</c:v>
                </c:pt>
                <c:pt idx="1">
                  <c:v>0.2</c:v>
                </c:pt>
                <c:pt idx="2">
                  <c:v>0.17</c:v>
                </c:pt>
                <c:pt idx="3">
                  <c:v>0.19</c:v>
                </c:pt>
                <c:pt idx="4">
                  <c:v>0.16</c:v>
                </c:pt>
                <c:pt idx="5">
                  <c:v>0.15</c:v>
                </c:pt>
                <c:pt idx="6">
                  <c:v>0.16</c:v>
                </c:pt>
              </c:numCache>
            </c:numRef>
          </c:val>
          <c:extLst>
            <c:ext xmlns:c16="http://schemas.microsoft.com/office/drawing/2014/chart" uri="{C3380CC4-5D6E-409C-BE32-E72D297353CC}">
              <c16:uniqueId val="{00000001-B2E1-40DB-9304-091A6068D8A5}"/>
            </c:ext>
          </c:extLst>
        </c:ser>
        <c:ser>
          <c:idx val="2"/>
          <c:order val="2"/>
          <c:tx>
            <c:strRef>
              <c:f>Sheet1!$D$1</c:f>
              <c:strCache>
                <c:ptCount val="1"/>
                <c:pt idx="0">
                  <c:v>I personally own this and occasionally use it for work</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Laptop</c:v>
                </c:pt>
                <c:pt idx="1">
                  <c:v>Keyboard/ mouse</c:v>
                </c:pt>
                <c:pt idx="2">
                  <c:v>Webcam</c:v>
                </c:pt>
                <c:pt idx="3">
                  <c:v>Monitor</c:v>
                </c:pt>
                <c:pt idx="4">
                  <c:v>PC dock</c:v>
                </c:pt>
                <c:pt idx="5">
                  <c:v>Carrying case</c:v>
                </c:pt>
                <c:pt idx="6">
                  <c:v>Headset</c:v>
                </c:pt>
              </c:strCache>
            </c:strRef>
          </c:cat>
          <c:val>
            <c:numRef>
              <c:f>Sheet1!$D$2:$D$8</c:f>
              <c:numCache>
                <c:formatCode>0%</c:formatCode>
                <c:ptCount val="7"/>
                <c:pt idx="0">
                  <c:v>0.25</c:v>
                </c:pt>
                <c:pt idx="1">
                  <c:v>0.3</c:v>
                </c:pt>
                <c:pt idx="2">
                  <c:v>0.24</c:v>
                </c:pt>
                <c:pt idx="3">
                  <c:v>0.21</c:v>
                </c:pt>
                <c:pt idx="4">
                  <c:v>0.12</c:v>
                </c:pt>
                <c:pt idx="5">
                  <c:v>0.16</c:v>
                </c:pt>
                <c:pt idx="6">
                  <c:v>0.26</c:v>
                </c:pt>
              </c:numCache>
            </c:numRef>
          </c:val>
          <c:extLst>
            <c:ext xmlns:c16="http://schemas.microsoft.com/office/drawing/2014/chart" uri="{C3380CC4-5D6E-409C-BE32-E72D297353CC}">
              <c16:uniqueId val="{00000002-B2E1-40DB-9304-091A6068D8A5}"/>
            </c:ext>
          </c:extLst>
        </c:ser>
        <c:ser>
          <c:idx val="3"/>
          <c:order val="3"/>
          <c:tx>
            <c:strRef>
              <c:f>Sheet1!$E$1</c:f>
              <c:strCache>
                <c:ptCount val="1"/>
                <c:pt idx="0">
                  <c:v>I wanted one for work, and bought it myself</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Laptop</c:v>
                </c:pt>
                <c:pt idx="1">
                  <c:v>Keyboard/ mouse</c:v>
                </c:pt>
                <c:pt idx="2">
                  <c:v>Webcam</c:v>
                </c:pt>
                <c:pt idx="3">
                  <c:v>Monitor</c:v>
                </c:pt>
                <c:pt idx="4">
                  <c:v>PC dock</c:v>
                </c:pt>
                <c:pt idx="5">
                  <c:v>Carrying case</c:v>
                </c:pt>
                <c:pt idx="6">
                  <c:v>Headset</c:v>
                </c:pt>
              </c:strCache>
            </c:strRef>
          </c:cat>
          <c:val>
            <c:numRef>
              <c:f>Sheet1!$E$2:$E$8</c:f>
              <c:numCache>
                <c:formatCode>0%</c:formatCode>
                <c:ptCount val="7"/>
                <c:pt idx="0">
                  <c:v>0.15</c:v>
                </c:pt>
                <c:pt idx="1">
                  <c:v>0.17</c:v>
                </c:pt>
                <c:pt idx="2">
                  <c:v>0.13</c:v>
                </c:pt>
                <c:pt idx="3">
                  <c:v>0.14000000000000001</c:v>
                </c:pt>
                <c:pt idx="4">
                  <c:v>0.1</c:v>
                </c:pt>
                <c:pt idx="5">
                  <c:v>0.11</c:v>
                </c:pt>
                <c:pt idx="6">
                  <c:v>0.16</c:v>
                </c:pt>
              </c:numCache>
            </c:numRef>
          </c:val>
          <c:extLst>
            <c:ext xmlns:c16="http://schemas.microsoft.com/office/drawing/2014/chart" uri="{C3380CC4-5D6E-409C-BE32-E72D297353CC}">
              <c16:uniqueId val="{00000003-B2E1-40DB-9304-091A6068D8A5}"/>
            </c:ext>
          </c:extLst>
        </c:ser>
        <c:ser>
          <c:idx val="4"/>
          <c:order val="4"/>
          <c:tx>
            <c:strRef>
              <c:f>Sheet1!$F$1</c:f>
              <c:strCache>
                <c:ptCount val="1"/>
                <c:pt idx="0">
                  <c:v>I wish I had this for work</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Laptop</c:v>
                </c:pt>
                <c:pt idx="1">
                  <c:v>Keyboard/ mouse</c:v>
                </c:pt>
                <c:pt idx="2">
                  <c:v>Webcam</c:v>
                </c:pt>
                <c:pt idx="3">
                  <c:v>Monitor</c:v>
                </c:pt>
                <c:pt idx="4">
                  <c:v>PC dock</c:v>
                </c:pt>
                <c:pt idx="5">
                  <c:v>Carrying case</c:v>
                </c:pt>
                <c:pt idx="6">
                  <c:v>Headset</c:v>
                </c:pt>
              </c:strCache>
            </c:strRef>
          </c:cat>
          <c:val>
            <c:numRef>
              <c:f>Sheet1!$F$2:$F$8</c:f>
              <c:numCache>
                <c:formatCode>0%</c:formatCode>
                <c:ptCount val="7"/>
                <c:pt idx="0">
                  <c:v>0.05</c:v>
                </c:pt>
                <c:pt idx="1">
                  <c:v>0.05</c:v>
                </c:pt>
                <c:pt idx="2">
                  <c:v>0.06</c:v>
                </c:pt>
                <c:pt idx="3">
                  <c:v>0.08</c:v>
                </c:pt>
                <c:pt idx="4">
                  <c:v>0.1</c:v>
                </c:pt>
                <c:pt idx="5">
                  <c:v>7.0000000000000007E-2</c:v>
                </c:pt>
                <c:pt idx="6">
                  <c:v>7.0000000000000007E-2</c:v>
                </c:pt>
              </c:numCache>
            </c:numRef>
          </c:val>
          <c:extLst>
            <c:ext xmlns:c16="http://schemas.microsoft.com/office/drawing/2014/chart" uri="{C3380CC4-5D6E-409C-BE32-E72D297353CC}">
              <c16:uniqueId val="{00000004-B2E1-40DB-9304-091A6068D8A5}"/>
            </c:ext>
          </c:extLst>
        </c:ser>
        <c:ser>
          <c:idx val="5"/>
          <c:order val="5"/>
          <c:tx>
            <c:strRef>
              <c:f>Sheet1!$G$1</c:f>
              <c:strCache>
                <c:ptCount val="1"/>
                <c:pt idx="0">
                  <c:v>I don’t use or need for this for work</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Laptop</c:v>
                </c:pt>
                <c:pt idx="1">
                  <c:v>Keyboard/ mouse</c:v>
                </c:pt>
                <c:pt idx="2">
                  <c:v>Webcam</c:v>
                </c:pt>
                <c:pt idx="3">
                  <c:v>Monitor</c:v>
                </c:pt>
                <c:pt idx="4">
                  <c:v>PC dock</c:v>
                </c:pt>
                <c:pt idx="5">
                  <c:v>Carrying case</c:v>
                </c:pt>
                <c:pt idx="6">
                  <c:v>Headset</c:v>
                </c:pt>
              </c:strCache>
            </c:strRef>
          </c:cat>
          <c:val>
            <c:numRef>
              <c:f>Sheet1!$G$2:$G$8</c:f>
              <c:numCache>
                <c:formatCode>0%</c:formatCode>
                <c:ptCount val="7"/>
                <c:pt idx="0">
                  <c:v>0.08</c:v>
                </c:pt>
                <c:pt idx="1">
                  <c:v>0.09</c:v>
                </c:pt>
                <c:pt idx="2">
                  <c:v>0.21</c:v>
                </c:pt>
                <c:pt idx="3">
                  <c:v>0.2</c:v>
                </c:pt>
                <c:pt idx="4">
                  <c:v>0.35</c:v>
                </c:pt>
                <c:pt idx="5">
                  <c:v>0.33</c:v>
                </c:pt>
                <c:pt idx="6">
                  <c:v>0.19</c:v>
                </c:pt>
              </c:numCache>
            </c:numRef>
          </c:val>
          <c:extLst>
            <c:ext xmlns:c16="http://schemas.microsoft.com/office/drawing/2014/chart" uri="{C3380CC4-5D6E-409C-BE32-E72D297353CC}">
              <c16:uniqueId val="{00000005-B2E1-40DB-9304-091A6068D8A5}"/>
            </c:ext>
          </c:extLst>
        </c:ser>
        <c:dLbls>
          <c:showLegendKey val="0"/>
          <c:showVal val="0"/>
          <c:showCatName val="0"/>
          <c:showSerName val="0"/>
          <c:showPercent val="0"/>
          <c:showBubbleSize val="0"/>
        </c:dLbls>
        <c:gapWidth val="70"/>
        <c:overlap val="100"/>
        <c:axId val="73240847"/>
        <c:axId val="73222543"/>
      </c:barChart>
      <c:catAx>
        <c:axId val="732408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222543"/>
        <c:crosses val="autoZero"/>
        <c:auto val="1"/>
        <c:lblAlgn val="ctr"/>
        <c:lblOffset val="100"/>
        <c:noMultiLvlLbl val="0"/>
      </c:catAx>
      <c:valAx>
        <c:axId val="73222543"/>
        <c:scaling>
          <c:orientation val="minMax"/>
        </c:scaling>
        <c:delete val="1"/>
        <c:axPos val="t"/>
        <c:numFmt formatCode="0%" sourceLinked="1"/>
        <c:majorTickMark val="none"/>
        <c:minorTickMark val="none"/>
        <c:tickLblPos val="nextTo"/>
        <c:crossAx val="73240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4776576441317538"/>
          <c:y val="3.2490397075910775E-2"/>
          <c:w val="0.83660516435081556"/>
          <c:h val="0.93501920584817844"/>
        </c:manualLayout>
      </c:layout>
      <c:barChart>
        <c:barDir val="bar"/>
        <c:grouping val="percentStacked"/>
        <c:varyColors val="0"/>
        <c:ser>
          <c:idx val="0"/>
          <c:order val="0"/>
          <c:tx>
            <c:strRef>
              <c:f>Sheet1!$B$1</c:f>
              <c:strCache>
                <c:ptCount val="1"/>
                <c:pt idx="0">
                  <c:v>I wanted one for work, and my company bought it for me</c:v>
                </c:pt>
              </c:strCache>
            </c:strRef>
          </c:tx>
          <c:spPr>
            <a:solidFill>
              <a:schemeClr val="accent4">
                <a:shade val="5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Smart phone</c:v>
                </c:pt>
                <c:pt idx="1">
                  <c:v>Stand</c:v>
                </c:pt>
                <c:pt idx="2">
                  <c:v>Extra monitors</c:v>
                </c:pt>
                <c:pt idx="3">
                  <c:v>Printer</c:v>
                </c:pt>
                <c:pt idx="4">
                  <c:v>2-in-1 computer</c:v>
                </c:pt>
                <c:pt idx="5">
                  <c:v>Tablet</c:v>
                </c:pt>
              </c:strCache>
            </c:strRef>
          </c:cat>
          <c:val>
            <c:numRef>
              <c:f>Sheet1!$B$2:$B$8</c:f>
              <c:numCache>
                <c:formatCode>0%</c:formatCode>
                <c:ptCount val="7"/>
                <c:pt idx="0">
                  <c:v>0.15</c:v>
                </c:pt>
                <c:pt idx="1">
                  <c:v>0.14000000000000001</c:v>
                </c:pt>
                <c:pt idx="2">
                  <c:v>0.14000000000000001</c:v>
                </c:pt>
                <c:pt idx="3">
                  <c:v>0.15</c:v>
                </c:pt>
                <c:pt idx="4">
                  <c:v>0.14000000000000001</c:v>
                </c:pt>
                <c:pt idx="5">
                  <c:v>0.14000000000000001</c:v>
                </c:pt>
              </c:numCache>
            </c:numRef>
          </c:val>
          <c:extLst>
            <c:ext xmlns:c16="http://schemas.microsoft.com/office/drawing/2014/chart" uri="{C3380CC4-5D6E-409C-BE32-E72D297353CC}">
              <c16:uniqueId val="{00000000-B2E1-40DB-9304-091A6068D8A5}"/>
            </c:ext>
          </c:extLst>
        </c:ser>
        <c:ser>
          <c:idx val="1"/>
          <c:order val="1"/>
          <c:tx>
            <c:strRef>
              <c:f>Sheet1!$C$1</c:f>
              <c:strCache>
                <c:ptCount val="1"/>
                <c:pt idx="0">
                  <c:v>My company wanted me to have it and sent me one</c:v>
                </c:pt>
              </c:strCache>
            </c:strRef>
          </c:tx>
          <c:spPr>
            <a:solidFill>
              <a:schemeClr val="accent4">
                <a:shade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Smart phone</c:v>
                </c:pt>
                <c:pt idx="1">
                  <c:v>Stand</c:v>
                </c:pt>
                <c:pt idx="2">
                  <c:v>Extra monitors</c:v>
                </c:pt>
                <c:pt idx="3">
                  <c:v>Printer</c:v>
                </c:pt>
                <c:pt idx="4">
                  <c:v>2-in-1 computer</c:v>
                </c:pt>
                <c:pt idx="5">
                  <c:v>Tablet</c:v>
                </c:pt>
              </c:strCache>
            </c:strRef>
          </c:cat>
          <c:val>
            <c:numRef>
              <c:f>Sheet1!$C$2:$C$8</c:f>
              <c:numCache>
                <c:formatCode>0%</c:formatCode>
                <c:ptCount val="7"/>
                <c:pt idx="0">
                  <c:v>0.15</c:v>
                </c:pt>
                <c:pt idx="1">
                  <c:v>0.15</c:v>
                </c:pt>
                <c:pt idx="2">
                  <c:v>0.13</c:v>
                </c:pt>
                <c:pt idx="3">
                  <c:v>0.12</c:v>
                </c:pt>
                <c:pt idx="4">
                  <c:v>0.11</c:v>
                </c:pt>
                <c:pt idx="5">
                  <c:v>0.09</c:v>
                </c:pt>
              </c:numCache>
            </c:numRef>
          </c:val>
          <c:extLst>
            <c:ext xmlns:c16="http://schemas.microsoft.com/office/drawing/2014/chart" uri="{C3380CC4-5D6E-409C-BE32-E72D297353CC}">
              <c16:uniqueId val="{00000001-B2E1-40DB-9304-091A6068D8A5}"/>
            </c:ext>
          </c:extLst>
        </c:ser>
        <c:ser>
          <c:idx val="2"/>
          <c:order val="2"/>
          <c:tx>
            <c:strRef>
              <c:f>Sheet1!$D$1</c:f>
              <c:strCache>
                <c:ptCount val="1"/>
                <c:pt idx="0">
                  <c:v>I personally own this and occasionally use it for work</c:v>
                </c:pt>
              </c:strCache>
            </c:strRef>
          </c:tx>
          <c:spPr>
            <a:solidFill>
              <a:srgbClr val="6235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Smart phone</c:v>
                </c:pt>
                <c:pt idx="1">
                  <c:v>Stand</c:v>
                </c:pt>
                <c:pt idx="2">
                  <c:v>Extra monitors</c:v>
                </c:pt>
                <c:pt idx="3">
                  <c:v>Printer</c:v>
                </c:pt>
                <c:pt idx="4">
                  <c:v>2-in-1 computer</c:v>
                </c:pt>
                <c:pt idx="5">
                  <c:v>Tablet</c:v>
                </c:pt>
              </c:strCache>
            </c:strRef>
          </c:cat>
          <c:val>
            <c:numRef>
              <c:f>Sheet1!$D$2:$D$8</c:f>
              <c:numCache>
                <c:formatCode>0%</c:formatCode>
                <c:ptCount val="7"/>
                <c:pt idx="0">
                  <c:v>0.33</c:v>
                </c:pt>
                <c:pt idx="1">
                  <c:v>0.21</c:v>
                </c:pt>
                <c:pt idx="2">
                  <c:v>0.11</c:v>
                </c:pt>
                <c:pt idx="3">
                  <c:v>0.27</c:v>
                </c:pt>
                <c:pt idx="4">
                  <c:v>0.12</c:v>
                </c:pt>
                <c:pt idx="5">
                  <c:v>0.19</c:v>
                </c:pt>
              </c:numCache>
            </c:numRef>
          </c:val>
          <c:extLst>
            <c:ext xmlns:c16="http://schemas.microsoft.com/office/drawing/2014/chart" uri="{C3380CC4-5D6E-409C-BE32-E72D297353CC}">
              <c16:uniqueId val="{00000002-B2E1-40DB-9304-091A6068D8A5}"/>
            </c:ext>
          </c:extLst>
        </c:ser>
        <c:ser>
          <c:idx val="3"/>
          <c:order val="3"/>
          <c:tx>
            <c:strRef>
              <c:f>Sheet1!$E$1</c:f>
              <c:strCache>
                <c:ptCount val="1"/>
                <c:pt idx="0">
                  <c:v>I wanted one for work, and bought it myself</c:v>
                </c:pt>
              </c:strCache>
            </c:strRef>
          </c:tx>
          <c:spPr>
            <a:solidFill>
              <a:srgbClr val="B48DD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Smart phone</c:v>
                </c:pt>
                <c:pt idx="1">
                  <c:v>Stand</c:v>
                </c:pt>
                <c:pt idx="2">
                  <c:v>Extra monitors</c:v>
                </c:pt>
                <c:pt idx="3">
                  <c:v>Printer</c:v>
                </c:pt>
                <c:pt idx="4">
                  <c:v>2-in-1 computer</c:v>
                </c:pt>
                <c:pt idx="5">
                  <c:v>Tablet</c:v>
                </c:pt>
              </c:strCache>
            </c:strRef>
          </c:cat>
          <c:val>
            <c:numRef>
              <c:f>Sheet1!$E$2:$E$8</c:f>
              <c:numCache>
                <c:formatCode>0%</c:formatCode>
                <c:ptCount val="7"/>
                <c:pt idx="0">
                  <c:v>0.16</c:v>
                </c:pt>
                <c:pt idx="1">
                  <c:v>0.15</c:v>
                </c:pt>
                <c:pt idx="2">
                  <c:v>0.11</c:v>
                </c:pt>
                <c:pt idx="3">
                  <c:v>0.14000000000000001</c:v>
                </c:pt>
                <c:pt idx="4">
                  <c:v>0.11</c:v>
                </c:pt>
                <c:pt idx="5">
                  <c:v>0.13</c:v>
                </c:pt>
              </c:numCache>
            </c:numRef>
          </c:val>
          <c:extLst>
            <c:ext xmlns:c16="http://schemas.microsoft.com/office/drawing/2014/chart" uri="{C3380CC4-5D6E-409C-BE32-E72D297353CC}">
              <c16:uniqueId val="{00000003-B2E1-40DB-9304-091A6068D8A5}"/>
            </c:ext>
          </c:extLst>
        </c:ser>
        <c:ser>
          <c:idx val="4"/>
          <c:order val="4"/>
          <c:tx>
            <c:strRef>
              <c:f>Sheet1!$F$1</c:f>
              <c:strCache>
                <c:ptCount val="1"/>
                <c:pt idx="0">
                  <c:v>I wish I had this for work</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Smart phone</c:v>
                </c:pt>
                <c:pt idx="1">
                  <c:v>Stand</c:v>
                </c:pt>
                <c:pt idx="2">
                  <c:v>Extra monitors</c:v>
                </c:pt>
                <c:pt idx="3">
                  <c:v>Printer</c:v>
                </c:pt>
                <c:pt idx="4">
                  <c:v>2-in-1 computer</c:v>
                </c:pt>
                <c:pt idx="5">
                  <c:v>Tablet</c:v>
                </c:pt>
              </c:strCache>
            </c:strRef>
          </c:cat>
          <c:val>
            <c:numRef>
              <c:f>Sheet1!$F$2:$F$8</c:f>
              <c:numCache>
                <c:formatCode>0%</c:formatCode>
                <c:ptCount val="7"/>
                <c:pt idx="0">
                  <c:v>0.06</c:v>
                </c:pt>
                <c:pt idx="1">
                  <c:v>0.08</c:v>
                </c:pt>
                <c:pt idx="2">
                  <c:v>0.12</c:v>
                </c:pt>
                <c:pt idx="3">
                  <c:v>0.12</c:v>
                </c:pt>
                <c:pt idx="4">
                  <c:v>0.1</c:v>
                </c:pt>
                <c:pt idx="5">
                  <c:v>0.08</c:v>
                </c:pt>
              </c:numCache>
            </c:numRef>
          </c:val>
          <c:extLst>
            <c:ext xmlns:c16="http://schemas.microsoft.com/office/drawing/2014/chart" uri="{C3380CC4-5D6E-409C-BE32-E72D297353CC}">
              <c16:uniqueId val="{00000004-B2E1-40DB-9304-091A6068D8A5}"/>
            </c:ext>
          </c:extLst>
        </c:ser>
        <c:ser>
          <c:idx val="5"/>
          <c:order val="5"/>
          <c:tx>
            <c:strRef>
              <c:f>Sheet1!$G$1</c:f>
              <c:strCache>
                <c:ptCount val="1"/>
                <c:pt idx="0">
                  <c:v>I don’t use or need for this for work</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Smart phone</c:v>
                </c:pt>
                <c:pt idx="1">
                  <c:v>Stand</c:v>
                </c:pt>
                <c:pt idx="2">
                  <c:v>Extra monitors</c:v>
                </c:pt>
                <c:pt idx="3">
                  <c:v>Printer</c:v>
                </c:pt>
                <c:pt idx="4">
                  <c:v>2-in-1 computer</c:v>
                </c:pt>
                <c:pt idx="5">
                  <c:v>Tablet</c:v>
                </c:pt>
              </c:strCache>
            </c:strRef>
          </c:cat>
          <c:val>
            <c:numRef>
              <c:f>Sheet1!$G$2:$G$8</c:f>
              <c:numCache>
                <c:formatCode>0%</c:formatCode>
                <c:ptCount val="7"/>
                <c:pt idx="0">
                  <c:v>0.15</c:v>
                </c:pt>
                <c:pt idx="1">
                  <c:v>0.27</c:v>
                </c:pt>
                <c:pt idx="2">
                  <c:v>0.38</c:v>
                </c:pt>
                <c:pt idx="3">
                  <c:v>0.19</c:v>
                </c:pt>
                <c:pt idx="4">
                  <c:v>0.43</c:v>
                </c:pt>
                <c:pt idx="5">
                  <c:v>0.37</c:v>
                </c:pt>
              </c:numCache>
            </c:numRef>
          </c:val>
          <c:extLst>
            <c:ext xmlns:c16="http://schemas.microsoft.com/office/drawing/2014/chart" uri="{C3380CC4-5D6E-409C-BE32-E72D297353CC}">
              <c16:uniqueId val="{00000005-B2E1-40DB-9304-091A6068D8A5}"/>
            </c:ext>
          </c:extLst>
        </c:ser>
        <c:dLbls>
          <c:showLegendKey val="0"/>
          <c:showVal val="0"/>
          <c:showCatName val="0"/>
          <c:showSerName val="0"/>
          <c:showPercent val="0"/>
          <c:showBubbleSize val="0"/>
        </c:dLbls>
        <c:gapWidth val="70"/>
        <c:overlap val="100"/>
        <c:axId val="73240847"/>
        <c:axId val="73222543"/>
      </c:barChart>
      <c:catAx>
        <c:axId val="732408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222543"/>
        <c:crosses val="autoZero"/>
        <c:auto val="1"/>
        <c:lblAlgn val="ctr"/>
        <c:lblOffset val="100"/>
        <c:noMultiLvlLbl val="0"/>
      </c:catAx>
      <c:valAx>
        <c:axId val="73222543"/>
        <c:scaling>
          <c:orientation val="minMax"/>
        </c:scaling>
        <c:delete val="1"/>
        <c:axPos val="t"/>
        <c:numFmt formatCode="0%" sourceLinked="1"/>
        <c:majorTickMark val="none"/>
        <c:minorTickMark val="none"/>
        <c:tickLblPos val="nextTo"/>
        <c:crossAx val="73240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bar"/>
        <c:grouping val="clustered"/>
        <c:varyColors val="0"/>
        <c:ser>
          <c:idx val="0"/>
          <c:order val="0"/>
          <c:tx>
            <c:strRef>
              <c:f>Sheet1!$B$1</c:f>
              <c:strCache>
                <c:ptCount val="1"/>
                <c:pt idx="0">
                  <c:v>18-34</c:v>
                </c:pt>
              </c:strCache>
            </c:strRef>
          </c:tx>
          <c:spPr>
            <a:solidFill>
              <a:schemeClr val="accent4">
                <a:shade val="76000"/>
              </a:schemeClr>
            </a:solidFill>
            <a:ln>
              <a:noFill/>
            </a:ln>
            <a:effectLst/>
          </c:spPr>
          <c:invertIfNegative val="0"/>
          <c:dPt>
            <c:idx val="0"/>
            <c:invertIfNegative val="0"/>
            <c:bubble3D val="0"/>
            <c:spPr>
              <a:solidFill>
                <a:schemeClr val="accent4">
                  <a:shade val="65000"/>
                </a:schemeClr>
              </a:solidFill>
              <a:ln>
                <a:noFill/>
              </a:ln>
              <a:effectLst/>
            </c:spPr>
            <c:extLst>
              <c:ext xmlns:c16="http://schemas.microsoft.com/office/drawing/2014/chart" uri="{C3380CC4-5D6E-409C-BE32-E72D297353CC}">
                <c16:uniqueId val="{00000001-1C37-43D7-8258-4F2A509B3354}"/>
              </c:ext>
            </c:extLst>
          </c:dPt>
          <c:dPt>
            <c:idx val="2"/>
            <c:invertIfNegative val="0"/>
            <c:bubble3D val="0"/>
            <c:spPr>
              <a:solidFill>
                <a:schemeClr val="accent4">
                  <a:shade val="65000"/>
                </a:schemeClr>
              </a:solidFill>
              <a:ln>
                <a:noFill/>
              </a:ln>
              <a:effectLst/>
            </c:spPr>
            <c:extLst>
              <c:ext xmlns:c16="http://schemas.microsoft.com/office/drawing/2014/chart" uri="{C3380CC4-5D6E-409C-BE32-E72D297353CC}">
                <c16:uniqueId val="{00000003-1C37-43D7-8258-4F2A509B3354}"/>
              </c:ext>
            </c:extLst>
          </c:dPt>
          <c:dPt>
            <c:idx val="3"/>
            <c:invertIfNegative val="0"/>
            <c:bubble3D val="0"/>
            <c:spPr>
              <a:solidFill>
                <a:schemeClr val="accent4">
                  <a:shade val="65000"/>
                </a:schemeClr>
              </a:solidFill>
              <a:ln>
                <a:noFill/>
              </a:ln>
              <a:effectLst/>
            </c:spPr>
            <c:extLst>
              <c:ext xmlns:c16="http://schemas.microsoft.com/office/drawing/2014/chart" uri="{C3380CC4-5D6E-409C-BE32-E72D297353CC}">
                <c16:uniqueId val="{00000005-1C37-43D7-8258-4F2A509B3354}"/>
              </c:ext>
            </c:extLst>
          </c:dPt>
          <c:dPt>
            <c:idx val="4"/>
            <c:invertIfNegative val="0"/>
            <c:bubble3D val="0"/>
            <c:spPr>
              <a:solidFill>
                <a:schemeClr val="accent4">
                  <a:shade val="65000"/>
                </a:schemeClr>
              </a:solidFill>
              <a:ln>
                <a:noFill/>
              </a:ln>
              <a:effectLst/>
            </c:spPr>
            <c:extLst>
              <c:ext xmlns:c16="http://schemas.microsoft.com/office/drawing/2014/chart" uri="{C3380CC4-5D6E-409C-BE32-E72D297353CC}">
                <c16:uniqueId val="{00000007-1C37-43D7-8258-4F2A509B3354}"/>
              </c:ext>
            </c:extLst>
          </c:dPt>
          <c:dPt>
            <c:idx val="5"/>
            <c:invertIfNegative val="0"/>
            <c:bubble3D val="0"/>
            <c:spPr>
              <a:solidFill>
                <a:schemeClr val="accent4">
                  <a:shade val="65000"/>
                </a:schemeClr>
              </a:solidFill>
              <a:ln>
                <a:noFill/>
              </a:ln>
              <a:effectLst/>
            </c:spPr>
            <c:extLst>
              <c:ext xmlns:c16="http://schemas.microsoft.com/office/drawing/2014/chart" uri="{C3380CC4-5D6E-409C-BE32-E72D297353CC}">
                <c16:uniqueId val="{00000009-1C37-43D7-8258-4F2A509B3354}"/>
              </c:ext>
            </c:extLst>
          </c:dPt>
          <c:dPt>
            <c:idx val="6"/>
            <c:invertIfNegative val="0"/>
            <c:bubble3D val="0"/>
            <c:spPr>
              <a:solidFill>
                <a:schemeClr val="accent4">
                  <a:shade val="65000"/>
                </a:schemeClr>
              </a:solidFill>
              <a:ln>
                <a:noFill/>
              </a:ln>
              <a:effectLst/>
            </c:spPr>
            <c:extLst>
              <c:ext xmlns:c16="http://schemas.microsoft.com/office/drawing/2014/chart" uri="{C3380CC4-5D6E-409C-BE32-E72D297353CC}">
                <c16:uniqueId val="{0000000B-1C37-43D7-8258-4F2A509B3354}"/>
              </c:ext>
            </c:extLst>
          </c:dPt>
          <c:dPt>
            <c:idx val="7"/>
            <c:invertIfNegative val="0"/>
            <c:bubble3D val="0"/>
            <c:spPr>
              <a:solidFill>
                <a:schemeClr val="accent4">
                  <a:shade val="65000"/>
                </a:schemeClr>
              </a:solidFill>
              <a:ln>
                <a:noFill/>
              </a:ln>
              <a:effectLst/>
            </c:spPr>
            <c:extLst>
              <c:ext xmlns:c16="http://schemas.microsoft.com/office/drawing/2014/chart" uri="{C3380CC4-5D6E-409C-BE32-E72D297353CC}">
                <c16:uniqueId val="{0000000D-1C37-43D7-8258-4F2A509B3354}"/>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 feel like there’s more time in the workday, because I am no longer commuting</c:v>
                </c:pt>
                <c:pt idx="1">
                  <c:v>I feel my company has been able to operate normally during the pandemic</c:v>
                </c:pt>
                <c:pt idx="2">
                  <c:v>I think my company will operate as per normal if everyone continues to work from home</c:v>
                </c:pt>
                <c:pt idx="3">
                  <c:v>I’ve struggled with keeping my work life and home life separate, while working from home</c:v>
                </c:pt>
                <c:pt idx="4">
                  <c:v>I feel like I work more hours each day, now that I work from home</c:v>
                </c:pt>
                <c:pt idx="5">
                  <c:v>I am more productive, while working from home</c:v>
                </c:pt>
                <c:pt idx="6">
                  <c:v>The lack of physical interaction causes me anxiety or added stress</c:v>
                </c:pt>
                <c:pt idx="7">
                  <c:v>I feel mentally drained because I have trouble switching off from work</c:v>
                </c:pt>
              </c:strCache>
            </c:strRef>
          </c:cat>
          <c:val>
            <c:numRef>
              <c:f>Sheet1!$B$2:$B$9</c:f>
              <c:numCache>
                <c:formatCode>0%</c:formatCode>
                <c:ptCount val="8"/>
                <c:pt idx="0">
                  <c:v>0.78</c:v>
                </c:pt>
                <c:pt idx="1">
                  <c:v>0.75</c:v>
                </c:pt>
                <c:pt idx="2">
                  <c:v>0.67</c:v>
                </c:pt>
                <c:pt idx="3">
                  <c:v>0.74</c:v>
                </c:pt>
                <c:pt idx="4">
                  <c:v>0.65</c:v>
                </c:pt>
                <c:pt idx="5">
                  <c:v>0.59</c:v>
                </c:pt>
                <c:pt idx="6">
                  <c:v>0.63</c:v>
                </c:pt>
                <c:pt idx="7">
                  <c:v>0.53</c:v>
                </c:pt>
              </c:numCache>
            </c:numRef>
          </c:val>
          <c:extLst>
            <c:ext xmlns:c16="http://schemas.microsoft.com/office/drawing/2014/chart" uri="{C3380CC4-5D6E-409C-BE32-E72D297353CC}">
              <c16:uniqueId val="{0000000E-1C37-43D7-8258-4F2A509B3354}"/>
            </c:ext>
          </c:extLst>
        </c:ser>
        <c:ser>
          <c:idx val="1"/>
          <c:order val="1"/>
          <c:tx>
            <c:strRef>
              <c:f>Sheet1!$C$1</c:f>
              <c:strCache>
                <c:ptCount val="1"/>
                <c:pt idx="0">
                  <c:v>35+</c:v>
                </c:pt>
              </c:strCache>
            </c:strRef>
          </c:tx>
          <c:spPr>
            <a:solidFill>
              <a:srgbClr val="A6BFEA"/>
            </a:solidFill>
            <a:ln>
              <a:noFill/>
            </a:ln>
            <a:effectLst/>
          </c:spPr>
          <c:invertIfNegative val="0"/>
          <c:dPt>
            <c:idx val="0"/>
            <c:invertIfNegative val="0"/>
            <c:bubble3D val="0"/>
            <c:spPr>
              <a:solidFill>
                <a:srgbClr val="A6BFEA"/>
              </a:solidFill>
              <a:ln>
                <a:noFill/>
              </a:ln>
              <a:effectLst/>
            </c:spPr>
            <c:extLst>
              <c:ext xmlns:c16="http://schemas.microsoft.com/office/drawing/2014/chart" uri="{C3380CC4-5D6E-409C-BE32-E72D297353CC}">
                <c16:uniqueId val="{00000010-1C37-43D7-8258-4F2A509B3354}"/>
              </c:ext>
            </c:extLst>
          </c:dPt>
          <c:dPt>
            <c:idx val="1"/>
            <c:invertIfNegative val="0"/>
            <c:bubble3D val="0"/>
            <c:spPr>
              <a:solidFill>
                <a:srgbClr val="A6BFEA"/>
              </a:solidFill>
              <a:ln>
                <a:noFill/>
              </a:ln>
              <a:effectLst/>
            </c:spPr>
            <c:extLst>
              <c:ext xmlns:c16="http://schemas.microsoft.com/office/drawing/2014/chart" uri="{C3380CC4-5D6E-409C-BE32-E72D297353CC}">
                <c16:uniqueId val="{00000012-1C37-43D7-8258-4F2A509B3354}"/>
              </c:ext>
            </c:extLst>
          </c:dPt>
          <c:dPt>
            <c:idx val="2"/>
            <c:invertIfNegative val="0"/>
            <c:bubble3D val="0"/>
            <c:spPr>
              <a:solidFill>
                <a:srgbClr val="A6BFEA"/>
              </a:solidFill>
              <a:ln>
                <a:noFill/>
              </a:ln>
              <a:effectLst/>
            </c:spPr>
            <c:extLst>
              <c:ext xmlns:c16="http://schemas.microsoft.com/office/drawing/2014/chart" uri="{C3380CC4-5D6E-409C-BE32-E72D297353CC}">
                <c16:uniqueId val="{00000014-1C37-43D7-8258-4F2A509B3354}"/>
              </c:ext>
            </c:extLst>
          </c:dPt>
          <c:dPt>
            <c:idx val="3"/>
            <c:invertIfNegative val="0"/>
            <c:bubble3D val="0"/>
            <c:spPr>
              <a:solidFill>
                <a:srgbClr val="A6BFEA"/>
              </a:solidFill>
              <a:ln>
                <a:noFill/>
              </a:ln>
              <a:effectLst/>
            </c:spPr>
            <c:extLst>
              <c:ext xmlns:c16="http://schemas.microsoft.com/office/drawing/2014/chart" uri="{C3380CC4-5D6E-409C-BE32-E72D297353CC}">
                <c16:uniqueId val="{00000016-1C37-43D7-8258-4F2A509B3354}"/>
              </c:ext>
            </c:extLst>
          </c:dPt>
          <c:dPt>
            <c:idx val="4"/>
            <c:invertIfNegative val="0"/>
            <c:bubble3D val="0"/>
            <c:spPr>
              <a:solidFill>
                <a:srgbClr val="A6BFEA"/>
              </a:solidFill>
              <a:ln>
                <a:noFill/>
              </a:ln>
              <a:effectLst/>
            </c:spPr>
            <c:extLst>
              <c:ext xmlns:c16="http://schemas.microsoft.com/office/drawing/2014/chart" uri="{C3380CC4-5D6E-409C-BE32-E72D297353CC}">
                <c16:uniqueId val="{00000018-1C37-43D7-8258-4F2A509B3354}"/>
              </c:ext>
            </c:extLst>
          </c:dPt>
          <c:dPt>
            <c:idx val="5"/>
            <c:invertIfNegative val="0"/>
            <c:bubble3D val="0"/>
            <c:spPr>
              <a:solidFill>
                <a:srgbClr val="A6BFEA"/>
              </a:solidFill>
              <a:ln>
                <a:noFill/>
              </a:ln>
              <a:effectLst/>
            </c:spPr>
            <c:extLst>
              <c:ext xmlns:c16="http://schemas.microsoft.com/office/drawing/2014/chart" uri="{C3380CC4-5D6E-409C-BE32-E72D297353CC}">
                <c16:uniqueId val="{0000001A-1C37-43D7-8258-4F2A509B3354}"/>
              </c:ext>
            </c:extLst>
          </c:dPt>
          <c:dPt>
            <c:idx val="6"/>
            <c:invertIfNegative val="0"/>
            <c:bubble3D val="0"/>
            <c:spPr>
              <a:solidFill>
                <a:srgbClr val="A6BFEA"/>
              </a:solidFill>
              <a:ln>
                <a:noFill/>
              </a:ln>
              <a:effectLst/>
            </c:spPr>
            <c:extLst>
              <c:ext xmlns:c16="http://schemas.microsoft.com/office/drawing/2014/chart" uri="{C3380CC4-5D6E-409C-BE32-E72D297353CC}">
                <c16:uniqueId val="{0000001C-1C37-43D7-8258-4F2A509B3354}"/>
              </c:ext>
            </c:extLst>
          </c:dPt>
          <c:dPt>
            <c:idx val="7"/>
            <c:invertIfNegative val="0"/>
            <c:bubble3D val="0"/>
            <c:spPr>
              <a:solidFill>
                <a:srgbClr val="A6BFEA"/>
              </a:solidFill>
              <a:ln>
                <a:noFill/>
              </a:ln>
              <a:effectLst/>
            </c:spPr>
            <c:extLst>
              <c:ext xmlns:c16="http://schemas.microsoft.com/office/drawing/2014/chart" uri="{C3380CC4-5D6E-409C-BE32-E72D297353CC}">
                <c16:uniqueId val="{0000001E-1C37-43D7-8258-4F2A509B3354}"/>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 feel like there’s more time in the workday, because I am no longer commuting</c:v>
                </c:pt>
                <c:pt idx="1">
                  <c:v>I feel my company has been able to operate normally during the pandemic</c:v>
                </c:pt>
                <c:pt idx="2">
                  <c:v>I think my company will operate as per normal if everyone continues to work from home</c:v>
                </c:pt>
                <c:pt idx="3">
                  <c:v>I’ve struggled with keeping my work life and home life separate, while working from home</c:v>
                </c:pt>
                <c:pt idx="4">
                  <c:v>I feel like I work more hours each day, now that I work from home</c:v>
                </c:pt>
                <c:pt idx="5">
                  <c:v>I am more productive, while working from home</c:v>
                </c:pt>
                <c:pt idx="6">
                  <c:v>The lack of physical interaction causes me anxiety or added stress</c:v>
                </c:pt>
                <c:pt idx="7">
                  <c:v>I feel mentally drained because I have trouble switching off from work</c:v>
                </c:pt>
              </c:strCache>
            </c:strRef>
          </c:cat>
          <c:val>
            <c:numRef>
              <c:f>Sheet1!$C$2:$C$9</c:f>
              <c:numCache>
                <c:formatCode>0%</c:formatCode>
                <c:ptCount val="8"/>
                <c:pt idx="0">
                  <c:v>0.75</c:v>
                </c:pt>
                <c:pt idx="1">
                  <c:v>0.68</c:v>
                </c:pt>
                <c:pt idx="2">
                  <c:v>0.62</c:v>
                </c:pt>
                <c:pt idx="3">
                  <c:v>0.54</c:v>
                </c:pt>
                <c:pt idx="4">
                  <c:v>0.56000000000000005</c:v>
                </c:pt>
                <c:pt idx="5">
                  <c:v>0.54</c:v>
                </c:pt>
                <c:pt idx="6">
                  <c:v>0.52</c:v>
                </c:pt>
                <c:pt idx="7">
                  <c:v>0.41</c:v>
                </c:pt>
              </c:numCache>
            </c:numRef>
          </c:val>
          <c:extLst>
            <c:ext xmlns:c16="http://schemas.microsoft.com/office/drawing/2014/chart" uri="{C3380CC4-5D6E-409C-BE32-E72D297353CC}">
              <c16:uniqueId val="{0000001F-1C37-43D7-8258-4F2A509B3354}"/>
            </c:ext>
          </c:extLst>
        </c:ser>
        <c:dLbls>
          <c:showLegendKey val="0"/>
          <c:showVal val="0"/>
          <c:showCatName val="0"/>
          <c:showSerName val="0"/>
          <c:showPercent val="0"/>
          <c:showBubbleSize val="0"/>
        </c:dLbls>
        <c:gapWidth val="50"/>
        <c:axId val="2062903119"/>
        <c:axId val="1916480095"/>
      </c:barChart>
      <c:catAx>
        <c:axId val="206290311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16480095"/>
        <c:crosses val="autoZero"/>
        <c:auto val="1"/>
        <c:lblAlgn val="ctr"/>
        <c:lblOffset val="100"/>
        <c:noMultiLvlLbl val="0"/>
      </c:catAx>
      <c:valAx>
        <c:axId val="1916480095"/>
        <c:scaling>
          <c:orientation val="minMax"/>
          <c:max val="1.1000000000000001"/>
          <c:min val="0"/>
        </c:scaling>
        <c:delete val="1"/>
        <c:axPos val="t"/>
        <c:numFmt formatCode="0%" sourceLinked="1"/>
        <c:majorTickMark val="out"/>
        <c:minorTickMark val="none"/>
        <c:tickLblPos val="nextTo"/>
        <c:crossAx val="2062903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18-34</c:v>
                </c:pt>
              </c:strCache>
            </c:strRef>
          </c:tx>
          <c:spPr>
            <a:solidFill>
              <a:srgbClr val="367CC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Smart
phone</c:v>
                </c:pt>
                <c:pt idx="1">
                  <c:v>Laptop</c:v>
                </c:pt>
                <c:pt idx="2">
                  <c:v>Headset</c:v>
                </c:pt>
                <c:pt idx="3">
                  <c:v>Keyboard/
Mouse</c:v>
                </c:pt>
                <c:pt idx="4">
                  <c:v>Stand</c:v>
                </c:pt>
                <c:pt idx="5">
                  <c:v>Printer</c:v>
                </c:pt>
                <c:pt idx="6">
                  <c:v>Webcam</c:v>
                </c:pt>
                <c:pt idx="7">
                  <c:v>Monitor</c:v>
                </c:pt>
                <c:pt idx="8">
                  <c:v>PC dock</c:v>
                </c:pt>
                <c:pt idx="9">
                  <c:v>Tablet</c:v>
                </c:pt>
                <c:pt idx="10">
                  <c:v>Carrying case</c:v>
                </c:pt>
                <c:pt idx="11">
                  <c:v>Extra monitors</c:v>
                </c:pt>
                <c:pt idx="12">
                  <c:v>2-in-1 computer</c:v>
                </c:pt>
              </c:strCache>
            </c:strRef>
          </c:cat>
          <c:val>
            <c:numRef>
              <c:f>Sheet1!$B$2:$B$14</c:f>
              <c:numCache>
                <c:formatCode>0%</c:formatCode>
                <c:ptCount val="13"/>
                <c:pt idx="0">
                  <c:v>0.25</c:v>
                </c:pt>
                <c:pt idx="1">
                  <c:v>0.24</c:v>
                </c:pt>
                <c:pt idx="2">
                  <c:v>0.23</c:v>
                </c:pt>
                <c:pt idx="3">
                  <c:v>0.21</c:v>
                </c:pt>
                <c:pt idx="4">
                  <c:v>0.21</c:v>
                </c:pt>
                <c:pt idx="5">
                  <c:v>0.21</c:v>
                </c:pt>
                <c:pt idx="6">
                  <c:v>0.2</c:v>
                </c:pt>
                <c:pt idx="7">
                  <c:v>0.18</c:v>
                </c:pt>
                <c:pt idx="8">
                  <c:v>0.17</c:v>
                </c:pt>
                <c:pt idx="9">
                  <c:v>0.17</c:v>
                </c:pt>
                <c:pt idx="10">
                  <c:v>0.16</c:v>
                </c:pt>
                <c:pt idx="11">
                  <c:v>0.16</c:v>
                </c:pt>
                <c:pt idx="12">
                  <c:v>0.15</c:v>
                </c:pt>
              </c:numCache>
            </c:numRef>
          </c:val>
          <c:extLst>
            <c:ext xmlns:c16="http://schemas.microsoft.com/office/drawing/2014/chart" uri="{C3380CC4-5D6E-409C-BE32-E72D297353CC}">
              <c16:uniqueId val="{00000000-9F08-4D96-A86A-D6C9FCFFB983}"/>
            </c:ext>
          </c:extLst>
        </c:ser>
        <c:ser>
          <c:idx val="1"/>
          <c:order val="1"/>
          <c:tx>
            <c:strRef>
              <c:f>Sheet1!$C$1</c:f>
              <c:strCache>
                <c:ptCount val="1"/>
                <c:pt idx="0">
                  <c:v>35+</c:v>
                </c:pt>
              </c:strCache>
            </c:strRef>
          </c:tx>
          <c:spPr>
            <a:solidFill>
              <a:srgbClr val="8DB0E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Smart
phone</c:v>
                </c:pt>
                <c:pt idx="1">
                  <c:v>Laptop</c:v>
                </c:pt>
                <c:pt idx="2">
                  <c:v>Headset</c:v>
                </c:pt>
                <c:pt idx="3">
                  <c:v>Keyboard/
Mouse</c:v>
                </c:pt>
                <c:pt idx="4">
                  <c:v>Stand</c:v>
                </c:pt>
                <c:pt idx="5">
                  <c:v>Printer</c:v>
                </c:pt>
                <c:pt idx="6">
                  <c:v>Webcam</c:v>
                </c:pt>
                <c:pt idx="7">
                  <c:v>Monitor</c:v>
                </c:pt>
                <c:pt idx="8">
                  <c:v>PC dock</c:v>
                </c:pt>
                <c:pt idx="9">
                  <c:v>Tablet</c:v>
                </c:pt>
                <c:pt idx="10">
                  <c:v>Carrying case</c:v>
                </c:pt>
                <c:pt idx="11">
                  <c:v>Extra monitors</c:v>
                </c:pt>
                <c:pt idx="12">
                  <c:v>2-in-1 computer</c:v>
                </c:pt>
              </c:strCache>
            </c:strRef>
          </c:cat>
          <c:val>
            <c:numRef>
              <c:f>Sheet1!$C$2:$C$14</c:f>
              <c:numCache>
                <c:formatCode>0%</c:formatCode>
                <c:ptCount val="13"/>
                <c:pt idx="0">
                  <c:v>0.12</c:v>
                </c:pt>
                <c:pt idx="1">
                  <c:v>0.11</c:v>
                </c:pt>
                <c:pt idx="2">
                  <c:v>0.13</c:v>
                </c:pt>
                <c:pt idx="3">
                  <c:v>0.15</c:v>
                </c:pt>
                <c:pt idx="4">
                  <c:v>0.12</c:v>
                </c:pt>
                <c:pt idx="5">
                  <c:v>0.11</c:v>
                </c:pt>
                <c:pt idx="6">
                  <c:v>0.1</c:v>
                </c:pt>
                <c:pt idx="7">
                  <c:v>0.13</c:v>
                </c:pt>
                <c:pt idx="8">
                  <c:v>7.0000000000000007E-2</c:v>
                </c:pt>
                <c:pt idx="9">
                  <c:v>0.11</c:v>
                </c:pt>
                <c:pt idx="10">
                  <c:v>0.09</c:v>
                </c:pt>
                <c:pt idx="11">
                  <c:v>0.09</c:v>
                </c:pt>
                <c:pt idx="12">
                  <c:v>0.09</c:v>
                </c:pt>
              </c:numCache>
            </c:numRef>
          </c:val>
          <c:extLst>
            <c:ext xmlns:c16="http://schemas.microsoft.com/office/drawing/2014/chart" uri="{C3380CC4-5D6E-409C-BE32-E72D297353CC}">
              <c16:uniqueId val="{00000001-9F08-4D96-A86A-D6C9FCFFB983}"/>
            </c:ext>
          </c:extLst>
        </c:ser>
        <c:dLbls>
          <c:showLegendKey val="0"/>
          <c:showVal val="0"/>
          <c:showCatName val="0"/>
          <c:showSerName val="0"/>
          <c:showPercent val="0"/>
          <c:showBubbleSize val="0"/>
        </c:dLbls>
        <c:gapWidth val="219"/>
        <c:overlap val="-27"/>
        <c:axId val="1616838880"/>
        <c:axId val="1616855936"/>
      </c:barChart>
      <c:catAx>
        <c:axId val="16168388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16855936"/>
        <c:crosses val="autoZero"/>
        <c:auto val="1"/>
        <c:lblAlgn val="ctr"/>
        <c:lblOffset val="100"/>
        <c:noMultiLvlLbl val="0"/>
      </c:catAx>
      <c:valAx>
        <c:axId val="1616855936"/>
        <c:scaling>
          <c:orientation val="minMax"/>
          <c:max val="0.9"/>
        </c:scaling>
        <c:delete val="1"/>
        <c:axPos val="l"/>
        <c:numFmt formatCode="0%" sourceLinked="1"/>
        <c:majorTickMark val="out"/>
        <c:minorTickMark val="none"/>
        <c:tickLblPos val="nextTo"/>
        <c:crossAx val="1616838880"/>
        <c:crosses val="autoZero"/>
        <c:crossBetween val="between"/>
      </c:valAx>
      <c:spPr>
        <a:noFill/>
        <a:ln>
          <a:noFill/>
        </a:ln>
        <a:effectLst/>
      </c:spPr>
    </c:plotArea>
    <c:legend>
      <c:legendPos val="b"/>
      <c:layout>
        <c:manualLayout>
          <c:xMode val="edge"/>
          <c:yMode val="edge"/>
          <c:x val="0.80349758775212554"/>
          <c:y val="0.13264458723592007"/>
          <c:w val="0.1046075559504632"/>
          <c:h val="5.309626036297723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4776576441317538"/>
          <c:y val="3.2490397075910775E-2"/>
          <c:w val="0.83660516435081556"/>
          <c:h val="0.93501920584817844"/>
        </c:manualLayout>
      </c:layout>
      <c:barChart>
        <c:barDir val="bar"/>
        <c:grouping val="percentStacked"/>
        <c:varyColors val="0"/>
        <c:ser>
          <c:idx val="0"/>
          <c:order val="0"/>
          <c:tx>
            <c:strRef>
              <c:f>Sheet1!$B$1</c:f>
              <c:strCache>
                <c:ptCount val="1"/>
                <c:pt idx="0">
                  <c:v>Employees have asked for it and the company has paid for it when there is a business need</c:v>
                </c:pt>
              </c:strCache>
            </c:strRef>
          </c:tx>
          <c:spPr>
            <a:solidFill>
              <a:srgbClr val="C04E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Laptop</c:v>
                </c:pt>
                <c:pt idx="1">
                  <c:v>Keyboard/ mouse</c:v>
                </c:pt>
                <c:pt idx="2">
                  <c:v>Webcam</c:v>
                </c:pt>
                <c:pt idx="3">
                  <c:v>Printer</c:v>
                </c:pt>
                <c:pt idx="4">
                  <c:v>Monitor</c:v>
                </c:pt>
                <c:pt idx="5">
                  <c:v>Headset</c:v>
                </c:pt>
                <c:pt idx="6">
                  <c:v>Stand</c:v>
                </c:pt>
              </c:strCache>
            </c:strRef>
          </c:cat>
          <c:val>
            <c:numRef>
              <c:f>Sheet1!$B$2:$B$8</c:f>
              <c:numCache>
                <c:formatCode>0%</c:formatCode>
                <c:ptCount val="7"/>
                <c:pt idx="0">
                  <c:v>0.36</c:v>
                </c:pt>
                <c:pt idx="1">
                  <c:v>0.35</c:v>
                </c:pt>
                <c:pt idx="2">
                  <c:v>0.35</c:v>
                </c:pt>
                <c:pt idx="3">
                  <c:v>0.34</c:v>
                </c:pt>
                <c:pt idx="4">
                  <c:v>0.34</c:v>
                </c:pt>
                <c:pt idx="5">
                  <c:v>0.33</c:v>
                </c:pt>
                <c:pt idx="6">
                  <c:v>0.32</c:v>
                </c:pt>
              </c:numCache>
            </c:numRef>
          </c:val>
          <c:extLst>
            <c:ext xmlns:c16="http://schemas.microsoft.com/office/drawing/2014/chart" uri="{C3380CC4-5D6E-409C-BE32-E72D297353CC}">
              <c16:uniqueId val="{00000000-199B-4DB3-80D5-F600AE4B3DD1}"/>
            </c:ext>
          </c:extLst>
        </c:ser>
        <c:ser>
          <c:idx val="1"/>
          <c:order val="1"/>
          <c:tx>
            <c:strRef>
              <c:f>Sheet1!$C$1</c:f>
              <c:strCache>
                <c:ptCount val="1"/>
                <c:pt idx="0">
                  <c:v>Our company pays for and sends this to employees even if they haven’t asked for one</c:v>
                </c:pt>
              </c:strCache>
            </c:strRef>
          </c:tx>
          <c:spPr>
            <a:solidFill>
              <a:srgbClr val="E25D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Laptop</c:v>
                </c:pt>
                <c:pt idx="1">
                  <c:v>Keyboard/ mouse</c:v>
                </c:pt>
                <c:pt idx="2">
                  <c:v>Webcam</c:v>
                </c:pt>
                <c:pt idx="3">
                  <c:v>Printer</c:v>
                </c:pt>
                <c:pt idx="4">
                  <c:v>Monitor</c:v>
                </c:pt>
                <c:pt idx="5">
                  <c:v>Headset</c:v>
                </c:pt>
                <c:pt idx="6">
                  <c:v>Stand</c:v>
                </c:pt>
              </c:strCache>
            </c:strRef>
          </c:cat>
          <c:val>
            <c:numRef>
              <c:f>Sheet1!$C$2:$C$8</c:f>
              <c:numCache>
                <c:formatCode>0%</c:formatCode>
                <c:ptCount val="7"/>
                <c:pt idx="0">
                  <c:v>0.28000000000000003</c:v>
                </c:pt>
                <c:pt idx="1">
                  <c:v>0.27</c:v>
                </c:pt>
                <c:pt idx="2">
                  <c:v>0.25</c:v>
                </c:pt>
                <c:pt idx="3">
                  <c:v>0.23</c:v>
                </c:pt>
                <c:pt idx="4">
                  <c:v>0.24</c:v>
                </c:pt>
                <c:pt idx="5">
                  <c:v>0.24</c:v>
                </c:pt>
                <c:pt idx="6">
                  <c:v>0.23</c:v>
                </c:pt>
              </c:numCache>
            </c:numRef>
          </c:val>
          <c:extLst>
            <c:ext xmlns:c16="http://schemas.microsoft.com/office/drawing/2014/chart" uri="{C3380CC4-5D6E-409C-BE32-E72D297353CC}">
              <c16:uniqueId val="{00000001-199B-4DB3-80D5-F600AE4B3DD1}"/>
            </c:ext>
          </c:extLst>
        </c:ser>
        <c:ser>
          <c:idx val="2"/>
          <c:order val="2"/>
          <c:tx>
            <c:strRef>
              <c:f>Sheet1!$D$1</c:f>
              <c:strCache>
                <c:ptCount val="1"/>
                <c:pt idx="0">
                  <c:v>Our company offers to pay for, but only if an employee asks for one</c:v>
                </c:pt>
              </c:strCache>
            </c:strRef>
          </c:tx>
          <c:spPr>
            <a:solidFill>
              <a:srgbClr val="FF6A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Laptop</c:v>
                </c:pt>
                <c:pt idx="1">
                  <c:v>Keyboard/ mouse</c:v>
                </c:pt>
                <c:pt idx="2">
                  <c:v>Webcam</c:v>
                </c:pt>
                <c:pt idx="3">
                  <c:v>Printer</c:v>
                </c:pt>
                <c:pt idx="4">
                  <c:v>Monitor</c:v>
                </c:pt>
                <c:pt idx="5">
                  <c:v>Headset</c:v>
                </c:pt>
                <c:pt idx="6">
                  <c:v>Stand</c:v>
                </c:pt>
              </c:strCache>
            </c:strRef>
          </c:cat>
          <c:val>
            <c:numRef>
              <c:f>Sheet1!$D$2:$D$8</c:f>
              <c:numCache>
                <c:formatCode>0%</c:formatCode>
                <c:ptCount val="7"/>
                <c:pt idx="0">
                  <c:v>0.16</c:v>
                </c:pt>
                <c:pt idx="1">
                  <c:v>0.16</c:v>
                </c:pt>
                <c:pt idx="2">
                  <c:v>0.16</c:v>
                </c:pt>
                <c:pt idx="3">
                  <c:v>0.19</c:v>
                </c:pt>
                <c:pt idx="4">
                  <c:v>0.17</c:v>
                </c:pt>
                <c:pt idx="5">
                  <c:v>0.16</c:v>
                </c:pt>
                <c:pt idx="6">
                  <c:v>0.17</c:v>
                </c:pt>
              </c:numCache>
            </c:numRef>
          </c:val>
          <c:extLst>
            <c:ext xmlns:c16="http://schemas.microsoft.com/office/drawing/2014/chart" uri="{C3380CC4-5D6E-409C-BE32-E72D297353CC}">
              <c16:uniqueId val="{00000002-199B-4DB3-80D5-F600AE4B3DD1}"/>
            </c:ext>
          </c:extLst>
        </c:ser>
        <c:ser>
          <c:idx val="3"/>
          <c:order val="3"/>
          <c:tx>
            <c:strRef>
              <c:f>Sheet1!$E$1</c:f>
              <c:strCache>
                <c:ptCount val="1"/>
                <c:pt idx="0">
                  <c:v>Employees have asked for it but would have to pay for it themselves</c:v>
                </c:pt>
              </c:strCache>
            </c:strRef>
          </c:tx>
          <c:spPr>
            <a:solidFill>
              <a:schemeClr val="accent2">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Laptop</c:v>
                </c:pt>
                <c:pt idx="1">
                  <c:v>Keyboard/ mouse</c:v>
                </c:pt>
                <c:pt idx="2">
                  <c:v>Webcam</c:v>
                </c:pt>
                <c:pt idx="3">
                  <c:v>Printer</c:v>
                </c:pt>
                <c:pt idx="4">
                  <c:v>Monitor</c:v>
                </c:pt>
                <c:pt idx="5">
                  <c:v>Headset</c:v>
                </c:pt>
                <c:pt idx="6">
                  <c:v>Stand</c:v>
                </c:pt>
              </c:strCache>
            </c:strRef>
          </c:cat>
          <c:val>
            <c:numRef>
              <c:f>Sheet1!$E$2:$E$8</c:f>
              <c:numCache>
                <c:formatCode>0%</c:formatCode>
                <c:ptCount val="7"/>
                <c:pt idx="0">
                  <c:v>0.17</c:v>
                </c:pt>
                <c:pt idx="1">
                  <c:v>0.19</c:v>
                </c:pt>
                <c:pt idx="2">
                  <c:v>0.16</c:v>
                </c:pt>
                <c:pt idx="3">
                  <c:v>0.17</c:v>
                </c:pt>
                <c:pt idx="4">
                  <c:v>0.17</c:v>
                </c:pt>
                <c:pt idx="5">
                  <c:v>0.19</c:v>
                </c:pt>
                <c:pt idx="6">
                  <c:v>0.19</c:v>
                </c:pt>
              </c:numCache>
            </c:numRef>
          </c:val>
          <c:extLst>
            <c:ext xmlns:c16="http://schemas.microsoft.com/office/drawing/2014/chart" uri="{C3380CC4-5D6E-409C-BE32-E72D297353CC}">
              <c16:uniqueId val="{00000003-199B-4DB3-80D5-F600AE4B3DD1}"/>
            </c:ext>
          </c:extLst>
        </c:ser>
        <c:ser>
          <c:idx val="4"/>
          <c:order val="4"/>
          <c:tx>
            <c:strRef>
              <c:f>Sheet1!$F$1</c:f>
              <c:strCache>
                <c:ptCount val="1"/>
                <c:pt idx="0">
                  <c:v>Our employees don’t use or need this for work</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Laptop</c:v>
                </c:pt>
                <c:pt idx="1">
                  <c:v>Keyboard/ mouse</c:v>
                </c:pt>
                <c:pt idx="2">
                  <c:v>Webcam</c:v>
                </c:pt>
                <c:pt idx="3">
                  <c:v>Printer</c:v>
                </c:pt>
                <c:pt idx="4">
                  <c:v>Monitor</c:v>
                </c:pt>
                <c:pt idx="5">
                  <c:v>Headset</c:v>
                </c:pt>
                <c:pt idx="6">
                  <c:v>Stand</c:v>
                </c:pt>
              </c:strCache>
            </c:strRef>
          </c:cat>
          <c:val>
            <c:numRef>
              <c:f>Sheet1!$F$2:$F$8</c:f>
              <c:numCache>
                <c:formatCode>0%</c:formatCode>
                <c:ptCount val="7"/>
                <c:pt idx="0">
                  <c:v>0.02</c:v>
                </c:pt>
                <c:pt idx="1">
                  <c:v>0.03</c:v>
                </c:pt>
                <c:pt idx="2">
                  <c:v>7.0000000000000007E-2</c:v>
                </c:pt>
                <c:pt idx="3">
                  <c:v>7.0000000000000007E-2</c:v>
                </c:pt>
                <c:pt idx="4">
                  <c:v>0.08</c:v>
                </c:pt>
                <c:pt idx="5">
                  <c:v>0.08</c:v>
                </c:pt>
                <c:pt idx="6">
                  <c:v>0.09</c:v>
                </c:pt>
              </c:numCache>
            </c:numRef>
          </c:val>
          <c:extLst>
            <c:ext xmlns:c16="http://schemas.microsoft.com/office/drawing/2014/chart" uri="{C3380CC4-5D6E-409C-BE32-E72D297353CC}">
              <c16:uniqueId val="{00000004-199B-4DB3-80D5-F600AE4B3DD1}"/>
            </c:ext>
          </c:extLst>
        </c:ser>
        <c:dLbls>
          <c:showLegendKey val="0"/>
          <c:showVal val="0"/>
          <c:showCatName val="0"/>
          <c:showSerName val="0"/>
          <c:showPercent val="0"/>
          <c:showBubbleSize val="0"/>
        </c:dLbls>
        <c:gapWidth val="70"/>
        <c:overlap val="100"/>
        <c:axId val="73240847"/>
        <c:axId val="73222543"/>
      </c:barChart>
      <c:catAx>
        <c:axId val="732408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222543"/>
        <c:crosses val="autoZero"/>
        <c:auto val="1"/>
        <c:lblAlgn val="ctr"/>
        <c:lblOffset val="100"/>
        <c:noMultiLvlLbl val="0"/>
      </c:catAx>
      <c:valAx>
        <c:axId val="73222543"/>
        <c:scaling>
          <c:orientation val="minMax"/>
        </c:scaling>
        <c:delete val="1"/>
        <c:axPos val="t"/>
        <c:numFmt formatCode="0%" sourceLinked="1"/>
        <c:majorTickMark val="none"/>
        <c:minorTickMark val="none"/>
        <c:tickLblPos val="nextTo"/>
        <c:crossAx val="73240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4776576441317538"/>
          <c:y val="3.2490397075910775E-2"/>
          <c:w val="0.83660516435081556"/>
          <c:h val="0.93501920584817844"/>
        </c:manualLayout>
      </c:layout>
      <c:barChart>
        <c:barDir val="bar"/>
        <c:grouping val="percentStacked"/>
        <c:varyColors val="0"/>
        <c:ser>
          <c:idx val="0"/>
          <c:order val="0"/>
          <c:tx>
            <c:strRef>
              <c:f>Sheet1!$B$1</c:f>
              <c:strCache>
                <c:ptCount val="1"/>
                <c:pt idx="0">
                  <c:v>Employees have asked for it and the company has paid for it when there is a business need</c:v>
                </c:pt>
              </c:strCache>
            </c:strRef>
          </c:tx>
          <c:spPr>
            <a:solidFill>
              <a:schemeClr val="accent2">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PC dock</c:v>
                </c:pt>
                <c:pt idx="1">
                  <c:v>Smart phone</c:v>
                </c:pt>
                <c:pt idx="2">
                  <c:v>Extra monitors</c:v>
                </c:pt>
                <c:pt idx="3">
                  <c:v>Tablet</c:v>
                </c:pt>
                <c:pt idx="4">
                  <c:v>2-in-1 computer</c:v>
                </c:pt>
                <c:pt idx="5">
                  <c:v>Carrying case</c:v>
                </c:pt>
              </c:strCache>
            </c:strRef>
          </c:cat>
          <c:val>
            <c:numRef>
              <c:f>Sheet1!$B$2:$B$8</c:f>
              <c:numCache>
                <c:formatCode>0%</c:formatCode>
                <c:ptCount val="7"/>
                <c:pt idx="0">
                  <c:v>0.33</c:v>
                </c:pt>
                <c:pt idx="1">
                  <c:v>0.33</c:v>
                </c:pt>
                <c:pt idx="2">
                  <c:v>0.3</c:v>
                </c:pt>
                <c:pt idx="3">
                  <c:v>0.32</c:v>
                </c:pt>
                <c:pt idx="4">
                  <c:v>0.32</c:v>
                </c:pt>
                <c:pt idx="5">
                  <c:v>0.3</c:v>
                </c:pt>
              </c:numCache>
            </c:numRef>
          </c:val>
          <c:extLst>
            <c:ext xmlns:c16="http://schemas.microsoft.com/office/drawing/2014/chart" uri="{C3380CC4-5D6E-409C-BE32-E72D297353CC}">
              <c16:uniqueId val="{00000000-D5F0-4C04-99EA-550A9BF11D8E}"/>
            </c:ext>
          </c:extLst>
        </c:ser>
        <c:ser>
          <c:idx val="1"/>
          <c:order val="1"/>
          <c:tx>
            <c:strRef>
              <c:f>Sheet1!$C$1</c:f>
              <c:strCache>
                <c:ptCount val="1"/>
                <c:pt idx="0">
                  <c:v>Our company pays for and sends this to employees even if they haven’t asked for one</c:v>
                </c:pt>
              </c:strCache>
            </c:strRef>
          </c:tx>
          <c:spPr>
            <a:solidFill>
              <a:schemeClr val="accent2">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PC dock</c:v>
                </c:pt>
                <c:pt idx="1">
                  <c:v>Smart phone</c:v>
                </c:pt>
                <c:pt idx="2">
                  <c:v>Extra monitors</c:v>
                </c:pt>
                <c:pt idx="3">
                  <c:v>Tablet</c:v>
                </c:pt>
                <c:pt idx="4">
                  <c:v>2-in-1 computer</c:v>
                </c:pt>
                <c:pt idx="5">
                  <c:v>Carrying case</c:v>
                </c:pt>
              </c:strCache>
            </c:strRef>
          </c:cat>
          <c:val>
            <c:numRef>
              <c:f>Sheet1!$C$2:$C$8</c:f>
              <c:numCache>
                <c:formatCode>0%</c:formatCode>
                <c:ptCount val="7"/>
                <c:pt idx="0">
                  <c:v>0.21</c:v>
                </c:pt>
                <c:pt idx="1">
                  <c:v>0.22</c:v>
                </c:pt>
                <c:pt idx="2">
                  <c:v>0.21</c:v>
                </c:pt>
                <c:pt idx="3">
                  <c:v>0.21</c:v>
                </c:pt>
                <c:pt idx="4">
                  <c:v>0.2</c:v>
                </c:pt>
                <c:pt idx="5">
                  <c:v>0.23</c:v>
                </c:pt>
              </c:numCache>
            </c:numRef>
          </c:val>
          <c:extLst>
            <c:ext xmlns:c16="http://schemas.microsoft.com/office/drawing/2014/chart" uri="{C3380CC4-5D6E-409C-BE32-E72D297353CC}">
              <c16:uniqueId val="{00000001-D5F0-4C04-99EA-550A9BF11D8E}"/>
            </c:ext>
          </c:extLst>
        </c:ser>
        <c:ser>
          <c:idx val="2"/>
          <c:order val="2"/>
          <c:tx>
            <c:strRef>
              <c:f>Sheet1!$D$1</c:f>
              <c:strCache>
                <c:ptCount val="1"/>
                <c:pt idx="0">
                  <c:v>Our company offers to pay for, but only if an employee asks for one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PC dock</c:v>
                </c:pt>
                <c:pt idx="1">
                  <c:v>Smart phone</c:v>
                </c:pt>
                <c:pt idx="2">
                  <c:v>Extra monitors</c:v>
                </c:pt>
                <c:pt idx="3">
                  <c:v>Tablet</c:v>
                </c:pt>
                <c:pt idx="4">
                  <c:v>2-in-1 computer</c:v>
                </c:pt>
                <c:pt idx="5">
                  <c:v>Carrying case</c:v>
                </c:pt>
              </c:strCache>
            </c:strRef>
          </c:cat>
          <c:val>
            <c:numRef>
              <c:f>Sheet1!$D$2:$D$8</c:f>
              <c:numCache>
                <c:formatCode>0%</c:formatCode>
                <c:ptCount val="7"/>
                <c:pt idx="0">
                  <c:v>0.17</c:v>
                </c:pt>
                <c:pt idx="1">
                  <c:v>0.16</c:v>
                </c:pt>
                <c:pt idx="2">
                  <c:v>0.17</c:v>
                </c:pt>
                <c:pt idx="3">
                  <c:v>0.16</c:v>
                </c:pt>
                <c:pt idx="4">
                  <c:v>0.16</c:v>
                </c:pt>
                <c:pt idx="5">
                  <c:v>0.15</c:v>
                </c:pt>
              </c:numCache>
            </c:numRef>
          </c:val>
          <c:extLst>
            <c:ext xmlns:c16="http://schemas.microsoft.com/office/drawing/2014/chart" uri="{C3380CC4-5D6E-409C-BE32-E72D297353CC}">
              <c16:uniqueId val="{00000002-D5F0-4C04-99EA-550A9BF11D8E}"/>
            </c:ext>
          </c:extLst>
        </c:ser>
        <c:ser>
          <c:idx val="3"/>
          <c:order val="3"/>
          <c:tx>
            <c:strRef>
              <c:f>Sheet1!$E$1</c:f>
              <c:strCache>
                <c:ptCount val="1"/>
                <c:pt idx="0">
                  <c:v>Employees have asked for it but would have to pay for it themselves</c:v>
                </c:pt>
              </c:strCache>
            </c:strRef>
          </c:tx>
          <c:spPr>
            <a:solidFill>
              <a:schemeClr val="accent2">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PC dock</c:v>
                </c:pt>
                <c:pt idx="1">
                  <c:v>Smart phone</c:v>
                </c:pt>
                <c:pt idx="2">
                  <c:v>Extra monitors</c:v>
                </c:pt>
                <c:pt idx="3">
                  <c:v>Tablet</c:v>
                </c:pt>
                <c:pt idx="4">
                  <c:v>2-in-1 computer</c:v>
                </c:pt>
                <c:pt idx="5">
                  <c:v>Carrying case</c:v>
                </c:pt>
              </c:strCache>
            </c:strRef>
          </c:cat>
          <c:val>
            <c:numRef>
              <c:f>Sheet1!$E$2:$E$8</c:f>
              <c:numCache>
                <c:formatCode>0%</c:formatCode>
                <c:ptCount val="7"/>
                <c:pt idx="0">
                  <c:v>0.17</c:v>
                </c:pt>
                <c:pt idx="1">
                  <c:v>0.23</c:v>
                </c:pt>
                <c:pt idx="2">
                  <c:v>0.17</c:v>
                </c:pt>
                <c:pt idx="3">
                  <c:v>0.19</c:v>
                </c:pt>
                <c:pt idx="4">
                  <c:v>0.19</c:v>
                </c:pt>
                <c:pt idx="5">
                  <c:v>0.19</c:v>
                </c:pt>
              </c:numCache>
            </c:numRef>
          </c:val>
          <c:extLst>
            <c:ext xmlns:c16="http://schemas.microsoft.com/office/drawing/2014/chart" uri="{C3380CC4-5D6E-409C-BE32-E72D297353CC}">
              <c16:uniqueId val="{00000003-D5F0-4C04-99EA-550A9BF11D8E}"/>
            </c:ext>
          </c:extLst>
        </c:ser>
        <c:ser>
          <c:idx val="4"/>
          <c:order val="4"/>
          <c:tx>
            <c:strRef>
              <c:f>Sheet1!$F$1</c:f>
              <c:strCache>
                <c:ptCount val="1"/>
                <c:pt idx="0">
                  <c:v>Our employees don’t use or need this for work</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PC dock</c:v>
                </c:pt>
                <c:pt idx="1">
                  <c:v>Smart phone</c:v>
                </c:pt>
                <c:pt idx="2">
                  <c:v>Extra monitors</c:v>
                </c:pt>
                <c:pt idx="3">
                  <c:v>Tablet</c:v>
                </c:pt>
                <c:pt idx="4">
                  <c:v>2-in-1 computer</c:v>
                </c:pt>
                <c:pt idx="5">
                  <c:v>Carrying case</c:v>
                </c:pt>
              </c:strCache>
            </c:strRef>
          </c:cat>
          <c:val>
            <c:numRef>
              <c:f>Sheet1!$F$2:$F$8</c:f>
              <c:numCache>
                <c:formatCode>0%</c:formatCode>
                <c:ptCount val="7"/>
                <c:pt idx="0">
                  <c:v>0.11</c:v>
                </c:pt>
                <c:pt idx="1">
                  <c:v>7.0000000000000007E-2</c:v>
                </c:pt>
                <c:pt idx="2">
                  <c:v>0.14000000000000001</c:v>
                </c:pt>
                <c:pt idx="3">
                  <c:v>0.12</c:v>
                </c:pt>
                <c:pt idx="4">
                  <c:v>0.13</c:v>
                </c:pt>
                <c:pt idx="5">
                  <c:v>0.13</c:v>
                </c:pt>
              </c:numCache>
            </c:numRef>
          </c:val>
          <c:extLst>
            <c:ext xmlns:c16="http://schemas.microsoft.com/office/drawing/2014/chart" uri="{C3380CC4-5D6E-409C-BE32-E72D297353CC}">
              <c16:uniqueId val="{00000004-D5F0-4C04-99EA-550A9BF11D8E}"/>
            </c:ext>
          </c:extLst>
        </c:ser>
        <c:dLbls>
          <c:showLegendKey val="0"/>
          <c:showVal val="0"/>
          <c:showCatName val="0"/>
          <c:showSerName val="0"/>
          <c:showPercent val="0"/>
          <c:showBubbleSize val="0"/>
        </c:dLbls>
        <c:gapWidth val="70"/>
        <c:overlap val="100"/>
        <c:axId val="73240847"/>
        <c:axId val="73222543"/>
      </c:barChart>
      <c:catAx>
        <c:axId val="732408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222543"/>
        <c:crosses val="autoZero"/>
        <c:auto val="1"/>
        <c:lblAlgn val="ctr"/>
        <c:lblOffset val="100"/>
        <c:noMultiLvlLbl val="0"/>
      </c:catAx>
      <c:valAx>
        <c:axId val="73222543"/>
        <c:scaling>
          <c:orientation val="minMax"/>
        </c:scaling>
        <c:delete val="1"/>
        <c:axPos val="t"/>
        <c:numFmt formatCode="0%" sourceLinked="1"/>
        <c:majorTickMark val="none"/>
        <c:minorTickMark val="none"/>
        <c:tickLblPos val="nextTo"/>
        <c:crossAx val="73240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Sheet1!$B$1</c:f>
              <c:strCache>
                <c:ptCount val="1"/>
                <c:pt idx="0">
                  <c:v>18-34</c:v>
                </c:pt>
              </c:strCache>
            </c:strRef>
          </c:tx>
          <c:spPr>
            <a:solidFill>
              <a:srgbClr val="C04E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Laptop</c:v>
                </c:pt>
                <c:pt idx="1">
                  <c:v>Keyboard/mouse</c:v>
                </c:pt>
                <c:pt idx="2">
                  <c:v>Webcam</c:v>
                </c:pt>
                <c:pt idx="3">
                  <c:v>Printer</c:v>
                </c:pt>
                <c:pt idx="4">
                  <c:v>Monitor</c:v>
                </c:pt>
                <c:pt idx="5">
                  <c:v>PC dock</c:v>
                </c:pt>
                <c:pt idx="6">
                  <c:v>Stand</c:v>
                </c:pt>
                <c:pt idx="7">
                  <c:v>Headset</c:v>
                </c:pt>
                <c:pt idx="8">
                  <c:v>Tablet</c:v>
                </c:pt>
                <c:pt idx="9">
                  <c:v>2-in-1 computer</c:v>
                </c:pt>
                <c:pt idx="10">
                  <c:v>Carrying case</c:v>
                </c:pt>
                <c:pt idx="11">
                  <c:v>Extra monitors</c:v>
                </c:pt>
                <c:pt idx="12">
                  <c:v>Smartphone</c:v>
                </c:pt>
              </c:strCache>
            </c:strRef>
          </c:cat>
          <c:val>
            <c:numRef>
              <c:f>Sheet1!$B$2:$B$14</c:f>
              <c:numCache>
                <c:formatCode>0%</c:formatCode>
                <c:ptCount val="13"/>
                <c:pt idx="0">
                  <c:v>0.79</c:v>
                </c:pt>
                <c:pt idx="1">
                  <c:v>0.78</c:v>
                </c:pt>
                <c:pt idx="2">
                  <c:v>0.77</c:v>
                </c:pt>
                <c:pt idx="3">
                  <c:v>0.77</c:v>
                </c:pt>
                <c:pt idx="4">
                  <c:v>0.75</c:v>
                </c:pt>
                <c:pt idx="5">
                  <c:v>0.75</c:v>
                </c:pt>
                <c:pt idx="6">
                  <c:v>0.74</c:v>
                </c:pt>
                <c:pt idx="7">
                  <c:v>0.74</c:v>
                </c:pt>
                <c:pt idx="8">
                  <c:v>0.74</c:v>
                </c:pt>
                <c:pt idx="9">
                  <c:v>0.73</c:v>
                </c:pt>
                <c:pt idx="10">
                  <c:v>0.72</c:v>
                </c:pt>
                <c:pt idx="11">
                  <c:v>0.7</c:v>
                </c:pt>
                <c:pt idx="12">
                  <c:v>0.7</c:v>
                </c:pt>
              </c:numCache>
            </c:numRef>
          </c:val>
          <c:extLst>
            <c:ext xmlns:c16="http://schemas.microsoft.com/office/drawing/2014/chart" uri="{C3380CC4-5D6E-409C-BE32-E72D297353CC}">
              <c16:uniqueId val="{00000000-B5F9-4CC7-8F44-1814FF0FC834}"/>
            </c:ext>
          </c:extLst>
        </c:ser>
        <c:ser>
          <c:idx val="1"/>
          <c:order val="1"/>
          <c:tx>
            <c:strRef>
              <c:f>Sheet1!$C$1</c:f>
              <c:strCache>
                <c:ptCount val="1"/>
                <c:pt idx="0">
                  <c:v>35+</c:v>
                </c:pt>
              </c:strCache>
            </c:strRef>
          </c:tx>
          <c:spPr>
            <a:solidFill>
              <a:srgbClr val="FF6A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Laptop</c:v>
                </c:pt>
                <c:pt idx="1">
                  <c:v>Keyboard/mouse</c:v>
                </c:pt>
                <c:pt idx="2">
                  <c:v>Webcam</c:v>
                </c:pt>
                <c:pt idx="3">
                  <c:v>Printer</c:v>
                </c:pt>
                <c:pt idx="4">
                  <c:v>Monitor</c:v>
                </c:pt>
                <c:pt idx="5">
                  <c:v>PC dock</c:v>
                </c:pt>
                <c:pt idx="6">
                  <c:v>Stand</c:v>
                </c:pt>
                <c:pt idx="7">
                  <c:v>Headset</c:v>
                </c:pt>
                <c:pt idx="8">
                  <c:v>Tablet</c:v>
                </c:pt>
                <c:pt idx="9">
                  <c:v>2-in-1 computer</c:v>
                </c:pt>
                <c:pt idx="10">
                  <c:v>Carrying case</c:v>
                </c:pt>
                <c:pt idx="11">
                  <c:v>Extra monitors</c:v>
                </c:pt>
                <c:pt idx="12">
                  <c:v>Smartphone</c:v>
                </c:pt>
              </c:strCache>
            </c:strRef>
          </c:cat>
          <c:val>
            <c:numRef>
              <c:f>Sheet1!$C$2:$C$14</c:f>
              <c:numCache>
                <c:formatCode>0%</c:formatCode>
                <c:ptCount val="13"/>
                <c:pt idx="0">
                  <c:v>0.81</c:v>
                </c:pt>
                <c:pt idx="1">
                  <c:v>0.77</c:v>
                </c:pt>
                <c:pt idx="2">
                  <c:v>0.77</c:v>
                </c:pt>
                <c:pt idx="3">
                  <c:v>0.75</c:v>
                </c:pt>
                <c:pt idx="4">
                  <c:v>0.75</c:v>
                </c:pt>
                <c:pt idx="5">
                  <c:v>0.69</c:v>
                </c:pt>
                <c:pt idx="6">
                  <c:v>0.71</c:v>
                </c:pt>
                <c:pt idx="7">
                  <c:v>0.73</c:v>
                </c:pt>
                <c:pt idx="8">
                  <c:v>0.66</c:v>
                </c:pt>
                <c:pt idx="9">
                  <c:v>0.65</c:v>
                </c:pt>
                <c:pt idx="10">
                  <c:v>0.65</c:v>
                </c:pt>
                <c:pt idx="11">
                  <c:v>0.68</c:v>
                </c:pt>
                <c:pt idx="12">
                  <c:v>0.7</c:v>
                </c:pt>
              </c:numCache>
            </c:numRef>
          </c:val>
          <c:extLst>
            <c:ext xmlns:c16="http://schemas.microsoft.com/office/drawing/2014/chart" uri="{C3380CC4-5D6E-409C-BE32-E72D297353CC}">
              <c16:uniqueId val="{00000001-B5F9-4CC7-8F44-1814FF0FC834}"/>
            </c:ext>
          </c:extLst>
        </c:ser>
        <c:dLbls>
          <c:showLegendKey val="0"/>
          <c:showVal val="0"/>
          <c:showCatName val="0"/>
          <c:showSerName val="0"/>
          <c:showPercent val="0"/>
          <c:showBubbleSize val="0"/>
        </c:dLbls>
        <c:gapWidth val="219"/>
        <c:overlap val="-27"/>
        <c:axId val="1616838880"/>
        <c:axId val="1616855936"/>
      </c:barChart>
      <c:catAx>
        <c:axId val="16168388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16855936"/>
        <c:crosses val="autoZero"/>
        <c:auto val="1"/>
        <c:lblAlgn val="ctr"/>
        <c:lblOffset val="100"/>
        <c:noMultiLvlLbl val="0"/>
      </c:catAx>
      <c:valAx>
        <c:axId val="1616855936"/>
        <c:scaling>
          <c:orientation val="minMax"/>
          <c:max val="0.9"/>
        </c:scaling>
        <c:delete val="1"/>
        <c:axPos val="l"/>
        <c:numFmt formatCode="0%" sourceLinked="1"/>
        <c:majorTickMark val="out"/>
        <c:minorTickMark val="none"/>
        <c:tickLblPos val="nextTo"/>
        <c:crossAx val="1616838880"/>
        <c:crosses val="autoZero"/>
        <c:crossBetween val="between"/>
      </c:valAx>
      <c:spPr>
        <a:noFill/>
        <a:ln>
          <a:noFill/>
        </a:ln>
        <a:effectLst/>
      </c:spPr>
    </c:plotArea>
    <c:legend>
      <c:legendPos val="b"/>
      <c:layout>
        <c:manualLayout>
          <c:xMode val="edge"/>
          <c:yMode val="edge"/>
          <c:x val="0.87209982068934577"/>
          <c:y val="2.7756967604591499E-2"/>
          <c:w val="0.1046075559504632"/>
          <c:h val="5.309626036297723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Sheet1!$A$1</c:f>
              <c:strCache>
                <c:ptCount val="1"/>
                <c:pt idx="0">
                  <c:v> </c:v>
                </c:pt>
              </c:strCache>
            </c:strRef>
          </c:tx>
          <c:spPr>
            <a:solidFill>
              <a:srgbClr val="BA0E07"/>
            </a:solidFill>
            <a:ln>
              <a:noFill/>
            </a:ln>
            <a:effectLst/>
          </c:spPr>
          <c:invertIfNegative val="0"/>
          <c:dPt>
            <c:idx val="0"/>
            <c:invertIfNegative val="0"/>
            <c:bubble3D val="0"/>
            <c:spPr>
              <a:solidFill>
                <a:srgbClr val="BA0E07"/>
              </a:solidFill>
              <a:ln>
                <a:noFill/>
              </a:ln>
              <a:effectLst/>
            </c:spPr>
            <c:extLst>
              <c:ext xmlns:c16="http://schemas.microsoft.com/office/drawing/2014/chart" uri="{C3380CC4-5D6E-409C-BE32-E72D297353CC}">
                <c16:uniqueId val="{00000001-8B82-4717-A45C-0E954958D842}"/>
              </c:ext>
            </c:extLst>
          </c:dPt>
          <c:dPt>
            <c:idx val="2"/>
            <c:invertIfNegative val="0"/>
            <c:bubble3D val="0"/>
            <c:spPr>
              <a:solidFill>
                <a:srgbClr val="BA0E07"/>
              </a:solidFill>
              <a:ln>
                <a:noFill/>
              </a:ln>
              <a:effectLst/>
            </c:spPr>
            <c:extLst>
              <c:ext xmlns:c16="http://schemas.microsoft.com/office/drawing/2014/chart" uri="{C3380CC4-5D6E-409C-BE32-E72D297353CC}">
                <c16:uniqueId val="{00000003-8B82-4717-A45C-0E954958D842}"/>
              </c:ext>
            </c:extLst>
          </c:dPt>
          <c:dPt>
            <c:idx val="3"/>
            <c:invertIfNegative val="0"/>
            <c:bubble3D val="0"/>
            <c:spPr>
              <a:solidFill>
                <a:srgbClr val="BA0E07"/>
              </a:solidFill>
              <a:ln>
                <a:noFill/>
              </a:ln>
              <a:effectLst/>
            </c:spPr>
            <c:extLst>
              <c:ext xmlns:c16="http://schemas.microsoft.com/office/drawing/2014/chart" uri="{C3380CC4-5D6E-409C-BE32-E72D297353CC}">
                <c16:uniqueId val="{00000005-8B82-4717-A45C-0E954958D842}"/>
              </c:ext>
            </c:extLst>
          </c:dPt>
          <c:dPt>
            <c:idx val="4"/>
            <c:invertIfNegative val="0"/>
            <c:bubble3D val="0"/>
            <c:spPr>
              <a:solidFill>
                <a:srgbClr val="BA0E07"/>
              </a:solidFill>
              <a:ln>
                <a:noFill/>
              </a:ln>
              <a:effectLst/>
            </c:spPr>
            <c:extLst>
              <c:ext xmlns:c16="http://schemas.microsoft.com/office/drawing/2014/chart" uri="{C3380CC4-5D6E-409C-BE32-E72D297353CC}">
                <c16:uniqueId val="{00000007-8B82-4717-A45C-0E954958D842}"/>
              </c:ext>
            </c:extLst>
          </c:dPt>
          <c:dPt>
            <c:idx val="5"/>
            <c:invertIfNegative val="0"/>
            <c:bubble3D val="0"/>
            <c:spPr>
              <a:solidFill>
                <a:srgbClr val="BA0E07"/>
              </a:solidFill>
              <a:ln>
                <a:noFill/>
              </a:ln>
              <a:effectLst/>
            </c:spPr>
            <c:extLst>
              <c:ext xmlns:c16="http://schemas.microsoft.com/office/drawing/2014/chart" uri="{C3380CC4-5D6E-409C-BE32-E72D297353CC}">
                <c16:uniqueId val="{00000009-8B82-4717-A45C-0E954958D842}"/>
              </c:ext>
            </c:extLst>
          </c:dPt>
          <c:dPt>
            <c:idx val="6"/>
            <c:invertIfNegative val="0"/>
            <c:bubble3D val="0"/>
            <c:spPr>
              <a:solidFill>
                <a:srgbClr val="BA0E07"/>
              </a:solidFill>
              <a:ln>
                <a:noFill/>
              </a:ln>
              <a:effectLst/>
            </c:spPr>
            <c:extLst>
              <c:ext xmlns:c16="http://schemas.microsoft.com/office/drawing/2014/chart" uri="{C3380CC4-5D6E-409C-BE32-E72D297353CC}">
                <c16:uniqueId val="{0000000B-8B82-4717-A45C-0E954958D842}"/>
              </c:ext>
            </c:extLst>
          </c:dPt>
          <c:dPt>
            <c:idx val="7"/>
            <c:invertIfNegative val="0"/>
            <c:bubble3D val="0"/>
            <c:spPr>
              <a:solidFill>
                <a:srgbClr val="BA0E07"/>
              </a:solidFill>
              <a:ln>
                <a:noFill/>
              </a:ln>
              <a:effectLst/>
            </c:spPr>
            <c:extLst>
              <c:ext xmlns:c16="http://schemas.microsoft.com/office/drawing/2014/chart" uri="{C3380CC4-5D6E-409C-BE32-E72D297353CC}">
                <c16:uniqueId val="{0000000D-8B82-4717-A45C-0E954958D842}"/>
              </c:ext>
            </c:extLst>
          </c:dPt>
          <c:val>
            <c:numRef>
              <c:f>Sheet1!$A$2:$A$8</c:f>
              <c:numCache>
                <c:formatCode>@</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E-8B82-4717-A45C-0E954958D842}"/>
            </c:ext>
          </c:extLst>
        </c:ser>
        <c:ser>
          <c:idx val="1"/>
          <c:order val="1"/>
          <c:tx>
            <c:strRef>
              <c:f>Sheet1!$B$1</c:f>
              <c:strCache>
                <c:ptCount val="1"/>
                <c:pt idx="0">
                  <c:v>VS/Small</c:v>
                </c:pt>
              </c:strCache>
            </c:strRef>
          </c:tx>
          <c:spPr>
            <a:solidFill>
              <a:srgbClr val="3274B6"/>
            </a:solidFill>
            <a:ln>
              <a:noFill/>
            </a:ln>
            <a:effectLst/>
          </c:spPr>
          <c:invertIfNegative val="0"/>
          <c:dPt>
            <c:idx val="0"/>
            <c:invertIfNegative val="0"/>
            <c:bubble3D val="0"/>
            <c:spPr>
              <a:solidFill>
                <a:srgbClr val="3274B6"/>
              </a:solidFill>
              <a:ln>
                <a:noFill/>
              </a:ln>
              <a:effectLst/>
            </c:spPr>
            <c:extLst>
              <c:ext xmlns:c16="http://schemas.microsoft.com/office/drawing/2014/chart" uri="{C3380CC4-5D6E-409C-BE32-E72D297353CC}">
                <c16:uniqueId val="{00000010-8B82-4717-A45C-0E954958D842}"/>
              </c:ext>
            </c:extLst>
          </c:dPt>
          <c:dPt>
            <c:idx val="1"/>
            <c:invertIfNegative val="0"/>
            <c:bubble3D val="0"/>
            <c:spPr>
              <a:solidFill>
                <a:srgbClr val="3274B6"/>
              </a:solidFill>
              <a:ln>
                <a:noFill/>
              </a:ln>
              <a:effectLst/>
            </c:spPr>
            <c:extLst>
              <c:ext xmlns:c16="http://schemas.microsoft.com/office/drawing/2014/chart" uri="{C3380CC4-5D6E-409C-BE32-E72D297353CC}">
                <c16:uniqueId val="{00000012-8B82-4717-A45C-0E954958D842}"/>
              </c:ext>
            </c:extLst>
          </c:dPt>
          <c:dPt>
            <c:idx val="2"/>
            <c:invertIfNegative val="0"/>
            <c:bubble3D val="0"/>
            <c:spPr>
              <a:solidFill>
                <a:srgbClr val="3274B6"/>
              </a:solidFill>
              <a:ln>
                <a:noFill/>
              </a:ln>
              <a:effectLst/>
            </c:spPr>
            <c:extLst>
              <c:ext xmlns:c16="http://schemas.microsoft.com/office/drawing/2014/chart" uri="{C3380CC4-5D6E-409C-BE32-E72D297353CC}">
                <c16:uniqueId val="{00000014-8B82-4717-A45C-0E954958D842}"/>
              </c:ext>
            </c:extLst>
          </c:dPt>
          <c:dPt>
            <c:idx val="3"/>
            <c:invertIfNegative val="0"/>
            <c:bubble3D val="0"/>
            <c:spPr>
              <a:solidFill>
                <a:srgbClr val="3274B6"/>
              </a:solidFill>
              <a:ln>
                <a:noFill/>
              </a:ln>
              <a:effectLst/>
            </c:spPr>
            <c:extLst>
              <c:ext xmlns:c16="http://schemas.microsoft.com/office/drawing/2014/chart" uri="{C3380CC4-5D6E-409C-BE32-E72D297353CC}">
                <c16:uniqueId val="{00000016-8B82-4717-A45C-0E954958D842}"/>
              </c:ext>
            </c:extLst>
          </c:dPt>
          <c:dPt>
            <c:idx val="4"/>
            <c:invertIfNegative val="0"/>
            <c:bubble3D val="0"/>
            <c:spPr>
              <a:solidFill>
                <a:srgbClr val="3274B6"/>
              </a:solidFill>
              <a:ln>
                <a:noFill/>
              </a:ln>
              <a:effectLst/>
            </c:spPr>
            <c:extLst>
              <c:ext xmlns:c16="http://schemas.microsoft.com/office/drawing/2014/chart" uri="{C3380CC4-5D6E-409C-BE32-E72D297353CC}">
                <c16:uniqueId val="{00000018-8B82-4717-A45C-0E954958D842}"/>
              </c:ext>
            </c:extLst>
          </c:dPt>
          <c:dPt>
            <c:idx val="5"/>
            <c:invertIfNegative val="0"/>
            <c:bubble3D val="0"/>
            <c:spPr>
              <a:solidFill>
                <a:srgbClr val="3274B6"/>
              </a:solidFill>
              <a:ln>
                <a:noFill/>
              </a:ln>
              <a:effectLst/>
            </c:spPr>
            <c:extLst>
              <c:ext xmlns:c16="http://schemas.microsoft.com/office/drawing/2014/chart" uri="{C3380CC4-5D6E-409C-BE32-E72D297353CC}">
                <c16:uniqueId val="{0000001A-8B82-4717-A45C-0E954958D842}"/>
              </c:ext>
            </c:extLst>
          </c:dPt>
          <c:dPt>
            <c:idx val="6"/>
            <c:invertIfNegative val="0"/>
            <c:bubble3D val="0"/>
            <c:spPr>
              <a:solidFill>
                <a:srgbClr val="3274B6"/>
              </a:solidFill>
              <a:ln>
                <a:noFill/>
              </a:ln>
              <a:effectLst/>
            </c:spPr>
            <c:extLst>
              <c:ext xmlns:c16="http://schemas.microsoft.com/office/drawing/2014/chart" uri="{C3380CC4-5D6E-409C-BE32-E72D297353CC}">
                <c16:uniqueId val="{0000001C-8B82-4717-A45C-0E954958D842}"/>
              </c:ext>
            </c:extLst>
          </c:dPt>
          <c:dPt>
            <c:idx val="7"/>
            <c:invertIfNegative val="0"/>
            <c:bubble3D val="0"/>
            <c:spPr>
              <a:solidFill>
                <a:srgbClr val="3274B6"/>
              </a:solidFill>
              <a:ln>
                <a:noFill/>
              </a:ln>
              <a:effectLst/>
            </c:spPr>
            <c:extLst>
              <c:ext xmlns:c16="http://schemas.microsoft.com/office/drawing/2014/chart" uri="{C3380CC4-5D6E-409C-BE32-E72D297353CC}">
                <c16:uniqueId val="{0000001E-8B82-4717-A45C-0E954958D842}"/>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Sheet1!$B$2:$B$8</c:f>
              <c:numCache>
                <c:formatCode>0%</c:formatCode>
                <c:ptCount val="7"/>
                <c:pt idx="0">
                  <c:v>0.54</c:v>
                </c:pt>
                <c:pt idx="1">
                  <c:v>0.51</c:v>
                </c:pt>
                <c:pt idx="2">
                  <c:v>0.48</c:v>
                </c:pt>
                <c:pt idx="3">
                  <c:v>0.44</c:v>
                </c:pt>
                <c:pt idx="4">
                  <c:v>0.43</c:v>
                </c:pt>
                <c:pt idx="5">
                  <c:v>0.44</c:v>
                </c:pt>
                <c:pt idx="6">
                  <c:v>0.39</c:v>
                </c:pt>
              </c:numCache>
            </c:numRef>
          </c:val>
          <c:extLst>
            <c:ext xmlns:c16="http://schemas.microsoft.com/office/drawing/2014/chart" uri="{C3380CC4-5D6E-409C-BE32-E72D297353CC}">
              <c16:uniqueId val="{0000001F-8B82-4717-A45C-0E954958D842}"/>
            </c:ext>
          </c:extLst>
        </c:ser>
        <c:ser>
          <c:idx val="2"/>
          <c:order val="2"/>
          <c:tx>
            <c:strRef>
              <c:f>Sheet1!$C$1</c:f>
              <c:strCache>
                <c:ptCount val="1"/>
                <c:pt idx="0">
                  <c:v>Medium</c:v>
                </c:pt>
              </c:strCache>
            </c:strRef>
          </c:tx>
          <c:spPr>
            <a:solidFill>
              <a:srgbClr val="3E8DD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Sheet1!$C$2:$C$8</c:f>
              <c:numCache>
                <c:formatCode>0%</c:formatCode>
                <c:ptCount val="7"/>
                <c:pt idx="0">
                  <c:v>0.57999999999999996</c:v>
                </c:pt>
                <c:pt idx="1">
                  <c:v>0.59</c:v>
                </c:pt>
                <c:pt idx="2">
                  <c:v>0.5</c:v>
                </c:pt>
                <c:pt idx="3">
                  <c:v>0.52</c:v>
                </c:pt>
                <c:pt idx="4">
                  <c:v>0.41</c:v>
                </c:pt>
                <c:pt idx="5">
                  <c:v>0.43</c:v>
                </c:pt>
                <c:pt idx="6">
                  <c:v>0.44</c:v>
                </c:pt>
              </c:numCache>
            </c:numRef>
          </c:val>
          <c:extLst>
            <c:ext xmlns:c16="http://schemas.microsoft.com/office/drawing/2014/chart" uri="{C3380CC4-5D6E-409C-BE32-E72D297353CC}">
              <c16:uniqueId val="{00000020-8B82-4717-A45C-0E954958D842}"/>
            </c:ext>
          </c:extLst>
        </c:ser>
        <c:ser>
          <c:idx val="3"/>
          <c:order val="3"/>
          <c:tx>
            <c:strRef>
              <c:f>Sheet1!$D$1</c:f>
              <c:strCache>
                <c:ptCount val="1"/>
                <c:pt idx="0">
                  <c:v>Large</c:v>
                </c:pt>
              </c:strCache>
            </c:strRef>
          </c:tx>
          <c:spPr>
            <a:solidFill>
              <a:srgbClr val="A6BFEA"/>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Sheet1!$D$2:$D$8</c:f>
              <c:numCache>
                <c:formatCode>0%</c:formatCode>
                <c:ptCount val="7"/>
                <c:pt idx="0">
                  <c:v>0.48</c:v>
                </c:pt>
                <c:pt idx="1">
                  <c:v>0.51</c:v>
                </c:pt>
                <c:pt idx="2">
                  <c:v>0.38</c:v>
                </c:pt>
                <c:pt idx="3">
                  <c:v>0.44</c:v>
                </c:pt>
                <c:pt idx="4">
                  <c:v>0.36</c:v>
                </c:pt>
                <c:pt idx="5">
                  <c:v>0.36</c:v>
                </c:pt>
                <c:pt idx="6">
                  <c:v>0.37</c:v>
                </c:pt>
              </c:numCache>
            </c:numRef>
          </c:val>
          <c:extLst>
            <c:ext xmlns:c16="http://schemas.microsoft.com/office/drawing/2014/chart" uri="{C3380CC4-5D6E-409C-BE32-E72D297353CC}">
              <c16:uniqueId val="{00000000-D0EC-434B-8229-852B93F58E4E}"/>
            </c:ext>
          </c:extLst>
        </c:ser>
        <c:dLbls>
          <c:showLegendKey val="0"/>
          <c:showVal val="0"/>
          <c:showCatName val="0"/>
          <c:showSerName val="0"/>
          <c:showPercent val="0"/>
          <c:showBubbleSize val="0"/>
        </c:dLbls>
        <c:gapWidth val="50"/>
        <c:axId val="2062903119"/>
        <c:axId val="1916480095"/>
      </c:barChart>
      <c:catAx>
        <c:axId val="2062903119"/>
        <c:scaling>
          <c:orientation val="maxMin"/>
        </c:scaling>
        <c:delete val="1"/>
        <c:axPos val="l"/>
        <c:numFmt formatCode="General" sourceLinked="1"/>
        <c:majorTickMark val="out"/>
        <c:minorTickMark val="none"/>
        <c:tickLblPos val="nextTo"/>
        <c:crossAx val="1916480095"/>
        <c:crosses val="autoZero"/>
        <c:auto val="1"/>
        <c:lblAlgn val="ctr"/>
        <c:lblOffset val="100"/>
        <c:noMultiLvlLbl val="0"/>
      </c:catAx>
      <c:valAx>
        <c:axId val="1916480095"/>
        <c:scaling>
          <c:orientation val="minMax"/>
          <c:max val="1.1000000000000001"/>
          <c:min val="0"/>
        </c:scaling>
        <c:delete val="1"/>
        <c:axPos val="t"/>
        <c:numFmt formatCode="@" sourceLinked="1"/>
        <c:majorTickMark val="out"/>
        <c:minorTickMark val="none"/>
        <c:tickLblPos val="nextTo"/>
        <c:crossAx val="2062903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BEUs</c:v>
                </c:pt>
              </c:strCache>
            </c:strRef>
          </c:tx>
          <c:spPr>
            <a:solidFill>
              <a:srgbClr val="3E8DDD"/>
            </a:solidFill>
            <a:ln>
              <a:noFill/>
            </a:ln>
            <a:effectLst/>
          </c:spPr>
          <c:invertIfNegative val="0"/>
          <c:dPt>
            <c:idx val="0"/>
            <c:invertIfNegative val="0"/>
            <c:bubble3D val="0"/>
            <c:spPr>
              <a:solidFill>
                <a:srgbClr val="3E8DDD"/>
              </a:solidFill>
              <a:ln>
                <a:noFill/>
              </a:ln>
              <a:effectLst/>
            </c:spPr>
            <c:extLst>
              <c:ext xmlns:c16="http://schemas.microsoft.com/office/drawing/2014/chart" uri="{C3380CC4-5D6E-409C-BE32-E72D297353CC}">
                <c16:uniqueId val="{00000001-8B82-4717-A45C-0E954958D842}"/>
              </c:ext>
            </c:extLst>
          </c:dPt>
          <c:dPt>
            <c:idx val="2"/>
            <c:invertIfNegative val="0"/>
            <c:bubble3D val="0"/>
            <c:spPr>
              <a:solidFill>
                <a:srgbClr val="3E8DDD"/>
              </a:solidFill>
              <a:ln>
                <a:noFill/>
              </a:ln>
              <a:effectLst/>
            </c:spPr>
            <c:extLst>
              <c:ext xmlns:c16="http://schemas.microsoft.com/office/drawing/2014/chart" uri="{C3380CC4-5D6E-409C-BE32-E72D297353CC}">
                <c16:uniqueId val="{00000003-8B82-4717-A45C-0E954958D842}"/>
              </c:ext>
            </c:extLst>
          </c:dPt>
          <c:dPt>
            <c:idx val="3"/>
            <c:invertIfNegative val="0"/>
            <c:bubble3D val="0"/>
            <c:spPr>
              <a:solidFill>
                <a:srgbClr val="3E8DDD"/>
              </a:solidFill>
              <a:ln>
                <a:noFill/>
              </a:ln>
              <a:effectLst/>
            </c:spPr>
            <c:extLst>
              <c:ext xmlns:c16="http://schemas.microsoft.com/office/drawing/2014/chart" uri="{C3380CC4-5D6E-409C-BE32-E72D297353CC}">
                <c16:uniqueId val="{00000005-8B82-4717-A45C-0E954958D842}"/>
              </c:ext>
            </c:extLst>
          </c:dPt>
          <c:dPt>
            <c:idx val="4"/>
            <c:invertIfNegative val="0"/>
            <c:bubble3D val="0"/>
            <c:spPr>
              <a:solidFill>
                <a:srgbClr val="3E8DDD"/>
              </a:solidFill>
              <a:ln>
                <a:noFill/>
              </a:ln>
              <a:effectLst/>
            </c:spPr>
            <c:extLst>
              <c:ext xmlns:c16="http://schemas.microsoft.com/office/drawing/2014/chart" uri="{C3380CC4-5D6E-409C-BE32-E72D297353CC}">
                <c16:uniqueId val="{00000007-8B82-4717-A45C-0E954958D842}"/>
              </c:ext>
            </c:extLst>
          </c:dPt>
          <c:dPt>
            <c:idx val="5"/>
            <c:invertIfNegative val="0"/>
            <c:bubble3D val="0"/>
            <c:spPr>
              <a:solidFill>
                <a:srgbClr val="3E8DDD"/>
              </a:solidFill>
              <a:ln>
                <a:noFill/>
              </a:ln>
              <a:effectLst/>
            </c:spPr>
            <c:extLst>
              <c:ext xmlns:c16="http://schemas.microsoft.com/office/drawing/2014/chart" uri="{C3380CC4-5D6E-409C-BE32-E72D297353CC}">
                <c16:uniqueId val="{00000009-8B82-4717-A45C-0E954958D842}"/>
              </c:ext>
            </c:extLst>
          </c:dPt>
          <c:dPt>
            <c:idx val="6"/>
            <c:invertIfNegative val="0"/>
            <c:bubble3D val="0"/>
            <c:spPr>
              <a:solidFill>
                <a:srgbClr val="3E8DDD"/>
              </a:solidFill>
              <a:ln>
                <a:noFill/>
              </a:ln>
              <a:effectLst/>
            </c:spPr>
            <c:extLst>
              <c:ext xmlns:c16="http://schemas.microsoft.com/office/drawing/2014/chart" uri="{C3380CC4-5D6E-409C-BE32-E72D297353CC}">
                <c16:uniqueId val="{0000000B-8B82-4717-A45C-0E954958D842}"/>
              </c:ext>
            </c:extLst>
          </c:dPt>
          <c:dPt>
            <c:idx val="7"/>
            <c:invertIfNegative val="0"/>
            <c:bubble3D val="0"/>
            <c:spPr>
              <a:solidFill>
                <a:srgbClr val="3E8DDD"/>
              </a:solidFill>
              <a:ln>
                <a:noFill/>
              </a:ln>
              <a:effectLst/>
            </c:spPr>
            <c:extLst>
              <c:ext xmlns:c16="http://schemas.microsoft.com/office/drawing/2014/chart" uri="{C3380CC4-5D6E-409C-BE32-E72D297353CC}">
                <c16:uniqueId val="{0000000D-8B82-4717-A45C-0E954958D842}"/>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personally own this and occasionally use it for work</c:v>
                </c:pt>
                <c:pt idx="1">
                  <c:v>I wanted one for work, and bought it myself</c:v>
                </c:pt>
                <c:pt idx="2">
                  <c:v>I wanted one for work, and my company bought it for me</c:v>
                </c:pt>
                <c:pt idx="3">
                  <c:v>My company wanted me to have it and sent me one</c:v>
                </c:pt>
                <c:pt idx="4">
                  <c:v>I don’t use or need for this for work</c:v>
                </c:pt>
                <c:pt idx="5">
                  <c:v>I wish I had this for work</c:v>
                </c:pt>
              </c:strCache>
            </c:strRef>
          </c:cat>
          <c:val>
            <c:numRef>
              <c:f>Sheet1!$B$2:$B$7</c:f>
              <c:numCache>
                <c:formatCode>0%</c:formatCode>
                <c:ptCount val="6"/>
                <c:pt idx="0">
                  <c:v>0.33</c:v>
                </c:pt>
                <c:pt idx="1">
                  <c:v>0.16</c:v>
                </c:pt>
                <c:pt idx="2">
                  <c:v>0.15</c:v>
                </c:pt>
                <c:pt idx="3">
                  <c:v>0.15</c:v>
                </c:pt>
                <c:pt idx="4">
                  <c:v>0.15</c:v>
                </c:pt>
                <c:pt idx="5">
                  <c:v>0.06</c:v>
                </c:pt>
              </c:numCache>
            </c:numRef>
          </c:val>
          <c:extLst>
            <c:ext xmlns:c16="http://schemas.microsoft.com/office/drawing/2014/chart" uri="{C3380CC4-5D6E-409C-BE32-E72D297353CC}">
              <c16:uniqueId val="{0000000E-8B82-4717-A45C-0E954958D842}"/>
            </c:ext>
          </c:extLst>
        </c:ser>
        <c:dLbls>
          <c:showLegendKey val="0"/>
          <c:showVal val="0"/>
          <c:showCatName val="0"/>
          <c:showSerName val="0"/>
          <c:showPercent val="0"/>
          <c:showBubbleSize val="0"/>
        </c:dLbls>
        <c:gapWidth val="50"/>
        <c:axId val="2062903119"/>
        <c:axId val="1916480095"/>
      </c:barChart>
      <c:catAx>
        <c:axId val="2062903119"/>
        <c:scaling>
          <c:orientation val="maxMin"/>
        </c:scaling>
        <c:delete val="1"/>
        <c:axPos val="l"/>
        <c:numFmt formatCode="General" sourceLinked="1"/>
        <c:majorTickMark val="out"/>
        <c:minorTickMark val="none"/>
        <c:tickLblPos val="nextTo"/>
        <c:crossAx val="1916480095"/>
        <c:crosses val="autoZero"/>
        <c:auto val="1"/>
        <c:lblAlgn val="ctr"/>
        <c:lblOffset val="100"/>
        <c:noMultiLvlLbl val="0"/>
      </c:catAx>
      <c:valAx>
        <c:axId val="1916480095"/>
        <c:scaling>
          <c:orientation val="minMax"/>
          <c:max val="1.1000000000000001"/>
          <c:min val="0"/>
        </c:scaling>
        <c:delete val="1"/>
        <c:axPos val="t"/>
        <c:numFmt formatCode="0%" sourceLinked="1"/>
        <c:majorTickMark val="out"/>
        <c:minorTickMark val="none"/>
        <c:tickLblPos val="nextTo"/>
        <c:crossAx val="2062903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Sheet1!$A$1</c:f>
              <c:strCache>
                <c:ptCount val="1"/>
                <c:pt idx="0">
                  <c:v> </c:v>
                </c:pt>
              </c:strCache>
            </c:strRef>
          </c:tx>
          <c:spPr>
            <a:solidFill>
              <a:srgbClr val="BA0E07"/>
            </a:solidFill>
            <a:ln>
              <a:noFill/>
            </a:ln>
            <a:effectLst/>
          </c:spPr>
          <c:invertIfNegative val="0"/>
          <c:dPt>
            <c:idx val="0"/>
            <c:invertIfNegative val="0"/>
            <c:bubble3D val="0"/>
            <c:spPr>
              <a:solidFill>
                <a:srgbClr val="BA0E07"/>
              </a:solidFill>
              <a:ln>
                <a:noFill/>
              </a:ln>
              <a:effectLst/>
            </c:spPr>
            <c:extLst>
              <c:ext xmlns:c16="http://schemas.microsoft.com/office/drawing/2014/chart" uri="{C3380CC4-5D6E-409C-BE32-E72D297353CC}">
                <c16:uniqueId val="{00000001-8B82-4717-A45C-0E954958D842}"/>
              </c:ext>
            </c:extLst>
          </c:dPt>
          <c:dPt>
            <c:idx val="2"/>
            <c:invertIfNegative val="0"/>
            <c:bubble3D val="0"/>
            <c:spPr>
              <a:solidFill>
                <a:srgbClr val="BA0E07"/>
              </a:solidFill>
              <a:ln>
                <a:noFill/>
              </a:ln>
              <a:effectLst/>
            </c:spPr>
            <c:extLst>
              <c:ext xmlns:c16="http://schemas.microsoft.com/office/drawing/2014/chart" uri="{C3380CC4-5D6E-409C-BE32-E72D297353CC}">
                <c16:uniqueId val="{00000003-8B82-4717-A45C-0E954958D842}"/>
              </c:ext>
            </c:extLst>
          </c:dPt>
          <c:dPt>
            <c:idx val="3"/>
            <c:invertIfNegative val="0"/>
            <c:bubble3D val="0"/>
            <c:spPr>
              <a:solidFill>
                <a:srgbClr val="BA0E07"/>
              </a:solidFill>
              <a:ln>
                <a:noFill/>
              </a:ln>
              <a:effectLst/>
            </c:spPr>
            <c:extLst>
              <c:ext xmlns:c16="http://schemas.microsoft.com/office/drawing/2014/chart" uri="{C3380CC4-5D6E-409C-BE32-E72D297353CC}">
                <c16:uniqueId val="{00000005-8B82-4717-A45C-0E954958D842}"/>
              </c:ext>
            </c:extLst>
          </c:dPt>
          <c:dPt>
            <c:idx val="4"/>
            <c:invertIfNegative val="0"/>
            <c:bubble3D val="0"/>
            <c:spPr>
              <a:solidFill>
                <a:srgbClr val="BA0E07"/>
              </a:solidFill>
              <a:ln>
                <a:noFill/>
              </a:ln>
              <a:effectLst/>
            </c:spPr>
            <c:extLst>
              <c:ext xmlns:c16="http://schemas.microsoft.com/office/drawing/2014/chart" uri="{C3380CC4-5D6E-409C-BE32-E72D297353CC}">
                <c16:uniqueId val="{00000007-8B82-4717-A45C-0E954958D842}"/>
              </c:ext>
            </c:extLst>
          </c:dPt>
          <c:dPt>
            <c:idx val="5"/>
            <c:invertIfNegative val="0"/>
            <c:bubble3D val="0"/>
            <c:spPr>
              <a:solidFill>
                <a:srgbClr val="BA0E07"/>
              </a:solidFill>
              <a:ln>
                <a:noFill/>
              </a:ln>
              <a:effectLst/>
            </c:spPr>
            <c:extLst>
              <c:ext xmlns:c16="http://schemas.microsoft.com/office/drawing/2014/chart" uri="{C3380CC4-5D6E-409C-BE32-E72D297353CC}">
                <c16:uniqueId val="{00000009-8B82-4717-A45C-0E954958D842}"/>
              </c:ext>
            </c:extLst>
          </c:dPt>
          <c:dPt>
            <c:idx val="6"/>
            <c:invertIfNegative val="0"/>
            <c:bubble3D val="0"/>
            <c:spPr>
              <a:solidFill>
                <a:srgbClr val="BA0E07"/>
              </a:solidFill>
              <a:ln>
                <a:noFill/>
              </a:ln>
              <a:effectLst/>
            </c:spPr>
            <c:extLst>
              <c:ext xmlns:c16="http://schemas.microsoft.com/office/drawing/2014/chart" uri="{C3380CC4-5D6E-409C-BE32-E72D297353CC}">
                <c16:uniqueId val="{0000000B-8B82-4717-A45C-0E954958D842}"/>
              </c:ext>
            </c:extLst>
          </c:dPt>
          <c:dPt>
            <c:idx val="7"/>
            <c:invertIfNegative val="0"/>
            <c:bubble3D val="0"/>
            <c:spPr>
              <a:solidFill>
                <a:srgbClr val="BA0E07"/>
              </a:solidFill>
              <a:ln>
                <a:noFill/>
              </a:ln>
              <a:effectLst/>
            </c:spPr>
            <c:extLst>
              <c:ext xmlns:c16="http://schemas.microsoft.com/office/drawing/2014/chart" uri="{C3380CC4-5D6E-409C-BE32-E72D297353CC}">
                <c16:uniqueId val="{0000000D-8B82-4717-A45C-0E954958D842}"/>
              </c:ext>
            </c:extLst>
          </c:dPt>
          <c:val>
            <c:numRef>
              <c:f>Sheet1!$A$2:$A$8</c:f>
              <c:numCache>
                <c:formatCode>General</c:formatCode>
                <c:ptCount val="7"/>
                <c:pt idx="0">
                  <c:v>0</c:v>
                </c:pt>
                <c:pt idx="1">
                  <c:v>0</c:v>
                </c:pt>
                <c:pt idx="2">
                  <c:v>0</c:v>
                </c:pt>
                <c:pt idx="3">
                  <c:v>0</c:v>
                </c:pt>
                <c:pt idx="4">
                  <c:v>0</c:v>
                </c:pt>
                <c:pt idx="5">
                  <c:v>0</c:v>
                </c:pt>
              </c:numCache>
            </c:numRef>
          </c:val>
          <c:extLst>
            <c:ext xmlns:c16="http://schemas.microsoft.com/office/drawing/2014/chart" uri="{C3380CC4-5D6E-409C-BE32-E72D297353CC}">
              <c16:uniqueId val="{0000000E-8B82-4717-A45C-0E954958D842}"/>
            </c:ext>
          </c:extLst>
        </c:ser>
        <c:ser>
          <c:idx val="1"/>
          <c:order val="1"/>
          <c:tx>
            <c:strRef>
              <c:f>Sheet1!$B$1</c:f>
              <c:strCache>
                <c:ptCount val="1"/>
                <c:pt idx="0">
                  <c:v>VS/Small</c:v>
                </c:pt>
              </c:strCache>
            </c:strRef>
          </c:tx>
          <c:spPr>
            <a:solidFill>
              <a:srgbClr val="3274B6"/>
            </a:solidFill>
            <a:ln>
              <a:noFill/>
            </a:ln>
            <a:effectLst/>
          </c:spPr>
          <c:invertIfNegative val="0"/>
          <c:dPt>
            <c:idx val="0"/>
            <c:invertIfNegative val="0"/>
            <c:bubble3D val="0"/>
            <c:spPr>
              <a:solidFill>
                <a:srgbClr val="3274B6"/>
              </a:solidFill>
              <a:ln>
                <a:noFill/>
              </a:ln>
              <a:effectLst/>
            </c:spPr>
            <c:extLst>
              <c:ext xmlns:c16="http://schemas.microsoft.com/office/drawing/2014/chart" uri="{C3380CC4-5D6E-409C-BE32-E72D297353CC}">
                <c16:uniqueId val="{00000010-8B82-4717-A45C-0E954958D842}"/>
              </c:ext>
            </c:extLst>
          </c:dPt>
          <c:dPt>
            <c:idx val="1"/>
            <c:invertIfNegative val="0"/>
            <c:bubble3D val="0"/>
            <c:spPr>
              <a:solidFill>
                <a:srgbClr val="3274B6"/>
              </a:solidFill>
              <a:ln>
                <a:noFill/>
              </a:ln>
              <a:effectLst/>
            </c:spPr>
            <c:extLst>
              <c:ext xmlns:c16="http://schemas.microsoft.com/office/drawing/2014/chart" uri="{C3380CC4-5D6E-409C-BE32-E72D297353CC}">
                <c16:uniqueId val="{00000012-8B82-4717-A45C-0E954958D842}"/>
              </c:ext>
            </c:extLst>
          </c:dPt>
          <c:dPt>
            <c:idx val="2"/>
            <c:invertIfNegative val="0"/>
            <c:bubble3D val="0"/>
            <c:spPr>
              <a:solidFill>
                <a:srgbClr val="3274B6"/>
              </a:solidFill>
              <a:ln>
                <a:noFill/>
              </a:ln>
              <a:effectLst/>
            </c:spPr>
            <c:extLst>
              <c:ext xmlns:c16="http://schemas.microsoft.com/office/drawing/2014/chart" uri="{C3380CC4-5D6E-409C-BE32-E72D297353CC}">
                <c16:uniqueId val="{00000014-8B82-4717-A45C-0E954958D842}"/>
              </c:ext>
            </c:extLst>
          </c:dPt>
          <c:dPt>
            <c:idx val="3"/>
            <c:invertIfNegative val="0"/>
            <c:bubble3D val="0"/>
            <c:spPr>
              <a:solidFill>
                <a:srgbClr val="3274B6"/>
              </a:solidFill>
              <a:ln>
                <a:noFill/>
              </a:ln>
              <a:effectLst/>
            </c:spPr>
            <c:extLst>
              <c:ext xmlns:c16="http://schemas.microsoft.com/office/drawing/2014/chart" uri="{C3380CC4-5D6E-409C-BE32-E72D297353CC}">
                <c16:uniqueId val="{00000016-8B82-4717-A45C-0E954958D842}"/>
              </c:ext>
            </c:extLst>
          </c:dPt>
          <c:dPt>
            <c:idx val="4"/>
            <c:invertIfNegative val="0"/>
            <c:bubble3D val="0"/>
            <c:spPr>
              <a:solidFill>
                <a:srgbClr val="3274B6"/>
              </a:solidFill>
              <a:ln>
                <a:noFill/>
              </a:ln>
              <a:effectLst/>
            </c:spPr>
            <c:extLst>
              <c:ext xmlns:c16="http://schemas.microsoft.com/office/drawing/2014/chart" uri="{C3380CC4-5D6E-409C-BE32-E72D297353CC}">
                <c16:uniqueId val="{00000018-8B82-4717-A45C-0E954958D842}"/>
              </c:ext>
            </c:extLst>
          </c:dPt>
          <c:dPt>
            <c:idx val="5"/>
            <c:invertIfNegative val="0"/>
            <c:bubble3D val="0"/>
            <c:spPr>
              <a:solidFill>
                <a:srgbClr val="3274B6"/>
              </a:solidFill>
              <a:ln>
                <a:noFill/>
              </a:ln>
              <a:effectLst/>
            </c:spPr>
            <c:extLst>
              <c:ext xmlns:c16="http://schemas.microsoft.com/office/drawing/2014/chart" uri="{C3380CC4-5D6E-409C-BE32-E72D297353CC}">
                <c16:uniqueId val="{0000001A-8B82-4717-A45C-0E954958D842}"/>
              </c:ext>
            </c:extLst>
          </c:dPt>
          <c:dPt>
            <c:idx val="6"/>
            <c:invertIfNegative val="0"/>
            <c:bubble3D val="0"/>
            <c:spPr>
              <a:solidFill>
                <a:srgbClr val="3274B6"/>
              </a:solidFill>
              <a:ln>
                <a:noFill/>
              </a:ln>
              <a:effectLst/>
            </c:spPr>
            <c:extLst>
              <c:ext xmlns:c16="http://schemas.microsoft.com/office/drawing/2014/chart" uri="{C3380CC4-5D6E-409C-BE32-E72D297353CC}">
                <c16:uniqueId val="{0000001C-8B82-4717-A45C-0E954958D842}"/>
              </c:ext>
            </c:extLst>
          </c:dPt>
          <c:dPt>
            <c:idx val="7"/>
            <c:invertIfNegative val="0"/>
            <c:bubble3D val="0"/>
            <c:spPr>
              <a:solidFill>
                <a:srgbClr val="3274B6"/>
              </a:solidFill>
              <a:ln>
                <a:noFill/>
              </a:ln>
              <a:effectLst/>
            </c:spPr>
            <c:extLst>
              <c:ext xmlns:c16="http://schemas.microsoft.com/office/drawing/2014/chart" uri="{C3380CC4-5D6E-409C-BE32-E72D297353CC}">
                <c16:uniqueId val="{0000001E-8B82-4717-A45C-0E954958D842}"/>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Sheet1!$B$2:$B$8</c:f>
              <c:numCache>
                <c:formatCode>0%</c:formatCode>
                <c:ptCount val="7"/>
                <c:pt idx="0">
                  <c:v>0.38</c:v>
                </c:pt>
                <c:pt idx="1">
                  <c:v>0.38</c:v>
                </c:pt>
                <c:pt idx="2">
                  <c:v>0.39</c:v>
                </c:pt>
                <c:pt idx="3">
                  <c:v>0.37</c:v>
                </c:pt>
                <c:pt idx="4">
                  <c:v>0.32</c:v>
                </c:pt>
                <c:pt idx="5">
                  <c:v>0.3</c:v>
                </c:pt>
              </c:numCache>
            </c:numRef>
          </c:val>
          <c:extLst>
            <c:ext xmlns:c16="http://schemas.microsoft.com/office/drawing/2014/chart" uri="{C3380CC4-5D6E-409C-BE32-E72D297353CC}">
              <c16:uniqueId val="{0000001F-8B82-4717-A45C-0E954958D842}"/>
            </c:ext>
          </c:extLst>
        </c:ser>
        <c:ser>
          <c:idx val="2"/>
          <c:order val="2"/>
          <c:tx>
            <c:strRef>
              <c:f>Sheet1!$C$1</c:f>
              <c:strCache>
                <c:ptCount val="1"/>
                <c:pt idx="0">
                  <c:v>Medium</c:v>
                </c:pt>
              </c:strCache>
            </c:strRef>
          </c:tx>
          <c:spPr>
            <a:solidFill>
              <a:srgbClr val="3E8DD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Sheet1!$C$2:$C$8</c:f>
              <c:numCache>
                <c:formatCode>0%</c:formatCode>
                <c:ptCount val="7"/>
                <c:pt idx="0">
                  <c:v>0.39</c:v>
                </c:pt>
                <c:pt idx="1">
                  <c:v>0.43</c:v>
                </c:pt>
                <c:pt idx="2">
                  <c:v>0.38</c:v>
                </c:pt>
                <c:pt idx="3">
                  <c:v>0.43</c:v>
                </c:pt>
                <c:pt idx="4">
                  <c:v>0.34</c:v>
                </c:pt>
                <c:pt idx="5">
                  <c:v>0.31</c:v>
                </c:pt>
              </c:numCache>
            </c:numRef>
          </c:val>
          <c:extLst>
            <c:ext xmlns:c16="http://schemas.microsoft.com/office/drawing/2014/chart" uri="{C3380CC4-5D6E-409C-BE32-E72D297353CC}">
              <c16:uniqueId val="{00000020-8B82-4717-A45C-0E954958D842}"/>
            </c:ext>
          </c:extLst>
        </c:ser>
        <c:ser>
          <c:idx val="3"/>
          <c:order val="3"/>
          <c:tx>
            <c:strRef>
              <c:f>Sheet1!$D$1</c:f>
              <c:strCache>
                <c:ptCount val="1"/>
                <c:pt idx="0">
                  <c:v>Large</c:v>
                </c:pt>
              </c:strCache>
            </c:strRef>
          </c:tx>
          <c:spPr>
            <a:solidFill>
              <a:srgbClr val="A6BFEA"/>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Sheet1!$D$2:$D$8</c:f>
              <c:numCache>
                <c:formatCode>0%</c:formatCode>
                <c:ptCount val="7"/>
                <c:pt idx="0">
                  <c:v>0.33</c:v>
                </c:pt>
                <c:pt idx="1">
                  <c:v>0.35</c:v>
                </c:pt>
                <c:pt idx="2">
                  <c:v>0.34</c:v>
                </c:pt>
                <c:pt idx="3">
                  <c:v>0.33</c:v>
                </c:pt>
                <c:pt idx="4">
                  <c:v>0.28999999999999998</c:v>
                </c:pt>
                <c:pt idx="5">
                  <c:v>0.27</c:v>
                </c:pt>
              </c:numCache>
            </c:numRef>
          </c:val>
          <c:extLst>
            <c:ext xmlns:c16="http://schemas.microsoft.com/office/drawing/2014/chart" uri="{C3380CC4-5D6E-409C-BE32-E72D297353CC}">
              <c16:uniqueId val="{00000000-D0EC-434B-8229-852B93F58E4E}"/>
            </c:ext>
          </c:extLst>
        </c:ser>
        <c:dLbls>
          <c:showLegendKey val="0"/>
          <c:showVal val="0"/>
          <c:showCatName val="0"/>
          <c:showSerName val="0"/>
          <c:showPercent val="0"/>
          <c:showBubbleSize val="0"/>
        </c:dLbls>
        <c:gapWidth val="50"/>
        <c:axId val="2062903119"/>
        <c:axId val="1916480095"/>
      </c:barChart>
      <c:catAx>
        <c:axId val="2062903119"/>
        <c:scaling>
          <c:orientation val="maxMin"/>
        </c:scaling>
        <c:delete val="1"/>
        <c:axPos val="l"/>
        <c:numFmt formatCode="General" sourceLinked="1"/>
        <c:majorTickMark val="out"/>
        <c:minorTickMark val="none"/>
        <c:tickLblPos val="nextTo"/>
        <c:crossAx val="1916480095"/>
        <c:crosses val="autoZero"/>
        <c:auto val="1"/>
        <c:lblAlgn val="ctr"/>
        <c:lblOffset val="100"/>
        <c:noMultiLvlLbl val="0"/>
      </c:catAx>
      <c:valAx>
        <c:axId val="1916480095"/>
        <c:scaling>
          <c:orientation val="minMax"/>
          <c:max val="1.1000000000000001"/>
          <c:min val="0"/>
        </c:scaling>
        <c:delete val="1"/>
        <c:axPos val="t"/>
        <c:numFmt formatCode="General" sourceLinked="1"/>
        <c:majorTickMark val="out"/>
        <c:minorTickMark val="none"/>
        <c:tickLblPos val="nextTo"/>
        <c:crossAx val="2062903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Sheet1!$A$1</c:f>
              <c:strCache>
                <c:ptCount val="1"/>
                <c:pt idx="0">
                  <c:v> </c:v>
                </c:pt>
              </c:strCache>
            </c:strRef>
          </c:tx>
          <c:spPr>
            <a:solidFill>
              <a:srgbClr val="BA0E07"/>
            </a:solidFill>
            <a:ln>
              <a:noFill/>
            </a:ln>
            <a:effectLst/>
          </c:spPr>
          <c:invertIfNegative val="0"/>
          <c:dPt>
            <c:idx val="0"/>
            <c:invertIfNegative val="0"/>
            <c:bubble3D val="0"/>
            <c:spPr>
              <a:solidFill>
                <a:srgbClr val="BA0E07"/>
              </a:solidFill>
              <a:ln>
                <a:noFill/>
              </a:ln>
              <a:effectLst/>
            </c:spPr>
            <c:extLst>
              <c:ext xmlns:c16="http://schemas.microsoft.com/office/drawing/2014/chart" uri="{C3380CC4-5D6E-409C-BE32-E72D297353CC}">
                <c16:uniqueId val="{00000001-8B82-4717-A45C-0E954958D842}"/>
              </c:ext>
            </c:extLst>
          </c:dPt>
          <c:dPt>
            <c:idx val="2"/>
            <c:invertIfNegative val="0"/>
            <c:bubble3D val="0"/>
            <c:spPr>
              <a:solidFill>
                <a:srgbClr val="BA0E07"/>
              </a:solidFill>
              <a:ln>
                <a:noFill/>
              </a:ln>
              <a:effectLst/>
            </c:spPr>
            <c:extLst>
              <c:ext xmlns:c16="http://schemas.microsoft.com/office/drawing/2014/chart" uri="{C3380CC4-5D6E-409C-BE32-E72D297353CC}">
                <c16:uniqueId val="{00000003-8B82-4717-A45C-0E954958D842}"/>
              </c:ext>
            </c:extLst>
          </c:dPt>
          <c:dPt>
            <c:idx val="3"/>
            <c:invertIfNegative val="0"/>
            <c:bubble3D val="0"/>
            <c:spPr>
              <a:solidFill>
                <a:srgbClr val="BA0E07"/>
              </a:solidFill>
              <a:ln>
                <a:noFill/>
              </a:ln>
              <a:effectLst/>
            </c:spPr>
            <c:extLst>
              <c:ext xmlns:c16="http://schemas.microsoft.com/office/drawing/2014/chart" uri="{C3380CC4-5D6E-409C-BE32-E72D297353CC}">
                <c16:uniqueId val="{00000005-8B82-4717-A45C-0E954958D842}"/>
              </c:ext>
            </c:extLst>
          </c:dPt>
          <c:dPt>
            <c:idx val="4"/>
            <c:invertIfNegative val="0"/>
            <c:bubble3D val="0"/>
            <c:spPr>
              <a:solidFill>
                <a:srgbClr val="BA0E07"/>
              </a:solidFill>
              <a:ln>
                <a:noFill/>
              </a:ln>
              <a:effectLst/>
            </c:spPr>
            <c:extLst>
              <c:ext xmlns:c16="http://schemas.microsoft.com/office/drawing/2014/chart" uri="{C3380CC4-5D6E-409C-BE32-E72D297353CC}">
                <c16:uniqueId val="{00000007-8B82-4717-A45C-0E954958D842}"/>
              </c:ext>
            </c:extLst>
          </c:dPt>
          <c:dPt>
            <c:idx val="5"/>
            <c:invertIfNegative val="0"/>
            <c:bubble3D val="0"/>
            <c:spPr>
              <a:solidFill>
                <a:srgbClr val="BA0E07"/>
              </a:solidFill>
              <a:ln>
                <a:noFill/>
              </a:ln>
              <a:effectLst/>
            </c:spPr>
            <c:extLst>
              <c:ext xmlns:c16="http://schemas.microsoft.com/office/drawing/2014/chart" uri="{C3380CC4-5D6E-409C-BE32-E72D297353CC}">
                <c16:uniqueId val="{00000009-8B82-4717-A45C-0E954958D842}"/>
              </c:ext>
            </c:extLst>
          </c:dPt>
          <c:dPt>
            <c:idx val="6"/>
            <c:invertIfNegative val="0"/>
            <c:bubble3D val="0"/>
            <c:spPr>
              <a:solidFill>
                <a:srgbClr val="BA0E07"/>
              </a:solidFill>
              <a:ln>
                <a:noFill/>
              </a:ln>
              <a:effectLst/>
            </c:spPr>
            <c:extLst>
              <c:ext xmlns:c16="http://schemas.microsoft.com/office/drawing/2014/chart" uri="{C3380CC4-5D6E-409C-BE32-E72D297353CC}">
                <c16:uniqueId val="{0000000B-8B82-4717-A45C-0E954958D842}"/>
              </c:ext>
            </c:extLst>
          </c:dPt>
          <c:dPt>
            <c:idx val="7"/>
            <c:invertIfNegative val="0"/>
            <c:bubble3D val="0"/>
            <c:spPr>
              <a:solidFill>
                <a:srgbClr val="BA0E07"/>
              </a:solidFill>
              <a:ln>
                <a:noFill/>
              </a:ln>
              <a:effectLst/>
            </c:spPr>
            <c:extLst>
              <c:ext xmlns:c16="http://schemas.microsoft.com/office/drawing/2014/chart" uri="{C3380CC4-5D6E-409C-BE32-E72D297353CC}">
                <c16:uniqueId val="{0000000D-8B82-4717-A45C-0E954958D842}"/>
              </c:ext>
            </c:extLst>
          </c:dPt>
          <c:val>
            <c:numRef>
              <c:f>Sheet1!$A$2:$A$8</c:f>
              <c:numCache>
                <c:formatCode>@</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E-8B82-4717-A45C-0E954958D842}"/>
            </c:ext>
          </c:extLst>
        </c:ser>
        <c:ser>
          <c:idx val="1"/>
          <c:order val="1"/>
          <c:tx>
            <c:strRef>
              <c:f>Sheet1!$B$1</c:f>
              <c:strCache>
                <c:ptCount val="1"/>
                <c:pt idx="0">
                  <c:v>18-34</c:v>
                </c:pt>
              </c:strCache>
            </c:strRef>
          </c:tx>
          <c:spPr>
            <a:solidFill>
              <a:srgbClr val="3E8DDD"/>
            </a:solidFill>
            <a:ln>
              <a:noFill/>
            </a:ln>
            <a:effectLst/>
          </c:spPr>
          <c:invertIfNegative val="0"/>
          <c:dPt>
            <c:idx val="0"/>
            <c:invertIfNegative val="0"/>
            <c:bubble3D val="0"/>
            <c:spPr>
              <a:solidFill>
                <a:srgbClr val="3E8DDD"/>
              </a:solidFill>
              <a:ln>
                <a:noFill/>
              </a:ln>
              <a:effectLst/>
            </c:spPr>
            <c:extLst>
              <c:ext xmlns:c16="http://schemas.microsoft.com/office/drawing/2014/chart" uri="{C3380CC4-5D6E-409C-BE32-E72D297353CC}">
                <c16:uniqueId val="{00000010-8B82-4717-A45C-0E954958D842}"/>
              </c:ext>
            </c:extLst>
          </c:dPt>
          <c:dPt>
            <c:idx val="1"/>
            <c:invertIfNegative val="0"/>
            <c:bubble3D val="0"/>
            <c:spPr>
              <a:solidFill>
                <a:srgbClr val="3E8DDD"/>
              </a:solidFill>
              <a:ln>
                <a:noFill/>
              </a:ln>
              <a:effectLst/>
            </c:spPr>
            <c:extLst>
              <c:ext xmlns:c16="http://schemas.microsoft.com/office/drawing/2014/chart" uri="{C3380CC4-5D6E-409C-BE32-E72D297353CC}">
                <c16:uniqueId val="{00000012-8B82-4717-A45C-0E954958D842}"/>
              </c:ext>
            </c:extLst>
          </c:dPt>
          <c:dPt>
            <c:idx val="2"/>
            <c:invertIfNegative val="0"/>
            <c:bubble3D val="0"/>
            <c:spPr>
              <a:solidFill>
                <a:srgbClr val="3E8DDD"/>
              </a:solidFill>
              <a:ln>
                <a:noFill/>
              </a:ln>
              <a:effectLst/>
            </c:spPr>
            <c:extLst>
              <c:ext xmlns:c16="http://schemas.microsoft.com/office/drawing/2014/chart" uri="{C3380CC4-5D6E-409C-BE32-E72D297353CC}">
                <c16:uniqueId val="{00000014-8B82-4717-A45C-0E954958D842}"/>
              </c:ext>
            </c:extLst>
          </c:dPt>
          <c:dPt>
            <c:idx val="3"/>
            <c:invertIfNegative val="0"/>
            <c:bubble3D val="0"/>
            <c:spPr>
              <a:solidFill>
                <a:srgbClr val="3E8DDD"/>
              </a:solidFill>
              <a:ln>
                <a:noFill/>
              </a:ln>
              <a:effectLst/>
            </c:spPr>
            <c:extLst>
              <c:ext xmlns:c16="http://schemas.microsoft.com/office/drawing/2014/chart" uri="{C3380CC4-5D6E-409C-BE32-E72D297353CC}">
                <c16:uniqueId val="{00000016-8B82-4717-A45C-0E954958D842}"/>
              </c:ext>
            </c:extLst>
          </c:dPt>
          <c:dPt>
            <c:idx val="4"/>
            <c:invertIfNegative val="0"/>
            <c:bubble3D val="0"/>
            <c:spPr>
              <a:solidFill>
                <a:srgbClr val="3E8DDD"/>
              </a:solidFill>
              <a:ln>
                <a:noFill/>
              </a:ln>
              <a:effectLst/>
            </c:spPr>
            <c:extLst>
              <c:ext xmlns:c16="http://schemas.microsoft.com/office/drawing/2014/chart" uri="{C3380CC4-5D6E-409C-BE32-E72D297353CC}">
                <c16:uniqueId val="{00000018-8B82-4717-A45C-0E954958D842}"/>
              </c:ext>
            </c:extLst>
          </c:dPt>
          <c:dPt>
            <c:idx val="5"/>
            <c:invertIfNegative val="0"/>
            <c:bubble3D val="0"/>
            <c:spPr>
              <a:solidFill>
                <a:srgbClr val="3E8DDD"/>
              </a:solidFill>
              <a:ln>
                <a:noFill/>
              </a:ln>
              <a:effectLst/>
            </c:spPr>
            <c:extLst>
              <c:ext xmlns:c16="http://schemas.microsoft.com/office/drawing/2014/chart" uri="{C3380CC4-5D6E-409C-BE32-E72D297353CC}">
                <c16:uniqueId val="{0000001A-8B82-4717-A45C-0E954958D842}"/>
              </c:ext>
            </c:extLst>
          </c:dPt>
          <c:dPt>
            <c:idx val="6"/>
            <c:invertIfNegative val="0"/>
            <c:bubble3D val="0"/>
            <c:spPr>
              <a:solidFill>
                <a:srgbClr val="3E8DDD"/>
              </a:solidFill>
              <a:ln>
                <a:noFill/>
              </a:ln>
              <a:effectLst/>
            </c:spPr>
            <c:extLst>
              <c:ext xmlns:c16="http://schemas.microsoft.com/office/drawing/2014/chart" uri="{C3380CC4-5D6E-409C-BE32-E72D297353CC}">
                <c16:uniqueId val="{0000001C-8B82-4717-A45C-0E954958D842}"/>
              </c:ext>
            </c:extLst>
          </c:dPt>
          <c:dPt>
            <c:idx val="7"/>
            <c:invertIfNegative val="0"/>
            <c:bubble3D val="0"/>
            <c:spPr>
              <a:solidFill>
                <a:srgbClr val="3E8DDD"/>
              </a:solidFill>
              <a:ln>
                <a:noFill/>
              </a:ln>
              <a:effectLst/>
            </c:spPr>
            <c:extLst>
              <c:ext xmlns:c16="http://schemas.microsoft.com/office/drawing/2014/chart" uri="{C3380CC4-5D6E-409C-BE32-E72D297353CC}">
                <c16:uniqueId val="{0000001E-8B82-4717-A45C-0E954958D842}"/>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Sheet1!$B$2:$B$8</c:f>
              <c:numCache>
                <c:formatCode>0%</c:formatCode>
                <c:ptCount val="7"/>
                <c:pt idx="0">
                  <c:v>0.62</c:v>
                </c:pt>
                <c:pt idx="1">
                  <c:v>0.61</c:v>
                </c:pt>
                <c:pt idx="2">
                  <c:v>0.52</c:v>
                </c:pt>
                <c:pt idx="3">
                  <c:v>0.55000000000000004</c:v>
                </c:pt>
                <c:pt idx="4">
                  <c:v>0.52</c:v>
                </c:pt>
                <c:pt idx="5">
                  <c:v>0.49</c:v>
                </c:pt>
                <c:pt idx="6">
                  <c:v>0.48</c:v>
                </c:pt>
              </c:numCache>
            </c:numRef>
          </c:val>
          <c:extLst>
            <c:ext xmlns:c16="http://schemas.microsoft.com/office/drawing/2014/chart" uri="{C3380CC4-5D6E-409C-BE32-E72D297353CC}">
              <c16:uniqueId val="{0000001F-8B82-4717-A45C-0E954958D842}"/>
            </c:ext>
          </c:extLst>
        </c:ser>
        <c:ser>
          <c:idx val="2"/>
          <c:order val="2"/>
          <c:tx>
            <c:strRef>
              <c:f>Sheet1!$C$1</c:f>
              <c:strCache>
                <c:ptCount val="1"/>
                <c:pt idx="0">
                  <c:v>36</c:v>
                </c:pt>
              </c:strCache>
            </c:strRef>
          </c:tx>
          <c:spPr>
            <a:solidFill>
              <a:srgbClr val="A6BFE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Sheet1!$C$2:$C$8</c:f>
              <c:numCache>
                <c:formatCode>0%</c:formatCode>
                <c:ptCount val="7"/>
                <c:pt idx="0">
                  <c:v>0.49</c:v>
                </c:pt>
                <c:pt idx="1">
                  <c:v>0.5</c:v>
                </c:pt>
                <c:pt idx="2">
                  <c:v>0.42</c:v>
                </c:pt>
                <c:pt idx="3">
                  <c:v>0.42</c:v>
                </c:pt>
                <c:pt idx="4">
                  <c:v>0.34</c:v>
                </c:pt>
                <c:pt idx="5">
                  <c:v>0.37</c:v>
                </c:pt>
                <c:pt idx="6">
                  <c:v>0.36</c:v>
                </c:pt>
              </c:numCache>
            </c:numRef>
          </c:val>
          <c:extLst>
            <c:ext xmlns:c16="http://schemas.microsoft.com/office/drawing/2014/chart" uri="{C3380CC4-5D6E-409C-BE32-E72D297353CC}">
              <c16:uniqueId val="{00000020-8B82-4717-A45C-0E954958D842}"/>
            </c:ext>
          </c:extLst>
        </c:ser>
        <c:dLbls>
          <c:showLegendKey val="0"/>
          <c:showVal val="0"/>
          <c:showCatName val="0"/>
          <c:showSerName val="0"/>
          <c:showPercent val="0"/>
          <c:showBubbleSize val="0"/>
        </c:dLbls>
        <c:gapWidth val="50"/>
        <c:axId val="2062903119"/>
        <c:axId val="1916480095"/>
      </c:barChart>
      <c:catAx>
        <c:axId val="2062903119"/>
        <c:scaling>
          <c:orientation val="maxMin"/>
        </c:scaling>
        <c:delete val="1"/>
        <c:axPos val="l"/>
        <c:numFmt formatCode="General" sourceLinked="1"/>
        <c:majorTickMark val="out"/>
        <c:minorTickMark val="none"/>
        <c:tickLblPos val="nextTo"/>
        <c:crossAx val="1916480095"/>
        <c:crosses val="autoZero"/>
        <c:auto val="1"/>
        <c:lblAlgn val="ctr"/>
        <c:lblOffset val="100"/>
        <c:noMultiLvlLbl val="0"/>
      </c:catAx>
      <c:valAx>
        <c:axId val="1916480095"/>
        <c:scaling>
          <c:orientation val="minMax"/>
          <c:max val="1.1000000000000001"/>
          <c:min val="0"/>
        </c:scaling>
        <c:delete val="1"/>
        <c:axPos val="t"/>
        <c:numFmt formatCode="@" sourceLinked="1"/>
        <c:majorTickMark val="out"/>
        <c:minorTickMark val="none"/>
        <c:tickLblPos val="nextTo"/>
        <c:crossAx val="2062903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18-34</c:v>
                </c:pt>
              </c:strCache>
            </c:strRef>
          </c:tx>
          <c:spPr>
            <a:solidFill>
              <a:srgbClr val="3E8DDD"/>
            </a:solidFill>
            <a:ln>
              <a:noFill/>
            </a:ln>
            <a:effectLst/>
          </c:spPr>
          <c:invertIfNegative val="0"/>
          <c:dPt>
            <c:idx val="0"/>
            <c:invertIfNegative val="0"/>
            <c:bubble3D val="0"/>
            <c:spPr>
              <a:solidFill>
                <a:srgbClr val="3E8DDD"/>
              </a:solidFill>
              <a:ln>
                <a:noFill/>
              </a:ln>
              <a:effectLst/>
            </c:spPr>
            <c:extLst>
              <c:ext xmlns:c16="http://schemas.microsoft.com/office/drawing/2014/chart" uri="{C3380CC4-5D6E-409C-BE32-E72D297353CC}">
                <c16:uniqueId val="{00000001-8B82-4717-A45C-0E954958D842}"/>
              </c:ext>
            </c:extLst>
          </c:dPt>
          <c:dPt>
            <c:idx val="2"/>
            <c:invertIfNegative val="0"/>
            <c:bubble3D val="0"/>
            <c:spPr>
              <a:solidFill>
                <a:srgbClr val="3E8DDD"/>
              </a:solidFill>
              <a:ln>
                <a:noFill/>
              </a:ln>
              <a:effectLst/>
            </c:spPr>
            <c:extLst>
              <c:ext xmlns:c16="http://schemas.microsoft.com/office/drawing/2014/chart" uri="{C3380CC4-5D6E-409C-BE32-E72D297353CC}">
                <c16:uniqueId val="{00000003-8B82-4717-A45C-0E954958D842}"/>
              </c:ext>
            </c:extLst>
          </c:dPt>
          <c:dPt>
            <c:idx val="3"/>
            <c:invertIfNegative val="0"/>
            <c:bubble3D val="0"/>
            <c:spPr>
              <a:solidFill>
                <a:srgbClr val="3E8DDD"/>
              </a:solidFill>
              <a:ln>
                <a:noFill/>
              </a:ln>
              <a:effectLst/>
            </c:spPr>
            <c:extLst>
              <c:ext xmlns:c16="http://schemas.microsoft.com/office/drawing/2014/chart" uri="{C3380CC4-5D6E-409C-BE32-E72D297353CC}">
                <c16:uniqueId val="{00000005-8B82-4717-A45C-0E954958D842}"/>
              </c:ext>
            </c:extLst>
          </c:dPt>
          <c:dPt>
            <c:idx val="4"/>
            <c:invertIfNegative val="0"/>
            <c:bubble3D val="0"/>
            <c:spPr>
              <a:solidFill>
                <a:srgbClr val="3E8DDD"/>
              </a:solidFill>
              <a:ln>
                <a:noFill/>
              </a:ln>
              <a:effectLst/>
            </c:spPr>
            <c:extLst>
              <c:ext xmlns:c16="http://schemas.microsoft.com/office/drawing/2014/chart" uri="{C3380CC4-5D6E-409C-BE32-E72D297353CC}">
                <c16:uniqueId val="{00000007-8B82-4717-A45C-0E954958D842}"/>
              </c:ext>
            </c:extLst>
          </c:dPt>
          <c:dPt>
            <c:idx val="5"/>
            <c:invertIfNegative val="0"/>
            <c:bubble3D val="0"/>
            <c:spPr>
              <a:solidFill>
                <a:srgbClr val="3E8DDD"/>
              </a:solidFill>
              <a:ln>
                <a:noFill/>
              </a:ln>
              <a:effectLst/>
            </c:spPr>
            <c:extLst>
              <c:ext xmlns:c16="http://schemas.microsoft.com/office/drawing/2014/chart" uri="{C3380CC4-5D6E-409C-BE32-E72D297353CC}">
                <c16:uniqueId val="{00000009-8B82-4717-A45C-0E954958D842}"/>
              </c:ext>
            </c:extLst>
          </c:dPt>
          <c:dPt>
            <c:idx val="6"/>
            <c:invertIfNegative val="0"/>
            <c:bubble3D val="0"/>
            <c:spPr>
              <a:solidFill>
                <a:srgbClr val="3E8DDD"/>
              </a:solidFill>
              <a:ln>
                <a:noFill/>
              </a:ln>
              <a:effectLst/>
            </c:spPr>
            <c:extLst>
              <c:ext xmlns:c16="http://schemas.microsoft.com/office/drawing/2014/chart" uri="{C3380CC4-5D6E-409C-BE32-E72D297353CC}">
                <c16:uniqueId val="{0000000B-8B82-4717-A45C-0E954958D842}"/>
              </c:ext>
            </c:extLst>
          </c:dPt>
          <c:dPt>
            <c:idx val="7"/>
            <c:invertIfNegative val="0"/>
            <c:bubble3D val="0"/>
            <c:spPr>
              <a:solidFill>
                <a:srgbClr val="3E8DDD"/>
              </a:solidFill>
              <a:ln>
                <a:noFill/>
              </a:ln>
              <a:effectLst/>
            </c:spPr>
            <c:extLst>
              <c:ext xmlns:c16="http://schemas.microsoft.com/office/drawing/2014/chart" uri="{C3380CC4-5D6E-409C-BE32-E72D297353CC}">
                <c16:uniqueId val="{0000000D-8B82-4717-A45C-0E954958D842}"/>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personally own this and occasionally use it for work</c:v>
                </c:pt>
                <c:pt idx="1">
                  <c:v>I wanted one for work, and bought it myself</c:v>
                </c:pt>
                <c:pt idx="2">
                  <c:v>I wanted one for work, and my company bought it for me</c:v>
                </c:pt>
                <c:pt idx="3">
                  <c:v>My company wanted me to have it and sent me one</c:v>
                </c:pt>
                <c:pt idx="4">
                  <c:v>I don’t use or need for this for work</c:v>
                </c:pt>
                <c:pt idx="5">
                  <c:v>I wish I had this for work</c:v>
                </c:pt>
              </c:strCache>
            </c:strRef>
          </c:cat>
          <c:val>
            <c:numRef>
              <c:f>Sheet1!$B$2:$B$7</c:f>
              <c:numCache>
                <c:formatCode>0%</c:formatCode>
                <c:ptCount val="6"/>
                <c:pt idx="0">
                  <c:v>0.34</c:v>
                </c:pt>
                <c:pt idx="1">
                  <c:v>0.25</c:v>
                </c:pt>
                <c:pt idx="2">
                  <c:v>0.15</c:v>
                </c:pt>
                <c:pt idx="3">
                  <c:v>0.13</c:v>
                </c:pt>
                <c:pt idx="4">
                  <c:v>0.08</c:v>
                </c:pt>
                <c:pt idx="5">
                  <c:v>0.05</c:v>
                </c:pt>
              </c:numCache>
            </c:numRef>
          </c:val>
          <c:extLst>
            <c:ext xmlns:c16="http://schemas.microsoft.com/office/drawing/2014/chart" uri="{C3380CC4-5D6E-409C-BE32-E72D297353CC}">
              <c16:uniqueId val="{0000000E-8B82-4717-A45C-0E954958D842}"/>
            </c:ext>
          </c:extLst>
        </c:ser>
        <c:ser>
          <c:idx val="1"/>
          <c:order val="1"/>
          <c:tx>
            <c:strRef>
              <c:f>Sheet1!$C$1</c:f>
              <c:strCache>
                <c:ptCount val="1"/>
                <c:pt idx="0">
                  <c:v>35+</c:v>
                </c:pt>
              </c:strCache>
            </c:strRef>
          </c:tx>
          <c:spPr>
            <a:solidFill>
              <a:srgbClr val="A6BFEA"/>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Sheet1!$C$2:$C$7</c:f>
              <c:numCache>
                <c:formatCode>0%</c:formatCode>
                <c:ptCount val="6"/>
                <c:pt idx="0">
                  <c:v>0.33</c:v>
                </c:pt>
                <c:pt idx="1">
                  <c:v>0.12</c:v>
                </c:pt>
                <c:pt idx="2">
                  <c:v>0.16</c:v>
                </c:pt>
                <c:pt idx="3">
                  <c:v>0.15</c:v>
                </c:pt>
                <c:pt idx="4">
                  <c:v>0.18</c:v>
                </c:pt>
                <c:pt idx="5">
                  <c:v>0.06</c:v>
                </c:pt>
              </c:numCache>
            </c:numRef>
          </c:val>
          <c:extLst>
            <c:ext xmlns:c16="http://schemas.microsoft.com/office/drawing/2014/chart" uri="{C3380CC4-5D6E-409C-BE32-E72D297353CC}">
              <c16:uniqueId val="{0000000F-18E1-4CCE-8263-FB3FA78F8023}"/>
            </c:ext>
          </c:extLst>
        </c:ser>
        <c:dLbls>
          <c:showLegendKey val="0"/>
          <c:showVal val="0"/>
          <c:showCatName val="0"/>
          <c:showSerName val="0"/>
          <c:showPercent val="0"/>
          <c:showBubbleSize val="0"/>
        </c:dLbls>
        <c:gapWidth val="50"/>
        <c:axId val="2062903119"/>
        <c:axId val="1916480095"/>
      </c:barChart>
      <c:catAx>
        <c:axId val="2062903119"/>
        <c:scaling>
          <c:orientation val="maxMin"/>
        </c:scaling>
        <c:delete val="1"/>
        <c:axPos val="l"/>
        <c:numFmt formatCode="General" sourceLinked="1"/>
        <c:majorTickMark val="out"/>
        <c:minorTickMark val="none"/>
        <c:tickLblPos val="nextTo"/>
        <c:crossAx val="1916480095"/>
        <c:crosses val="autoZero"/>
        <c:auto val="1"/>
        <c:lblAlgn val="ctr"/>
        <c:lblOffset val="100"/>
        <c:noMultiLvlLbl val="0"/>
      </c:catAx>
      <c:valAx>
        <c:axId val="1916480095"/>
        <c:scaling>
          <c:orientation val="minMax"/>
          <c:max val="1.1000000000000001"/>
          <c:min val="0"/>
        </c:scaling>
        <c:delete val="1"/>
        <c:axPos val="t"/>
        <c:numFmt formatCode="0%" sourceLinked="1"/>
        <c:majorTickMark val="out"/>
        <c:minorTickMark val="none"/>
        <c:tickLblPos val="nextTo"/>
        <c:crossAx val="2062903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Sheet1!$A$1</c:f>
              <c:strCache>
                <c:ptCount val="1"/>
                <c:pt idx="0">
                  <c:v> </c:v>
                </c:pt>
              </c:strCache>
            </c:strRef>
          </c:tx>
          <c:spPr>
            <a:solidFill>
              <a:srgbClr val="BA0E07"/>
            </a:solidFill>
            <a:ln>
              <a:noFill/>
            </a:ln>
            <a:effectLst/>
          </c:spPr>
          <c:invertIfNegative val="0"/>
          <c:dPt>
            <c:idx val="0"/>
            <c:invertIfNegative val="0"/>
            <c:bubble3D val="0"/>
            <c:spPr>
              <a:solidFill>
                <a:srgbClr val="BA0E07"/>
              </a:solidFill>
              <a:ln>
                <a:noFill/>
              </a:ln>
              <a:effectLst/>
            </c:spPr>
            <c:extLst>
              <c:ext xmlns:c16="http://schemas.microsoft.com/office/drawing/2014/chart" uri="{C3380CC4-5D6E-409C-BE32-E72D297353CC}">
                <c16:uniqueId val="{00000001-8B82-4717-A45C-0E954958D842}"/>
              </c:ext>
            </c:extLst>
          </c:dPt>
          <c:dPt>
            <c:idx val="2"/>
            <c:invertIfNegative val="0"/>
            <c:bubble3D val="0"/>
            <c:spPr>
              <a:solidFill>
                <a:srgbClr val="BA0E07"/>
              </a:solidFill>
              <a:ln>
                <a:noFill/>
              </a:ln>
              <a:effectLst/>
            </c:spPr>
            <c:extLst>
              <c:ext xmlns:c16="http://schemas.microsoft.com/office/drawing/2014/chart" uri="{C3380CC4-5D6E-409C-BE32-E72D297353CC}">
                <c16:uniqueId val="{00000003-8B82-4717-A45C-0E954958D842}"/>
              </c:ext>
            </c:extLst>
          </c:dPt>
          <c:dPt>
            <c:idx val="3"/>
            <c:invertIfNegative val="0"/>
            <c:bubble3D val="0"/>
            <c:spPr>
              <a:solidFill>
                <a:srgbClr val="BA0E07"/>
              </a:solidFill>
              <a:ln>
                <a:noFill/>
              </a:ln>
              <a:effectLst/>
            </c:spPr>
            <c:extLst>
              <c:ext xmlns:c16="http://schemas.microsoft.com/office/drawing/2014/chart" uri="{C3380CC4-5D6E-409C-BE32-E72D297353CC}">
                <c16:uniqueId val="{00000005-8B82-4717-A45C-0E954958D842}"/>
              </c:ext>
            </c:extLst>
          </c:dPt>
          <c:dPt>
            <c:idx val="4"/>
            <c:invertIfNegative val="0"/>
            <c:bubble3D val="0"/>
            <c:spPr>
              <a:solidFill>
                <a:srgbClr val="BA0E07"/>
              </a:solidFill>
              <a:ln>
                <a:noFill/>
              </a:ln>
              <a:effectLst/>
            </c:spPr>
            <c:extLst>
              <c:ext xmlns:c16="http://schemas.microsoft.com/office/drawing/2014/chart" uri="{C3380CC4-5D6E-409C-BE32-E72D297353CC}">
                <c16:uniqueId val="{00000007-8B82-4717-A45C-0E954958D842}"/>
              </c:ext>
            </c:extLst>
          </c:dPt>
          <c:dPt>
            <c:idx val="5"/>
            <c:invertIfNegative val="0"/>
            <c:bubble3D val="0"/>
            <c:spPr>
              <a:solidFill>
                <a:srgbClr val="BA0E07"/>
              </a:solidFill>
              <a:ln>
                <a:noFill/>
              </a:ln>
              <a:effectLst/>
            </c:spPr>
            <c:extLst>
              <c:ext xmlns:c16="http://schemas.microsoft.com/office/drawing/2014/chart" uri="{C3380CC4-5D6E-409C-BE32-E72D297353CC}">
                <c16:uniqueId val="{00000009-8B82-4717-A45C-0E954958D842}"/>
              </c:ext>
            </c:extLst>
          </c:dPt>
          <c:dPt>
            <c:idx val="6"/>
            <c:invertIfNegative val="0"/>
            <c:bubble3D val="0"/>
            <c:spPr>
              <a:solidFill>
                <a:srgbClr val="BA0E07"/>
              </a:solidFill>
              <a:ln>
                <a:noFill/>
              </a:ln>
              <a:effectLst/>
            </c:spPr>
            <c:extLst>
              <c:ext xmlns:c16="http://schemas.microsoft.com/office/drawing/2014/chart" uri="{C3380CC4-5D6E-409C-BE32-E72D297353CC}">
                <c16:uniqueId val="{0000000B-8B82-4717-A45C-0E954958D842}"/>
              </c:ext>
            </c:extLst>
          </c:dPt>
          <c:dPt>
            <c:idx val="7"/>
            <c:invertIfNegative val="0"/>
            <c:bubble3D val="0"/>
            <c:spPr>
              <a:solidFill>
                <a:srgbClr val="BA0E07"/>
              </a:solidFill>
              <a:ln>
                <a:noFill/>
              </a:ln>
              <a:effectLst/>
            </c:spPr>
            <c:extLst>
              <c:ext xmlns:c16="http://schemas.microsoft.com/office/drawing/2014/chart" uri="{C3380CC4-5D6E-409C-BE32-E72D297353CC}">
                <c16:uniqueId val="{0000000D-8B82-4717-A45C-0E954958D842}"/>
              </c:ext>
            </c:extLst>
          </c:dPt>
          <c:val>
            <c:numRef>
              <c:f>Sheet1!$A$2:$A$7</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E-8B82-4717-A45C-0E954958D842}"/>
            </c:ext>
          </c:extLst>
        </c:ser>
        <c:ser>
          <c:idx val="1"/>
          <c:order val="1"/>
          <c:tx>
            <c:strRef>
              <c:f>Sheet1!$B$1</c:f>
              <c:strCache>
                <c:ptCount val="1"/>
                <c:pt idx="0">
                  <c:v>VS/Small</c:v>
                </c:pt>
              </c:strCache>
            </c:strRef>
          </c:tx>
          <c:spPr>
            <a:solidFill>
              <a:srgbClr val="3E8DDD"/>
            </a:solidFill>
            <a:ln>
              <a:noFill/>
            </a:ln>
            <a:effectLst/>
          </c:spPr>
          <c:invertIfNegative val="0"/>
          <c:dPt>
            <c:idx val="0"/>
            <c:invertIfNegative val="0"/>
            <c:bubble3D val="0"/>
            <c:spPr>
              <a:solidFill>
                <a:srgbClr val="3E8DDD"/>
              </a:solidFill>
              <a:ln>
                <a:noFill/>
              </a:ln>
              <a:effectLst/>
            </c:spPr>
            <c:extLst>
              <c:ext xmlns:c16="http://schemas.microsoft.com/office/drawing/2014/chart" uri="{C3380CC4-5D6E-409C-BE32-E72D297353CC}">
                <c16:uniqueId val="{00000010-8B82-4717-A45C-0E954958D842}"/>
              </c:ext>
            </c:extLst>
          </c:dPt>
          <c:dPt>
            <c:idx val="1"/>
            <c:invertIfNegative val="0"/>
            <c:bubble3D val="0"/>
            <c:spPr>
              <a:solidFill>
                <a:srgbClr val="3E8DDD"/>
              </a:solidFill>
              <a:ln>
                <a:noFill/>
              </a:ln>
              <a:effectLst/>
            </c:spPr>
            <c:extLst>
              <c:ext xmlns:c16="http://schemas.microsoft.com/office/drawing/2014/chart" uri="{C3380CC4-5D6E-409C-BE32-E72D297353CC}">
                <c16:uniqueId val="{00000012-8B82-4717-A45C-0E954958D842}"/>
              </c:ext>
            </c:extLst>
          </c:dPt>
          <c:dPt>
            <c:idx val="2"/>
            <c:invertIfNegative val="0"/>
            <c:bubble3D val="0"/>
            <c:spPr>
              <a:solidFill>
                <a:srgbClr val="3E8DDD"/>
              </a:solidFill>
              <a:ln>
                <a:noFill/>
              </a:ln>
              <a:effectLst/>
            </c:spPr>
            <c:extLst>
              <c:ext xmlns:c16="http://schemas.microsoft.com/office/drawing/2014/chart" uri="{C3380CC4-5D6E-409C-BE32-E72D297353CC}">
                <c16:uniqueId val="{00000014-8B82-4717-A45C-0E954958D842}"/>
              </c:ext>
            </c:extLst>
          </c:dPt>
          <c:dPt>
            <c:idx val="3"/>
            <c:invertIfNegative val="0"/>
            <c:bubble3D val="0"/>
            <c:spPr>
              <a:solidFill>
                <a:srgbClr val="3E8DDD"/>
              </a:solidFill>
              <a:ln>
                <a:noFill/>
              </a:ln>
              <a:effectLst/>
            </c:spPr>
            <c:extLst>
              <c:ext xmlns:c16="http://schemas.microsoft.com/office/drawing/2014/chart" uri="{C3380CC4-5D6E-409C-BE32-E72D297353CC}">
                <c16:uniqueId val="{00000016-8B82-4717-A45C-0E954958D842}"/>
              </c:ext>
            </c:extLst>
          </c:dPt>
          <c:dPt>
            <c:idx val="4"/>
            <c:invertIfNegative val="0"/>
            <c:bubble3D val="0"/>
            <c:spPr>
              <a:solidFill>
                <a:srgbClr val="3E8DDD"/>
              </a:solidFill>
              <a:ln>
                <a:noFill/>
              </a:ln>
              <a:effectLst/>
            </c:spPr>
            <c:extLst>
              <c:ext xmlns:c16="http://schemas.microsoft.com/office/drawing/2014/chart" uri="{C3380CC4-5D6E-409C-BE32-E72D297353CC}">
                <c16:uniqueId val="{00000018-8B82-4717-A45C-0E954958D842}"/>
              </c:ext>
            </c:extLst>
          </c:dPt>
          <c:dPt>
            <c:idx val="5"/>
            <c:invertIfNegative val="0"/>
            <c:bubble3D val="0"/>
            <c:spPr>
              <a:solidFill>
                <a:srgbClr val="3E8DDD"/>
              </a:solidFill>
              <a:ln>
                <a:noFill/>
              </a:ln>
              <a:effectLst/>
            </c:spPr>
            <c:extLst>
              <c:ext xmlns:c16="http://schemas.microsoft.com/office/drawing/2014/chart" uri="{C3380CC4-5D6E-409C-BE32-E72D297353CC}">
                <c16:uniqueId val="{0000001A-8B82-4717-A45C-0E954958D842}"/>
              </c:ext>
            </c:extLst>
          </c:dPt>
          <c:dPt>
            <c:idx val="6"/>
            <c:invertIfNegative val="0"/>
            <c:bubble3D val="0"/>
            <c:spPr>
              <a:solidFill>
                <a:srgbClr val="3E8DDD"/>
              </a:solidFill>
              <a:ln>
                <a:noFill/>
              </a:ln>
              <a:effectLst/>
            </c:spPr>
            <c:extLst>
              <c:ext xmlns:c16="http://schemas.microsoft.com/office/drawing/2014/chart" uri="{C3380CC4-5D6E-409C-BE32-E72D297353CC}">
                <c16:uniqueId val="{0000001C-8B82-4717-A45C-0E954958D842}"/>
              </c:ext>
            </c:extLst>
          </c:dPt>
          <c:dPt>
            <c:idx val="7"/>
            <c:invertIfNegative val="0"/>
            <c:bubble3D val="0"/>
            <c:spPr>
              <a:solidFill>
                <a:srgbClr val="3E8DDD"/>
              </a:solidFill>
              <a:ln>
                <a:noFill/>
              </a:ln>
              <a:effectLst/>
            </c:spPr>
            <c:extLst>
              <c:ext xmlns:c16="http://schemas.microsoft.com/office/drawing/2014/chart" uri="{C3380CC4-5D6E-409C-BE32-E72D297353CC}">
                <c16:uniqueId val="{0000001E-8B82-4717-A45C-0E954958D842}"/>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Sheet1!$B$2:$B$7</c:f>
              <c:numCache>
                <c:formatCode>0%</c:formatCode>
                <c:ptCount val="6"/>
                <c:pt idx="0">
                  <c:v>0.47</c:v>
                </c:pt>
                <c:pt idx="1">
                  <c:v>0.52</c:v>
                </c:pt>
                <c:pt idx="2">
                  <c:v>0.44</c:v>
                </c:pt>
                <c:pt idx="3">
                  <c:v>0.42</c:v>
                </c:pt>
                <c:pt idx="4">
                  <c:v>0.39</c:v>
                </c:pt>
                <c:pt idx="5">
                  <c:v>0.37</c:v>
                </c:pt>
              </c:numCache>
            </c:numRef>
          </c:val>
          <c:extLst>
            <c:ext xmlns:c16="http://schemas.microsoft.com/office/drawing/2014/chart" uri="{C3380CC4-5D6E-409C-BE32-E72D297353CC}">
              <c16:uniqueId val="{0000001F-8B82-4717-A45C-0E954958D842}"/>
            </c:ext>
          </c:extLst>
        </c:ser>
        <c:ser>
          <c:idx val="2"/>
          <c:order val="2"/>
          <c:tx>
            <c:strRef>
              <c:f>Sheet1!$C$1</c:f>
              <c:strCache>
                <c:ptCount val="1"/>
                <c:pt idx="0">
                  <c:v>Medium</c:v>
                </c:pt>
              </c:strCache>
            </c:strRef>
          </c:tx>
          <c:spPr>
            <a:solidFill>
              <a:srgbClr val="A6BFE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Sheet1!$C$2:$C$7</c:f>
              <c:numCache>
                <c:formatCode>0%</c:formatCode>
                <c:ptCount val="6"/>
                <c:pt idx="0">
                  <c:v>0.31</c:v>
                </c:pt>
                <c:pt idx="1">
                  <c:v>0.32</c:v>
                </c:pt>
                <c:pt idx="2">
                  <c:v>0.33</c:v>
                </c:pt>
                <c:pt idx="3">
                  <c:v>0.35</c:v>
                </c:pt>
                <c:pt idx="4">
                  <c:v>0.27</c:v>
                </c:pt>
                <c:pt idx="5">
                  <c:v>0.25</c:v>
                </c:pt>
              </c:numCache>
            </c:numRef>
          </c:val>
          <c:extLst>
            <c:ext xmlns:c16="http://schemas.microsoft.com/office/drawing/2014/chart" uri="{C3380CC4-5D6E-409C-BE32-E72D297353CC}">
              <c16:uniqueId val="{00000020-8B82-4717-A45C-0E954958D842}"/>
            </c:ext>
          </c:extLst>
        </c:ser>
        <c:dLbls>
          <c:showLegendKey val="0"/>
          <c:showVal val="0"/>
          <c:showCatName val="0"/>
          <c:showSerName val="0"/>
          <c:showPercent val="0"/>
          <c:showBubbleSize val="0"/>
        </c:dLbls>
        <c:gapWidth val="50"/>
        <c:axId val="2062903119"/>
        <c:axId val="1916480095"/>
      </c:barChart>
      <c:catAx>
        <c:axId val="2062903119"/>
        <c:scaling>
          <c:orientation val="maxMin"/>
        </c:scaling>
        <c:delete val="1"/>
        <c:axPos val="l"/>
        <c:numFmt formatCode="General" sourceLinked="1"/>
        <c:majorTickMark val="out"/>
        <c:minorTickMark val="none"/>
        <c:tickLblPos val="nextTo"/>
        <c:crossAx val="1916480095"/>
        <c:crosses val="autoZero"/>
        <c:auto val="1"/>
        <c:lblAlgn val="ctr"/>
        <c:lblOffset val="100"/>
        <c:noMultiLvlLbl val="0"/>
      </c:catAx>
      <c:valAx>
        <c:axId val="1916480095"/>
        <c:scaling>
          <c:orientation val="minMax"/>
          <c:max val="1.1000000000000001"/>
          <c:min val="0"/>
        </c:scaling>
        <c:delete val="1"/>
        <c:axPos val="t"/>
        <c:numFmt formatCode="General" sourceLinked="1"/>
        <c:majorTickMark val="out"/>
        <c:minorTickMark val="none"/>
        <c:tickLblPos val="nextTo"/>
        <c:crossAx val="2062903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bar"/>
        <c:grouping val="percentStacked"/>
        <c:varyColors val="0"/>
        <c:ser>
          <c:idx val="0"/>
          <c:order val="0"/>
          <c:tx>
            <c:strRef>
              <c:f>Sheet1!$B$1</c:f>
              <c:strCache>
                <c:ptCount val="1"/>
                <c:pt idx="0">
                  <c:v>More than I dealt with in the office</c:v>
                </c:pt>
              </c:strCache>
            </c:strRef>
          </c:tx>
          <c:spPr>
            <a:solidFill>
              <a:schemeClr val="accent4">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Windows not working correctly</c:v>
                </c:pt>
                <c:pt idx="1">
                  <c:v>Can't send/receive email</c:v>
                </c:pt>
                <c:pt idx="2">
                  <c:v>Can't access company websites/intranets</c:v>
                </c:pt>
                <c:pt idx="3">
                  <c:v>Specific software not working correctly</c:v>
                </c:pt>
                <c:pt idx="4">
                  <c:v>Internet connection stops working</c:v>
                </c:pt>
                <c:pt idx="5">
                  <c:v>Can't access company files</c:v>
                </c:pt>
                <c:pt idx="6">
                  <c:v>Internet connection is slow</c:v>
                </c:pt>
              </c:strCache>
            </c:strRef>
          </c:cat>
          <c:val>
            <c:numRef>
              <c:f>Sheet1!$B$2:$B$8</c:f>
              <c:numCache>
                <c:formatCode>0%</c:formatCode>
                <c:ptCount val="7"/>
                <c:pt idx="0">
                  <c:v>0.15</c:v>
                </c:pt>
                <c:pt idx="1">
                  <c:v>0.16</c:v>
                </c:pt>
                <c:pt idx="2">
                  <c:v>0.26</c:v>
                </c:pt>
                <c:pt idx="3">
                  <c:v>0.28000000000000003</c:v>
                </c:pt>
                <c:pt idx="4">
                  <c:v>0.28999999999999998</c:v>
                </c:pt>
                <c:pt idx="5">
                  <c:v>0.28999999999999998</c:v>
                </c:pt>
                <c:pt idx="6">
                  <c:v>0.36</c:v>
                </c:pt>
              </c:numCache>
            </c:numRef>
          </c:val>
          <c:extLst>
            <c:ext xmlns:c16="http://schemas.microsoft.com/office/drawing/2014/chart" uri="{C3380CC4-5D6E-409C-BE32-E72D297353CC}">
              <c16:uniqueId val="{00000000-EDD1-4BB3-8AA5-F62BBC152A0C}"/>
            </c:ext>
          </c:extLst>
        </c:ser>
        <c:ser>
          <c:idx val="1"/>
          <c:order val="1"/>
          <c:tx>
            <c:strRef>
              <c:f>Sheet1!$C$1</c:f>
              <c:strCache>
                <c:ptCount val="1"/>
                <c:pt idx="0">
                  <c:v>About the same</c:v>
                </c:pt>
              </c:strCache>
            </c:strRef>
          </c:tx>
          <c:spPr>
            <a:solidFill>
              <a:schemeClr val="accent4">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Windows not working correctly</c:v>
                </c:pt>
                <c:pt idx="1">
                  <c:v>Can't send/receive email</c:v>
                </c:pt>
                <c:pt idx="2">
                  <c:v>Can't access company websites/intranets</c:v>
                </c:pt>
                <c:pt idx="3">
                  <c:v>Specific software not working correctly</c:v>
                </c:pt>
                <c:pt idx="4">
                  <c:v>Internet connection stops working</c:v>
                </c:pt>
                <c:pt idx="5">
                  <c:v>Can't access company files</c:v>
                </c:pt>
                <c:pt idx="6">
                  <c:v>Internet connection is slow</c:v>
                </c:pt>
              </c:strCache>
            </c:strRef>
          </c:cat>
          <c:val>
            <c:numRef>
              <c:f>Sheet1!$C$2:$C$8</c:f>
              <c:numCache>
                <c:formatCode>0%</c:formatCode>
                <c:ptCount val="7"/>
                <c:pt idx="0">
                  <c:v>0.3</c:v>
                </c:pt>
                <c:pt idx="1">
                  <c:v>0.28000000000000003</c:v>
                </c:pt>
                <c:pt idx="2">
                  <c:v>0.28000000000000003</c:v>
                </c:pt>
                <c:pt idx="3">
                  <c:v>0.31</c:v>
                </c:pt>
                <c:pt idx="4">
                  <c:v>0.24</c:v>
                </c:pt>
                <c:pt idx="5">
                  <c:v>0.26</c:v>
                </c:pt>
                <c:pt idx="6">
                  <c:v>0.25</c:v>
                </c:pt>
              </c:numCache>
            </c:numRef>
          </c:val>
          <c:extLst>
            <c:ext xmlns:c16="http://schemas.microsoft.com/office/drawing/2014/chart" uri="{C3380CC4-5D6E-409C-BE32-E72D297353CC}">
              <c16:uniqueId val="{00000001-EDD1-4BB3-8AA5-F62BBC152A0C}"/>
            </c:ext>
          </c:extLst>
        </c:ser>
        <c:ser>
          <c:idx val="2"/>
          <c:order val="2"/>
          <c:tx>
            <c:strRef>
              <c:f>Sheet1!$D$1</c:f>
              <c:strCache>
                <c:ptCount val="1"/>
                <c:pt idx="0">
                  <c:v>I haven’t had issues with this</c:v>
                </c:pt>
              </c:strCache>
            </c:strRef>
          </c:tx>
          <c:spPr>
            <a:solidFill>
              <a:schemeClr val="accent4">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Windows not working correctly</c:v>
                </c:pt>
                <c:pt idx="1">
                  <c:v>Can't send/receive email</c:v>
                </c:pt>
                <c:pt idx="2">
                  <c:v>Can't access company websites/intranets</c:v>
                </c:pt>
                <c:pt idx="3">
                  <c:v>Specific software not working correctly</c:v>
                </c:pt>
                <c:pt idx="4">
                  <c:v>Internet connection stops working</c:v>
                </c:pt>
                <c:pt idx="5">
                  <c:v>Can't access company files</c:v>
                </c:pt>
                <c:pt idx="6">
                  <c:v>Internet connection is slow</c:v>
                </c:pt>
              </c:strCache>
            </c:strRef>
          </c:cat>
          <c:val>
            <c:numRef>
              <c:f>Sheet1!$D$2:$D$8</c:f>
              <c:numCache>
                <c:formatCode>0%</c:formatCode>
                <c:ptCount val="7"/>
                <c:pt idx="0">
                  <c:v>0.46</c:v>
                </c:pt>
                <c:pt idx="1">
                  <c:v>0.47</c:v>
                </c:pt>
                <c:pt idx="2">
                  <c:v>0.38</c:v>
                </c:pt>
                <c:pt idx="3">
                  <c:v>0.33</c:v>
                </c:pt>
                <c:pt idx="4">
                  <c:v>0.36</c:v>
                </c:pt>
                <c:pt idx="5">
                  <c:v>0.36</c:v>
                </c:pt>
                <c:pt idx="6">
                  <c:v>0.28000000000000003</c:v>
                </c:pt>
              </c:numCache>
            </c:numRef>
          </c:val>
          <c:extLst>
            <c:ext xmlns:c16="http://schemas.microsoft.com/office/drawing/2014/chart" uri="{C3380CC4-5D6E-409C-BE32-E72D297353CC}">
              <c16:uniqueId val="{00000002-EDD1-4BB3-8AA5-F62BBC152A0C}"/>
            </c:ext>
          </c:extLst>
        </c:ser>
        <c:ser>
          <c:idx val="3"/>
          <c:order val="3"/>
          <c:tx>
            <c:strRef>
              <c:f>Sheet1!$E$1</c:f>
              <c:strCache>
                <c:ptCount val="1"/>
                <c:pt idx="0">
                  <c:v>Less than I dealt with in the office</c:v>
                </c:pt>
              </c:strCache>
            </c:strRef>
          </c:tx>
          <c:spPr>
            <a:solidFill>
              <a:schemeClr val="accent6">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Windows not working correctly</c:v>
                </c:pt>
                <c:pt idx="1">
                  <c:v>Can't send/receive email</c:v>
                </c:pt>
                <c:pt idx="2">
                  <c:v>Can't access company websites/intranets</c:v>
                </c:pt>
                <c:pt idx="3">
                  <c:v>Specific software not working correctly</c:v>
                </c:pt>
                <c:pt idx="4">
                  <c:v>Internet connection stops working</c:v>
                </c:pt>
                <c:pt idx="5">
                  <c:v>Can't access company files</c:v>
                </c:pt>
                <c:pt idx="6">
                  <c:v>Internet connection is slow</c:v>
                </c:pt>
              </c:strCache>
            </c:strRef>
          </c:cat>
          <c:val>
            <c:numRef>
              <c:f>Sheet1!$E$2:$E$8</c:f>
              <c:numCache>
                <c:formatCode>0%</c:formatCode>
                <c:ptCount val="7"/>
                <c:pt idx="0">
                  <c:v>0.09</c:v>
                </c:pt>
                <c:pt idx="1">
                  <c:v>0.09</c:v>
                </c:pt>
                <c:pt idx="2">
                  <c:v>0.08</c:v>
                </c:pt>
                <c:pt idx="3">
                  <c:v>0.08</c:v>
                </c:pt>
                <c:pt idx="4">
                  <c:v>0.11</c:v>
                </c:pt>
                <c:pt idx="5">
                  <c:v>0.09</c:v>
                </c:pt>
                <c:pt idx="6">
                  <c:v>0.11</c:v>
                </c:pt>
              </c:numCache>
            </c:numRef>
          </c:val>
          <c:extLst>
            <c:ext xmlns:c16="http://schemas.microsoft.com/office/drawing/2014/chart" uri="{C3380CC4-5D6E-409C-BE32-E72D297353CC}">
              <c16:uniqueId val="{00000003-EDD1-4BB3-8AA5-F62BBC152A0C}"/>
            </c:ext>
          </c:extLst>
        </c:ser>
        <c:dLbls>
          <c:showLegendKey val="0"/>
          <c:showVal val="0"/>
          <c:showCatName val="0"/>
          <c:showSerName val="0"/>
          <c:showPercent val="0"/>
          <c:showBubbleSize val="0"/>
        </c:dLbls>
        <c:gapWidth val="50"/>
        <c:overlap val="100"/>
        <c:axId val="73240847"/>
        <c:axId val="73222543"/>
      </c:barChart>
      <c:catAx>
        <c:axId val="73240847"/>
        <c:scaling>
          <c:orientation val="maxMin"/>
        </c:scaling>
        <c:delete val="1"/>
        <c:axPos val="l"/>
        <c:numFmt formatCode="General" sourceLinked="1"/>
        <c:majorTickMark val="cross"/>
        <c:minorTickMark val="none"/>
        <c:tickLblPos val="nextTo"/>
        <c:crossAx val="73222543"/>
        <c:crosses val="autoZero"/>
        <c:auto val="1"/>
        <c:lblAlgn val="ctr"/>
        <c:lblOffset val="100"/>
        <c:noMultiLvlLbl val="0"/>
      </c:catAx>
      <c:valAx>
        <c:axId val="73222543"/>
        <c:scaling>
          <c:orientation val="minMax"/>
        </c:scaling>
        <c:delete val="1"/>
        <c:axPos val="t"/>
        <c:numFmt formatCode="0%" sourceLinked="1"/>
        <c:majorTickMark val="none"/>
        <c:minorTickMark val="none"/>
        <c:tickLblPos val="nextTo"/>
        <c:crossAx val="73240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VS/Small</c:v>
                </c:pt>
              </c:strCache>
            </c:strRef>
          </c:tx>
          <c:spPr>
            <a:solidFill>
              <a:schemeClr val="accent2">
                <a:shade val="65000"/>
              </a:schemeClr>
            </a:solidFill>
            <a:ln>
              <a:noFill/>
            </a:ln>
            <a:effectLst/>
          </c:spPr>
          <c:invertIfNegative val="0"/>
          <c:dPt>
            <c:idx val="0"/>
            <c:invertIfNegative val="0"/>
            <c:bubble3D val="0"/>
            <c:spPr>
              <a:solidFill>
                <a:schemeClr val="accent2">
                  <a:shade val="65000"/>
                </a:schemeClr>
              </a:solidFill>
              <a:ln>
                <a:noFill/>
              </a:ln>
              <a:effectLst/>
            </c:spPr>
            <c:extLst>
              <c:ext xmlns:c16="http://schemas.microsoft.com/office/drawing/2014/chart" uri="{C3380CC4-5D6E-409C-BE32-E72D297353CC}">
                <c16:uniqueId val="{00000001-FFA0-43EB-B0A6-74354718D058}"/>
              </c:ext>
            </c:extLst>
          </c:dPt>
          <c:dPt>
            <c:idx val="2"/>
            <c:invertIfNegative val="0"/>
            <c:bubble3D val="0"/>
            <c:spPr>
              <a:solidFill>
                <a:schemeClr val="accent2">
                  <a:shade val="65000"/>
                </a:schemeClr>
              </a:solidFill>
              <a:ln>
                <a:noFill/>
              </a:ln>
              <a:effectLst/>
            </c:spPr>
            <c:extLst>
              <c:ext xmlns:c16="http://schemas.microsoft.com/office/drawing/2014/chart" uri="{C3380CC4-5D6E-409C-BE32-E72D297353CC}">
                <c16:uniqueId val="{00000003-FFA0-43EB-B0A6-74354718D058}"/>
              </c:ext>
            </c:extLst>
          </c:dPt>
          <c:dPt>
            <c:idx val="3"/>
            <c:invertIfNegative val="0"/>
            <c:bubble3D val="0"/>
            <c:spPr>
              <a:solidFill>
                <a:schemeClr val="accent2">
                  <a:shade val="65000"/>
                </a:schemeClr>
              </a:solidFill>
              <a:ln>
                <a:noFill/>
              </a:ln>
              <a:effectLst/>
            </c:spPr>
            <c:extLst>
              <c:ext xmlns:c16="http://schemas.microsoft.com/office/drawing/2014/chart" uri="{C3380CC4-5D6E-409C-BE32-E72D297353CC}">
                <c16:uniqueId val="{00000005-FFA0-43EB-B0A6-74354718D058}"/>
              </c:ext>
            </c:extLst>
          </c:dPt>
          <c:dPt>
            <c:idx val="4"/>
            <c:invertIfNegative val="0"/>
            <c:bubble3D val="0"/>
            <c:spPr>
              <a:solidFill>
                <a:schemeClr val="accent2">
                  <a:shade val="65000"/>
                </a:schemeClr>
              </a:solidFill>
              <a:ln>
                <a:noFill/>
              </a:ln>
              <a:effectLst/>
            </c:spPr>
            <c:extLst>
              <c:ext xmlns:c16="http://schemas.microsoft.com/office/drawing/2014/chart" uri="{C3380CC4-5D6E-409C-BE32-E72D297353CC}">
                <c16:uniqueId val="{00000007-FFA0-43EB-B0A6-74354718D058}"/>
              </c:ext>
            </c:extLst>
          </c:dPt>
          <c:dPt>
            <c:idx val="5"/>
            <c:invertIfNegative val="0"/>
            <c:bubble3D val="0"/>
            <c:spPr>
              <a:solidFill>
                <a:schemeClr val="accent2">
                  <a:shade val="65000"/>
                </a:schemeClr>
              </a:solidFill>
              <a:ln>
                <a:noFill/>
              </a:ln>
              <a:effectLst/>
            </c:spPr>
            <c:extLst>
              <c:ext xmlns:c16="http://schemas.microsoft.com/office/drawing/2014/chart" uri="{C3380CC4-5D6E-409C-BE32-E72D297353CC}">
                <c16:uniqueId val="{00000009-FFA0-43EB-B0A6-74354718D058}"/>
              </c:ext>
            </c:extLst>
          </c:dPt>
          <c:dPt>
            <c:idx val="6"/>
            <c:invertIfNegative val="0"/>
            <c:bubble3D val="0"/>
            <c:spPr>
              <a:solidFill>
                <a:schemeClr val="accent2">
                  <a:shade val="65000"/>
                </a:schemeClr>
              </a:solidFill>
              <a:ln>
                <a:noFill/>
              </a:ln>
              <a:effectLst/>
            </c:spPr>
            <c:extLst>
              <c:ext xmlns:c16="http://schemas.microsoft.com/office/drawing/2014/chart" uri="{C3380CC4-5D6E-409C-BE32-E72D297353CC}">
                <c16:uniqueId val="{0000000B-FFA0-43EB-B0A6-74354718D058}"/>
              </c:ext>
            </c:extLst>
          </c:dPt>
          <c:dPt>
            <c:idx val="7"/>
            <c:invertIfNegative val="0"/>
            <c:bubble3D val="0"/>
            <c:spPr>
              <a:solidFill>
                <a:schemeClr val="accent2">
                  <a:shade val="65000"/>
                </a:schemeClr>
              </a:solidFill>
              <a:ln>
                <a:noFill/>
              </a:ln>
              <a:effectLst/>
            </c:spPr>
            <c:extLst>
              <c:ext xmlns:c16="http://schemas.microsoft.com/office/drawing/2014/chart" uri="{C3380CC4-5D6E-409C-BE32-E72D297353CC}">
                <c16:uniqueId val="{0000000D-FFA0-43EB-B0A6-74354718D058}"/>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Data security</c:v>
                </c:pt>
                <c:pt idx="1">
                  <c:v>IT management of the solution</c:v>
                </c:pt>
                <c:pt idx="2">
                  <c:v>Employee productivity</c:v>
                </c:pt>
                <c:pt idx="3">
                  <c:v>Operating costs</c:v>
                </c:pt>
                <c:pt idx="4">
                  <c:v>Data privacy</c:v>
                </c:pt>
                <c:pt idx="5">
                  <c:v>Business continuity</c:v>
                </c:pt>
                <c:pt idx="6">
                  <c:v>Reassure clients and customers</c:v>
                </c:pt>
              </c:strCache>
            </c:strRef>
          </c:cat>
          <c:val>
            <c:numRef>
              <c:f>Sheet1!$B$2:$B$8</c:f>
              <c:numCache>
                <c:formatCode>0%</c:formatCode>
                <c:ptCount val="7"/>
                <c:pt idx="0">
                  <c:v>0.4</c:v>
                </c:pt>
                <c:pt idx="1">
                  <c:v>0.27</c:v>
                </c:pt>
                <c:pt idx="2">
                  <c:v>0.27</c:v>
                </c:pt>
                <c:pt idx="3">
                  <c:v>0.25</c:v>
                </c:pt>
                <c:pt idx="4">
                  <c:v>0.24</c:v>
                </c:pt>
                <c:pt idx="5">
                  <c:v>0.19</c:v>
                </c:pt>
                <c:pt idx="6">
                  <c:v>0.19</c:v>
                </c:pt>
              </c:numCache>
            </c:numRef>
          </c:val>
          <c:extLst>
            <c:ext xmlns:c16="http://schemas.microsoft.com/office/drawing/2014/chart" uri="{C3380CC4-5D6E-409C-BE32-E72D297353CC}">
              <c16:uniqueId val="{0000000E-FFA0-43EB-B0A6-74354718D058}"/>
            </c:ext>
          </c:extLst>
        </c:ser>
        <c:ser>
          <c:idx val="1"/>
          <c:order val="1"/>
          <c:tx>
            <c:strRef>
              <c:f>Sheet1!$C$1</c:f>
              <c:strCache>
                <c:ptCount val="1"/>
                <c:pt idx="0">
                  <c:v>Medium</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10-FFA0-43EB-B0A6-74354718D058}"/>
              </c:ext>
            </c:extLst>
          </c:dPt>
          <c:dPt>
            <c:idx val="1"/>
            <c:invertIfNegative val="0"/>
            <c:bubble3D val="0"/>
            <c:spPr>
              <a:solidFill>
                <a:schemeClr val="accent2"/>
              </a:solidFill>
              <a:ln>
                <a:noFill/>
              </a:ln>
              <a:effectLst/>
            </c:spPr>
            <c:extLst>
              <c:ext xmlns:c16="http://schemas.microsoft.com/office/drawing/2014/chart" uri="{C3380CC4-5D6E-409C-BE32-E72D297353CC}">
                <c16:uniqueId val="{00000012-FFA0-43EB-B0A6-74354718D058}"/>
              </c:ext>
            </c:extLst>
          </c:dPt>
          <c:dPt>
            <c:idx val="2"/>
            <c:invertIfNegative val="0"/>
            <c:bubble3D val="0"/>
            <c:spPr>
              <a:solidFill>
                <a:schemeClr val="accent2"/>
              </a:solidFill>
              <a:ln>
                <a:noFill/>
              </a:ln>
              <a:effectLst/>
            </c:spPr>
            <c:extLst>
              <c:ext xmlns:c16="http://schemas.microsoft.com/office/drawing/2014/chart" uri="{C3380CC4-5D6E-409C-BE32-E72D297353CC}">
                <c16:uniqueId val="{00000014-FFA0-43EB-B0A6-74354718D058}"/>
              </c:ext>
            </c:extLst>
          </c:dPt>
          <c:dPt>
            <c:idx val="3"/>
            <c:invertIfNegative val="0"/>
            <c:bubble3D val="0"/>
            <c:spPr>
              <a:solidFill>
                <a:schemeClr val="accent2"/>
              </a:solidFill>
              <a:ln>
                <a:noFill/>
              </a:ln>
              <a:effectLst/>
            </c:spPr>
            <c:extLst>
              <c:ext xmlns:c16="http://schemas.microsoft.com/office/drawing/2014/chart" uri="{C3380CC4-5D6E-409C-BE32-E72D297353CC}">
                <c16:uniqueId val="{00000016-FFA0-43EB-B0A6-74354718D058}"/>
              </c:ext>
            </c:extLst>
          </c:dPt>
          <c:dPt>
            <c:idx val="4"/>
            <c:invertIfNegative val="0"/>
            <c:bubble3D val="0"/>
            <c:spPr>
              <a:solidFill>
                <a:schemeClr val="accent2"/>
              </a:solidFill>
              <a:ln>
                <a:noFill/>
              </a:ln>
              <a:effectLst/>
            </c:spPr>
            <c:extLst>
              <c:ext xmlns:c16="http://schemas.microsoft.com/office/drawing/2014/chart" uri="{C3380CC4-5D6E-409C-BE32-E72D297353CC}">
                <c16:uniqueId val="{00000018-FFA0-43EB-B0A6-74354718D058}"/>
              </c:ext>
            </c:extLst>
          </c:dPt>
          <c:dPt>
            <c:idx val="5"/>
            <c:invertIfNegative val="0"/>
            <c:bubble3D val="0"/>
            <c:spPr>
              <a:solidFill>
                <a:schemeClr val="accent2"/>
              </a:solidFill>
              <a:ln>
                <a:noFill/>
              </a:ln>
              <a:effectLst/>
            </c:spPr>
            <c:extLst>
              <c:ext xmlns:c16="http://schemas.microsoft.com/office/drawing/2014/chart" uri="{C3380CC4-5D6E-409C-BE32-E72D297353CC}">
                <c16:uniqueId val="{0000001A-FFA0-43EB-B0A6-74354718D058}"/>
              </c:ext>
            </c:extLst>
          </c:dPt>
          <c:dPt>
            <c:idx val="6"/>
            <c:invertIfNegative val="0"/>
            <c:bubble3D val="0"/>
            <c:spPr>
              <a:solidFill>
                <a:schemeClr val="accent2"/>
              </a:solidFill>
              <a:ln>
                <a:noFill/>
              </a:ln>
              <a:effectLst/>
            </c:spPr>
            <c:extLst>
              <c:ext xmlns:c16="http://schemas.microsoft.com/office/drawing/2014/chart" uri="{C3380CC4-5D6E-409C-BE32-E72D297353CC}">
                <c16:uniqueId val="{0000001C-FFA0-43EB-B0A6-74354718D058}"/>
              </c:ext>
            </c:extLst>
          </c:dPt>
          <c:dPt>
            <c:idx val="7"/>
            <c:invertIfNegative val="0"/>
            <c:bubble3D val="0"/>
            <c:spPr>
              <a:solidFill>
                <a:schemeClr val="accent2"/>
              </a:solidFill>
              <a:ln>
                <a:noFill/>
              </a:ln>
              <a:effectLst/>
            </c:spPr>
            <c:extLst>
              <c:ext xmlns:c16="http://schemas.microsoft.com/office/drawing/2014/chart" uri="{C3380CC4-5D6E-409C-BE32-E72D297353CC}">
                <c16:uniqueId val="{0000001E-FFA0-43EB-B0A6-74354718D058}"/>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Data security</c:v>
                </c:pt>
                <c:pt idx="1">
                  <c:v>IT management of the solution</c:v>
                </c:pt>
                <c:pt idx="2">
                  <c:v>Employee productivity</c:v>
                </c:pt>
                <c:pt idx="3">
                  <c:v>Operating costs</c:v>
                </c:pt>
                <c:pt idx="4">
                  <c:v>Data privacy</c:v>
                </c:pt>
                <c:pt idx="5">
                  <c:v>Business continuity</c:v>
                </c:pt>
                <c:pt idx="6">
                  <c:v>Reassure clients and customers</c:v>
                </c:pt>
              </c:strCache>
            </c:strRef>
          </c:cat>
          <c:val>
            <c:numRef>
              <c:f>Sheet1!$C$2:$C$8</c:f>
              <c:numCache>
                <c:formatCode>0%</c:formatCode>
                <c:ptCount val="7"/>
                <c:pt idx="0">
                  <c:v>0.38</c:v>
                </c:pt>
                <c:pt idx="1">
                  <c:v>0.32</c:v>
                </c:pt>
                <c:pt idx="2">
                  <c:v>0.24</c:v>
                </c:pt>
                <c:pt idx="3">
                  <c:v>0.21</c:v>
                </c:pt>
                <c:pt idx="4">
                  <c:v>0.28000000000000003</c:v>
                </c:pt>
                <c:pt idx="5">
                  <c:v>0.22</c:v>
                </c:pt>
                <c:pt idx="6">
                  <c:v>0.16</c:v>
                </c:pt>
              </c:numCache>
            </c:numRef>
          </c:val>
          <c:extLst>
            <c:ext xmlns:c16="http://schemas.microsoft.com/office/drawing/2014/chart" uri="{C3380CC4-5D6E-409C-BE32-E72D297353CC}">
              <c16:uniqueId val="{0000001F-FFA0-43EB-B0A6-74354718D058}"/>
            </c:ext>
          </c:extLst>
        </c:ser>
        <c:ser>
          <c:idx val="2"/>
          <c:order val="2"/>
          <c:tx>
            <c:strRef>
              <c:f>Sheet1!$D$1</c:f>
              <c:strCache>
                <c:ptCount val="1"/>
                <c:pt idx="0">
                  <c:v>Large</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Data security</c:v>
                </c:pt>
                <c:pt idx="1">
                  <c:v>IT management of the solution</c:v>
                </c:pt>
                <c:pt idx="2">
                  <c:v>Employee productivity</c:v>
                </c:pt>
                <c:pt idx="3">
                  <c:v>Operating costs</c:v>
                </c:pt>
                <c:pt idx="4">
                  <c:v>Data privacy</c:v>
                </c:pt>
                <c:pt idx="5">
                  <c:v>Business continuity</c:v>
                </c:pt>
                <c:pt idx="6">
                  <c:v>Reassure clients and customers</c:v>
                </c:pt>
              </c:strCache>
            </c:strRef>
          </c:cat>
          <c:val>
            <c:numRef>
              <c:f>Sheet1!$D$2:$D$8</c:f>
              <c:numCache>
                <c:formatCode>0%</c:formatCode>
                <c:ptCount val="7"/>
                <c:pt idx="0">
                  <c:v>0.4</c:v>
                </c:pt>
                <c:pt idx="1">
                  <c:v>0.31</c:v>
                </c:pt>
                <c:pt idx="2">
                  <c:v>0.26</c:v>
                </c:pt>
                <c:pt idx="3">
                  <c:v>0.19</c:v>
                </c:pt>
                <c:pt idx="4">
                  <c:v>0.26</c:v>
                </c:pt>
                <c:pt idx="5">
                  <c:v>0.22</c:v>
                </c:pt>
                <c:pt idx="6">
                  <c:v>0.13</c:v>
                </c:pt>
              </c:numCache>
            </c:numRef>
          </c:val>
          <c:extLst>
            <c:ext xmlns:c16="http://schemas.microsoft.com/office/drawing/2014/chart" uri="{C3380CC4-5D6E-409C-BE32-E72D297353CC}">
              <c16:uniqueId val="{00000020-FFA0-43EB-B0A6-74354718D058}"/>
            </c:ext>
          </c:extLst>
        </c:ser>
        <c:dLbls>
          <c:showLegendKey val="0"/>
          <c:showVal val="0"/>
          <c:showCatName val="0"/>
          <c:showSerName val="0"/>
          <c:showPercent val="0"/>
          <c:showBubbleSize val="0"/>
        </c:dLbls>
        <c:gapWidth val="50"/>
        <c:axId val="2062903119"/>
        <c:axId val="1916480095"/>
      </c:barChart>
      <c:catAx>
        <c:axId val="206290311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16480095"/>
        <c:crosses val="autoZero"/>
        <c:auto val="1"/>
        <c:lblAlgn val="ctr"/>
        <c:lblOffset val="100"/>
        <c:noMultiLvlLbl val="0"/>
      </c:catAx>
      <c:valAx>
        <c:axId val="1916480095"/>
        <c:scaling>
          <c:orientation val="minMax"/>
          <c:max val="1.1000000000000001"/>
          <c:min val="0"/>
        </c:scaling>
        <c:delete val="1"/>
        <c:axPos val="t"/>
        <c:numFmt formatCode="0%" sourceLinked="1"/>
        <c:majorTickMark val="out"/>
        <c:minorTickMark val="none"/>
        <c:tickLblPos val="nextTo"/>
        <c:crossAx val="2062903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VS/Small</c:v>
                </c:pt>
              </c:strCache>
            </c:strRef>
          </c:tx>
          <c:spPr>
            <a:solidFill>
              <a:schemeClr val="accent2">
                <a:shade val="65000"/>
              </a:schemeClr>
            </a:solidFill>
            <a:ln>
              <a:noFill/>
            </a:ln>
            <a:effectLst/>
          </c:spPr>
          <c:invertIfNegative val="0"/>
          <c:dPt>
            <c:idx val="0"/>
            <c:invertIfNegative val="0"/>
            <c:bubble3D val="0"/>
            <c:spPr>
              <a:solidFill>
                <a:schemeClr val="accent2">
                  <a:shade val="65000"/>
                </a:schemeClr>
              </a:solidFill>
              <a:ln>
                <a:noFill/>
              </a:ln>
              <a:effectLst/>
            </c:spPr>
            <c:extLst>
              <c:ext xmlns:c16="http://schemas.microsoft.com/office/drawing/2014/chart" uri="{C3380CC4-5D6E-409C-BE32-E72D297353CC}">
                <c16:uniqueId val="{00000001-FFA0-43EB-B0A6-74354718D058}"/>
              </c:ext>
            </c:extLst>
          </c:dPt>
          <c:dPt>
            <c:idx val="2"/>
            <c:invertIfNegative val="0"/>
            <c:bubble3D val="0"/>
            <c:spPr>
              <a:solidFill>
                <a:schemeClr val="accent2">
                  <a:shade val="65000"/>
                </a:schemeClr>
              </a:solidFill>
              <a:ln>
                <a:noFill/>
              </a:ln>
              <a:effectLst/>
            </c:spPr>
            <c:extLst>
              <c:ext xmlns:c16="http://schemas.microsoft.com/office/drawing/2014/chart" uri="{C3380CC4-5D6E-409C-BE32-E72D297353CC}">
                <c16:uniqueId val="{00000003-FFA0-43EB-B0A6-74354718D058}"/>
              </c:ext>
            </c:extLst>
          </c:dPt>
          <c:dPt>
            <c:idx val="3"/>
            <c:invertIfNegative val="0"/>
            <c:bubble3D val="0"/>
            <c:spPr>
              <a:solidFill>
                <a:schemeClr val="accent2">
                  <a:shade val="65000"/>
                </a:schemeClr>
              </a:solidFill>
              <a:ln>
                <a:noFill/>
              </a:ln>
              <a:effectLst/>
            </c:spPr>
            <c:extLst>
              <c:ext xmlns:c16="http://schemas.microsoft.com/office/drawing/2014/chart" uri="{C3380CC4-5D6E-409C-BE32-E72D297353CC}">
                <c16:uniqueId val="{00000005-FFA0-43EB-B0A6-74354718D058}"/>
              </c:ext>
            </c:extLst>
          </c:dPt>
          <c:dPt>
            <c:idx val="4"/>
            <c:invertIfNegative val="0"/>
            <c:bubble3D val="0"/>
            <c:spPr>
              <a:solidFill>
                <a:schemeClr val="accent2">
                  <a:shade val="65000"/>
                </a:schemeClr>
              </a:solidFill>
              <a:ln>
                <a:noFill/>
              </a:ln>
              <a:effectLst/>
            </c:spPr>
            <c:extLst>
              <c:ext xmlns:c16="http://schemas.microsoft.com/office/drawing/2014/chart" uri="{C3380CC4-5D6E-409C-BE32-E72D297353CC}">
                <c16:uniqueId val="{00000007-FFA0-43EB-B0A6-74354718D058}"/>
              </c:ext>
            </c:extLst>
          </c:dPt>
          <c:dPt>
            <c:idx val="5"/>
            <c:invertIfNegative val="0"/>
            <c:bubble3D val="0"/>
            <c:spPr>
              <a:solidFill>
                <a:schemeClr val="accent2">
                  <a:shade val="65000"/>
                </a:schemeClr>
              </a:solidFill>
              <a:ln>
                <a:noFill/>
              </a:ln>
              <a:effectLst/>
            </c:spPr>
            <c:extLst>
              <c:ext xmlns:c16="http://schemas.microsoft.com/office/drawing/2014/chart" uri="{C3380CC4-5D6E-409C-BE32-E72D297353CC}">
                <c16:uniqueId val="{00000009-FFA0-43EB-B0A6-74354718D058}"/>
              </c:ext>
            </c:extLst>
          </c:dPt>
          <c:dPt>
            <c:idx val="6"/>
            <c:invertIfNegative val="0"/>
            <c:bubble3D val="0"/>
            <c:spPr>
              <a:solidFill>
                <a:schemeClr val="accent2">
                  <a:shade val="65000"/>
                </a:schemeClr>
              </a:solidFill>
              <a:ln>
                <a:noFill/>
              </a:ln>
              <a:effectLst/>
            </c:spPr>
            <c:extLst>
              <c:ext xmlns:c16="http://schemas.microsoft.com/office/drawing/2014/chart" uri="{C3380CC4-5D6E-409C-BE32-E72D297353CC}">
                <c16:uniqueId val="{0000000B-FFA0-43EB-B0A6-74354718D058}"/>
              </c:ext>
            </c:extLst>
          </c:dPt>
          <c:dPt>
            <c:idx val="7"/>
            <c:invertIfNegative val="0"/>
            <c:bubble3D val="0"/>
            <c:spPr>
              <a:solidFill>
                <a:schemeClr val="accent2">
                  <a:shade val="65000"/>
                </a:schemeClr>
              </a:solidFill>
              <a:ln>
                <a:noFill/>
              </a:ln>
              <a:effectLst/>
            </c:spPr>
            <c:extLst>
              <c:ext xmlns:c16="http://schemas.microsoft.com/office/drawing/2014/chart" uri="{C3380CC4-5D6E-409C-BE32-E72D297353CC}">
                <c16:uniqueId val="{0000000D-FFA0-43EB-B0A6-74354718D058}"/>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Sheet1!$A$9:$A$15</c:f>
              <c:strCache>
                <c:ptCount val="7"/>
                <c:pt idx="0">
                  <c:v>Budget</c:v>
                </c:pt>
                <c:pt idx="1">
                  <c:v>Staying competitive</c:v>
                </c:pt>
                <c:pt idx="2">
                  <c:v>Employee satisfaction</c:v>
                </c:pt>
                <c:pt idx="3">
                  <c:v>Drive better customer experience</c:v>
                </c:pt>
                <c:pt idx="4">
                  <c:v>Industry standards</c:v>
                </c:pt>
                <c:pt idx="5">
                  <c:v>Adopting a cloud-first model</c:v>
                </c:pt>
                <c:pt idx="6">
                  <c:v>Real estate costs</c:v>
                </c:pt>
              </c:strCache>
            </c:strRef>
          </c:cat>
          <c:val>
            <c:numRef>
              <c:f>Sheet1!$B$9:$B$15</c:f>
              <c:numCache>
                <c:formatCode>0%</c:formatCode>
                <c:ptCount val="7"/>
                <c:pt idx="0">
                  <c:v>0.18</c:v>
                </c:pt>
                <c:pt idx="1">
                  <c:v>0.17</c:v>
                </c:pt>
                <c:pt idx="2">
                  <c:v>0.16</c:v>
                </c:pt>
                <c:pt idx="3">
                  <c:v>0.15</c:v>
                </c:pt>
                <c:pt idx="4">
                  <c:v>0.13</c:v>
                </c:pt>
                <c:pt idx="5">
                  <c:v>0.12</c:v>
                </c:pt>
                <c:pt idx="6">
                  <c:v>0.06</c:v>
                </c:pt>
              </c:numCache>
            </c:numRef>
          </c:val>
          <c:extLst>
            <c:ext xmlns:c16="http://schemas.microsoft.com/office/drawing/2014/chart" uri="{C3380CC4-5D6E-409C-BE32-E72D297353CC}">
              <c16:uniqueId val="{0000000E-FFA0-43EB-B0A6-74354718D058}"/>
            </c:ext>
          </c:extLst>
        </c:ser>
        <c:ser>
          <c:idx val="1"/>
          <c:order val="1"/>
          <c:tx>
            <c:strRef>
              <c:f>Sheet1!$C$1</c:f>
              <c:strCache>
                <c:ptCount val="1"/>
                <c:pt idx="0">
                  <c:v>Medium</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10-FFA0-43EB-B0A6-74354718D058}"/>
              </c:ext>
            </c:extLst>
          </c:dPt>
          <c:dPt>
            <c:idx val="1"/>
            <c:invertIfNegative val="0"/>
            <c:bubble3D val="0"/>
            <c:spPr>
              <a:solidFill>
                <a:schemeClr val="accent2"/>
              </a:solidFill>
              <a:ln>
                <a:noFill/>
              </a:ln>
              <a:effectLst/>
            </c:spPr>
            <c:extLst>
              <c:ext xmlns:c16="http://schemas.microsoft.com/office/drawing/2014/chart" uri="{C3380CC4-5D6E-409C-BE32-E72D297353CC}">
                <c16:uniqueId val="{00000012-FFA0-43EB-B0A6-74354718D058}"/>
              </c:ext>
            </c:extLst>
          </c:dPt>
          <c:dPt>
            <c:idx val="2"/>
            <c:invertIfNegative val="0"/>
            <c:bubble3D val="0"/>
            <c:spPr>
              <a:solidFill>
                <a:schemeClr val="accent2"/>
              </a:solidFill>
              <a:ln>
                <a:noFill/>
              </a:ln>
              <a:effectLst/>
            </c:spPr>
            <c:extLst>
              <c:ext xmlns:c16="http://schemas.microsoft.com/office/drawing/2014/chart" uri="{C3380CC4-5D6E-409C-BE32-E72D297353CC}">
                <c16:uniqueId val="{00000014-FFA0-43EB-B0A6-74354718D058}"/>
              </c:ext>
            </c:extLst>
          </c:dPt>
          <c:dPt>
            <c:idx val="3"/>
            <c:invertIfNegative val="0"/>
            <c:bubble3D val="0"/>
            <c:spPr>
              <a:solidFill>
                <a:schemeClr val="accent2"/>
              </a:solidFill>
              <a:ln>
                <a:noFill/>
              </a:ln>
              <a:effectLst/>
            </c:spPr>
            <c:extLst>
              <c:ext xmlns:c16="http://schemas.microsoft.com/office/drawing/2014/chart" uri="{C3380CC4-5D6E-409C-BE32-E72D297353CC}">
                <c16:uniqueId val="{00000016-FFA0-43EB-B0A6-74354718D058}"/>
              </c:ext>
            </c:extLst>
          </c:dPt>
          <c:dPt>
            <c:idx val="4"/>
            <c:invertIfNegative val="0"/>
            <c:bubble3D val="0"/>
            <c:spPr>
              <a:solidFill>
                <a:schemeClr val="accent2"/>
              </a:solidFill>
              <a:ln>
                <a:noFill/>
              </a:ln>
              <a:effectLst/>
            </c:spPr>
            <c:extLst>
              <c:ext xmlns:c16="http://schemas.microsoft.com/office/drawing/2014/chart" uri="{C3380CC4-5D6E-409C-BE32-E72D297353CC}">
                <c16:uniqueId val="{00000018-FFA0-43EB-B0A6-74354718D058}"/>
              </c:ext>
            </c:extLst>
          </c:dPt>
          <c:dPt>
            <c:idx val="5"/>
            <c:invertIfNegative val="0"/>
            <c:bubble3D val="0"/>
            <c:spPr>
              <a:solidFill>
                <a:schemeClr val="accent2"/>
              </a:solidFill>
              <a:ln>
                <a:noFill/>
              </a:ln>
              <a:effectLst/>
            </c:spPr>
            <c:extLst>
              <c:ext xmlns:c16="http://schemas.microsoft.com/office/drawing/2014/chart" uri="{C3380CC4-5D6E-409C-BE32-E72D297353CC}">
                <c16:uniqueId val="{0000001A-FFA0-43EB-B0A6-74354718D058}"/>
              </c:ext>
            </c:extLst>
          </c:dPt>
          <c:dPt>
            <c:idx val="6"/>
            <c:invertIfNegative val="0"/>
            <c:bubble3D val="0"/>
            <c:spPr>
              <a:solidFill>
                <a:schemeClr val="accent2"/>
              </a:solidFill>
              <a:ln>
                <a:noFill/>
              </a:ln>
              <a:effectLst/>
            </c:spPr>
            <c:extLst>
              <c:ext xmlns:c16="http://schemas.microsoft.com/office/drawing/2014/chart" uri="{C3380CC4-5D6E-409C-BE32-E72D297353CC}">
                <c16:uniqueId val="{0000001C-FFA0-43EB-B0A6-74354718D058}"/>
              </c:ext>
            </c:extLst>
          </c:dPt>
          <c:dPt>
            <c:idx val="7"/>
            <c:invertIfNegative val="0"/>
            <c:bubble3D val="0"/>
            <c:spPr>
              <a:solidFill>
                <a:schemeClr val="accent2"/>
              </a:solidFill>
              <a:ln>
                <a:noFill/>
              </a:ln>
              <a:effectLst/>
            </c:spPr>
            <c:extLst>
              <c:ext xmlns:c16="http://schemas.microsoft.com/office/drawing/2014/chart" uri="{C3380CC4-5D6E-409C-BE32-E72D297353CC}">
                <c16:uniqueId val="{0000001E-FFA0-43EB-B0A6-74354718D058}"/>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Sheet1!$A$9:$A$15</c:f>
              <c:strCache>
                <c:ptCount val="7"/>
                <c:pt idx="0">
                  <c:v>Budget</c:v>
                </c:pt>
                <c:pt idx="1">
                  <c:v>Staying competitive</c:v>
                </c:pt>
                <c:pt idx="2">
                  <c:v>Employee satisfaction</c:v>
                </c:pt>
                <c:pt idx="3">
                  <c:v>Drive better customer experience</c:v>
                </c:pt>
                <c:pt idx="4">
                  <c:v>Industry standards</c:v>
                </c:pt>
                <c:pt idx="5">
                  <c:v>Adopting a cloud-first model</c:v>
                </c:pt>
                <c:pt idx="6">
                  <c:v>Real estate costs</c:v>
                </c:pt>
              </c:strCache>
            </c:strRef>
          </c:cat>
          <c:val>
            <c:numRef>
              <c:f>Sheet1!$C$9:$C$15</c:f>
              <c:numCache>
                <c:formatCode>0%</c:formatCode>
                <c:ptCount val="7"/>
                <c:pt idx="0">
                  <c:v>0.17</c:v>
                </c:pt>
                <c:pt idx="1">
                  <c:v>0.22</c:v>
                </c:pt>
                <c:pt idx="2">
                  <c:v>0.15</c:v>
                </c:pt>
                <c:pt idx="3">
                  <c:v>0.16</c:v>
                </c:pt>
                <c:pt idx="4">
                  <c:v>0.11</c:v>
                </c:pt>
                <c:pt idx="5">
                  <c:v>0.15</c:v>
                </c:pt>
                <c:pt idx="6">
                  <c:v>0.06</c:v>
                </c:pt>
              </c:numCache>
            </c:numRef>
          </c:val>
          <c:extLst>
            <c:ext xmlns:c16="http://schemas.microsoft.com/office/drawing/2014/chart" uri="{C3380CC4-5D6E-409C-BE32-E72D297353CC}">
              <c16:uniqueId val="{0000001F-FFA0-43EB-B0A6-74354718D058}"/>
            </c:ext>
          </c:extLst>
        </c:ser>
        <c:ser>
          <c:idx val="2"/>
          <c:order val="2"/>
          <c:tx>
            <c:strRef>
              <c:f>Sheet1!$D$1</c:f>
              <c:strCache>
                <c:ptCount val="1"/>
                <c:pt idx="0">
                  <c:v>Large</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Sheet1!$A$9:$A$15</c:f>
              <c:strCache>
                <c:ptCount val="7"/>
                <c:pt idx="0">
                  <c:v>Budget</c:v>
                </c:pt>
                <c:pt idx="1">
                  <c:v>Staying competitive</c:v>
                </c:pt>
                <c:pt idx="2">
                  <c:v>Employee satisfaction</c:v>
                </c:pt>
                <c:pt idx="3">
                  <c:v>Drive better customer experience</c:v>
                </c:pt>
                <c:pt idx="4">
                  <c:v>Industry standards</c:v>
                </c:pt>
                <c:pt idx="5">
                  <c:v>Adopting a cloud-first model</c:v>
                </c:pt>
                <c:pt idx="6">
                  <c:v>Real estate costs</c:v>
                </c:pt>
              </c:strCache>
            </c:strRef>
          </c:cat>
          <c:val>
            <c:numRef>
              <c:f>Sheet1!$D$9:$D$15</c:f>
              <c:numCache>
                <c:formatCode>0%</c:formatCode>
                <c:ptCount val="7"/>
                <c:pt idx="0">
                  <c:v>0.16</c:v>
                </c:pt>
                <c:pt idx="1">
                  <c:v>0.2</c:v>
                </c:pt>
                <c:pt idx="2">
                  <c:v>0.18</c:v>
                </c:pt>
                <c:pt idx="3">
                  <c:v>0.19</c:v>
                </c:pt>
                <c:pt idx="4">
                  <c:v>0.12</c:v>
                </c:pt>
                <c:pt idx="5">
                  <c:v>0.16</c:v>
                </c:pt>
                <c:pt idx="6">
                  <c:v>0.09</c:v>
                </c:pt>
              </c:numCache>
            </c:numRef>
          </c:val>
          <c:extLst>
            <c:ext xmlns:c16="http://schemas.microsoft.com/office/drawing/2014/chart" uri="{C3380CC4-5D6E-409C-BE32-E72D297353CC}">
              <c16:uniqueId val="{00000020-FFA0-43EB-B0A6-74354718D058}"/>
            </c:ext>
          </c:extLst>
        </c:ser>
        <c:dLbls>
          <c:showLegendKey val="0"/>
          <c:showVal val="0"/>
          <c:showCatName val="0"/>
          <c:showSerName val="0"/>
          <c:showPercent val="0"/>
          <c:showBubbleSize val="0"/>
        </c:dLbls>
        <c:gapWidth val="50"/>
        <c:axId val="2062903119"/>
        <c:axId val="1916480095"/>
      </c:barChart>
      <c:catAx>
        <c:axId val="206290311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16480095"/>
        <c:crosses val="autoZero"/>
        <c:auto val="1"/>
        <c:lblAlgn val="ctr"/>
        <c:lblOffset val="100"/>
        <c:noMultiLvlLbl val="0"/>
      </c:catAx>
      <c:valAx>
        <c:axId val="1916480095"/>
        <c:scaling>
          <c:orientation val="minMax"/>
          <c:max val="1.1000000000000001"/>
          <c:min val="0"/>
        </c:scaling>
        <c:delete val="1"/>
        <c:axPos val="t"/>
        <c:numFmt formatCode="0%" sourceLinked="1"/>
        <c:majorTickMark val="out"/>
        <c:minorTickMark val="none"/>
        <c:tickLblPos val="nextTo"/>
        <c:crossAx val="2062903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VS/Small</c:v>
                </c:pt>
              </c:strCache>
            </c:strRef>
          </c:tx>
          <c:spPr>
            <a:solidFill>
              <a:schemeClr val="accent2">
                <a:shade val="65000"/>
              </a:schemeClr>
            </a:solidFill>
            <a:ln>
              <a:noFill/>
            </a:ln>
            <a:effectLst/>
          </c:spPr>
          <c:invertIfNegative val="0"/>
          <c:dPt>
            <c:idx val="0"/>
            <c:invertIfNegative val="0"/>
            <c:bubble3D val="0"/>
            <c:spPr>
              <a:solidFill>
                <a:schemeClr val="accent2">
                  <a:shade val="65000"/>
                </a:schemeClr>
              </a:solidFill>
              <a:ln>
                <a:noFill/>
              </a:ln>
              <a:effectLst/>
            </c:spPr>
            <c:extLst>
              <c:ext xmlns:c16="http://schemas.microsoft.com/office/drawing/2014/chart" uri="{C3380CC4-5D6E-409C-BE32-E72D297353CC}">
                <c16:uniqueId val="{00000001-FFA0-43EB-B0A6-74354718D058}"/>
              </c:ext>
            </c:extLst>
          </c:dPt>
          <c:dPt>
            <c:idx val="2"/>
            <c:invertIfNegative val="0"/>
            <c:bubble3D val="0"/>
            <c:spPr>
              <a:solidFill>
                <a:schemeClr val="accent2">
                  <a:shade val="65000"/>
                </a:schemeClr>
              </a:solidFill>
              <a:ln>
                <a:noFill/>
              </a:ln>
              <a:effectLst/>
            </c:spPr>
            <c:extLst>
              <c:ext xmlns:c16="http://schemas.microsoft.com/office/drawing/2014/chart" uri="{C3380CC4-5D6E-409C-BE32-E72D297353CC}">
                <c16:uniqueId val="{00000003-FFA0-43EB-B0A6-74354718D058}"/>
              </c:ext>
            </c:extLst>
          </c:dPt>
          <c:dPt>
            <c:idx val="3"/>
            <c:invertIfNegative val="0"/>
            <c:bubble3D val="0"/>
            <c:spPr>
              <a:solidFill>
                <a:schemeClr val="accent2">
                  <a:shade val="65000"/>
                </a:schemeClr>
              </a:solidFill>
              <a:ln>
                <a:noFill/>
              </a:ln>
              <a:effectLst/>
            </c:spPr>
            <c:extLst>
              <c:ext xmlns:c16="http://schemas.microsoft.com/office/drawing/2014/chart" uri="{C3380CC4-5D6E-409C-BE32-E72D297353CC}">
                <c16:uniqueId val="{00000005-FFA0-43EB-B0A6-74354718D058}"/>
              </c:ext>
            </c:extLst>
          </c:dPt>
          <c:dPt>
            <c:idx val="4"/>
            <c:invertIfNegative val="0"/>
            <c:bubble3D val="0"/>
            <c:spPr>
              <a:solidFill>
                <a:schemeClr val="accent2">
                  <a:shade val="65000"/>
                </a:schemeClr>
              </a:solidFill>
              <a:ln>
                <a:noFill/>
              </a:ln>
              <a:effectLst/>
            </c:spPr>
            <c:extLst>
              <c:ext xmlns:c16="http://schemas.microsoft.com/office/drawing/2014/chart" uri="{C3380CC4-5D6E-409C-BE32-E72D297353CC}">
                <c16:uniqueId val="{00000007-FFA0-43EB-B0A6-74354718D058}"/>
              </c:ext>
            </c:extLst>
          </c:dPt>
          <c:dPt>
            <c:idx val="5"/>
            <c:invertIfNegative val="0"/>
            <c:bubble3D val="0"/>
            <c:spPr>
              <a:solidFill>
                <a:schemeClr val="accent2">
                  <a:shade val="65000"/>
                </a:schemeClr>
              </a:solidFill>
              <a:ln>
                <a:noFill/>
              </a:ln>
              <a:effectLst/>
            </c:spPr>
            <c:extLst>
              <c:ext xmlns:c16="http://schemas.microsoft.com/office/drawing/2014/chart" uri="{C3380CC4-5D6E-409C-BE32-E72D297353CC}">
                <c16:uniqueId val="{00000009-FFA0-43EB-B0A6-74354718D058}"/>
              </c:ext>
            </c:extLst>
          </c:dPt>
          <c:dPt>
            <c:idx val="6"/>
            <c:invertIfNegative val="0"/>
            <c:bubble3D val="0"/>
            <c:spPr>
              <a:solidFill>
                <a:schemeClr val="accent2">
                  <a:shade val="65000"/>
                </a:schemeClr>
              </a:solidFill>
              <a:ln>
                <a:noFill/>
              </a:ln>
              <a:effectLst/>
            </c:spPr>
            <c:extLst>
              <c:ext xmlns:c16="http://schemas.microsoft.com/office/drawing/2014/chart" uri="{C3380CC4-5D6E-409C-BE32-E72D297353CC}">
                <c16:uniqueId val="{0000000B-FFA0-43EB-B0A6-74354718D058}"/>
              </c:ext>
            </c:extLst>
          </c:dPt>
          <c:dPt>
            <c:idx val="7"/>
            <c:invertIfNegative val="0"/>
            <c:bubble3D val="0"/>
            <c:spPr>
              <a:solidFill>
                <a:schemeClr val="accent2">
                  <a:shade val="65000"/>
                </a:schemeClr>
              </a:solidFill>
              <a:ln>
                <a:noFill/>
              </a:ln>
              <a:effectLst/>
            </c:spPr>
            <c:extLst>
              <c:ext xmlns:c16="http://schemas.microsoft.com/office/drawing/2014/chart" uri="{C3380CC4-5D6E-409C-BE32-E72D297353CC}">
                <c16:uniqueId val="{0000000D-FFA0-43EB-B0A6-74354718D058}"/>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Training sessions for employees</c:v>
                </c:pt>
                <c:pt idx="1">
                  <c:v>All-in-one package with hardware and software/services bundled</c:v>
                </c:pt>
                <c:pt idx="2">
                  <c:v>Training documentation for employees</c:v>
                </c:pt>
                <c:pt idx="3">
                  <c:v>Testimonials from workers using the solutions</c:v>
                </c:pt>
                <c:pt idx="4">
                  <c:v>Flexible purchasing arrangements</c:v>
                </c:pt>
                <c:pt idx="5">
                  <c:v>Return on Investment (ROI) reports</c:v>
                </c:pt>
                <c:pt idx="6">
                  <c:v>Thought leadership from OEMs</c:v>
                </c:pt>
                <c:pt idx="7">
                  <c:v>Testimonials from others in my industry</c:v>
                </c:pt>
                <c:pt idx="8">
                  <c:v>Use cases</c:v>
                </c:pt>
              </c:strCache>
            </c:strRef>
          </c:cat>
          <c:val>
            <c:numRef>
              <c:f>Sheet1!$B$2:$B$10</c:f>
              <c:numCache>
                <c:formatCode>0%</c:formatCode>
                <c:ptCount val="9"/>
                <c:pt idx="0">
                  <c:v>0.38</c:v>
                </c:pt>
                <c:pt idx="1">
                  <c:v>0.37</c:v>
                </c:pt>
                <c:pt idx="2">
                  <c:v>0.31</c:v>
                </c:pt>
                <c:pt idx="3">
                  <c:v>0.3</c:v>
                </c:pt>
                <c:pt idx="4">
                  <c:v>0.3</c:v>
                </c:pt>
                <c:pt idx="5">
                  <c:v>0.28000000000000003</c:v>
                </c:pt>
                <c:pt idx="6">
                  <c:v>0.22</c:v>
                </c:pt>
                <c:pt idx="7">
                  <c:v>0.22</c:v>
                </c:pt>
                <c:pt idx="8">
                  <c:v>0.22</c:v>
                </c:pt>
              </c:numCache>
            </c:numRef>
          </c:val>
          <c:extLst>
            <c:ext xmlns:c16="http://schemas.microsoft.com/office/drawing/2014/chart" uri="{C3380CC4-5D6E-409C-BE32-E72D297353CC}">
              <c16:uniqueId val="{0000000E-FFA0-43EB-B0A6-74354718D058}"/>
            </c:ext>
          </c:extLst>
        </c:ser>
        <c:ser>
          <c:idx val="1"/>
          <c:order val="1"/>
          <c:tx>
            <c:strRef>
              <c:f>Sheet1!$C$1</c:f>
              <c:strCache>
                <c:ptCount val="1"/>
                <c:pt idx="0">
                  <c:v>Medium</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10-FFA0-43EB-B0A6-74354718D058}"/>
              </c:ext>
            </c:extLst>
          </c:dPt>
          <c:dPt>
            <c:idx val="1"/>
            <c:invertIfNegative val="0"/>
            <c:bubble3D val="0"/>
            <c:spPr>
              <a:solidFill>
                <a:schemeClr val="accent2"/>
              </a:solidFill>
              <a:ln>
                <a:noFill/>
              </a:ln>
              <a:effectLst/>
            </c:spPr>
            <c:extLst>
              <c:ext xmlns:c16="http://schemas.microsoft.com/office/drawing/2014/chart" uri="{C3380CC4-5D6E-409C-BE32-E72D297353CC}">
                <c16:uniqueId val="{00000012-FFA0-43EB-B0A6-74354718D058}"/>
              </c:ext>
            </c:extLst>
          </c:dPt>
          <c:dPt>
            <c:idx val="2"/>
            <c:invertIfNegative val="0"/>
            <c:bubble3D val="0"/>
            <c:spPr>
              <a:solidFill>
                <a:schemeClr val="accent2"/>
              </a:solidFill>
              <a:ln>
                <a:noFill/>
              </a:ln>
              <a:effectLst/>
            </c:spPr>
            <c:extLst>
              <c:ext xmlns:c16="http://schemas.microsoft.com/office/drawing/2014/chart" uri="{C3380CC4-5D6E-409C-BE32-E72D297353CC}">
                <c16:uniqueId val="{00000014-FFA0-43EB-B0A6-74354718D058}"/>
              </c:ext>
            </c:extLst>
          </c:dPt>
          <c:dPt>
            <c:idx val="3"/>
            <c:invertIfNegative val="0"/>
            <c:bubble3D val="0"/>
            <c:spPr>
              <a:solidFill>
                <a:schemeClr val="accent2"/>
              </a:solidFill>
              <a:ln>
                <a:noFill/>
              </a:ln>
              <a:effectLst/>
            </c:spPr>
            <c:extLst>
              <c:ext xmlns:c16="http://schemas.microsoft.com/office/drawing/2014/chart" uri="{C3380CC4-5D6E-409C-BE32-E72D297353CC}">
                <c16:uniqueId val="{00000016-FFA0-43EB-B0A6-74354718D058}"/>
              </c:ext>
            </c:extLst>
          </c:dPt>
          <c:dPt>
            <c:idx val="4"/>
            <c:invertIfNegative val="0"/>
            <c:bubble3D val="0"/>
            <c:spPr>
              <a:solidFill>
                <a:schemeClr val="accent2"/>
              </a:solidFill>
              <a:ln>
                <a:noFill/>
              </a:ln>
              <a:effectLst/>
            </c:spPr>
            <c:extLst>
              <c:ext xmlns:c16="http://schemas.microsoft.com/office/drawing/2014/chart" uri="{C3380CC4-5D6E-409C-BE32-E72D297353CC}">
                <c16:uniqueId val="{00000018-FFA0-43EB-B0A6-74354718D058}"/>
              </c:ext>
            </c:extLst>
          </c:dPt>
          <c:dPt>
            <c:idx val="5"/>
            <c:invertIfNegative val="0"/>
            <c:bubble3D val="0"/>
            <c:spPr>
              <a:solidFill>
                <a:schemeClr val="accent2"/>
              </a:solidFill>
              <a:ln>
                <a:noFill/>
              </a:ln>
              <a:effectLst/>
            </c:spPr>
            <c:extLst>
              <c:ext xmlns:c16="http://schemas.microsoft.com/office/drawing/2014/chart" uri="{C3380CC4-5D6E-409C-BE32-E72D297353CC}">
                <c16:uniqueId val="{0000001A-FFA0-43EB-B0A6-74354718D058}"/>
              </c:ext>
            </c:extLst>
          </c:dPt>
          <c:dPt>
            <c:idx val="6"/>
            <c:invertIfNegative val="0"/>
            <c:bubble3D val="0"/>
            <c:spPr>
              <a:solidFill>
                <a:schemeClr val="accent2"/>
              </a:solidFill>
              <a:ln>
                <a:noFill/>
              </a:ln>
              <a:effectLst/>
            </c:spPr>
            <c:extLst>
              <c:ext xmlns:c16="http://schemas.microsoft.com/office/drawing/2014/chart" uri="{C3380CC4-5D6E-409C-BE32-E72D297353CC}">
                <c16:uniqueId val="{0000001C-FFA0-43EB-B0A6-74354718D058}"/>
              </c:ext>
            </c:extLst>
          </c:dPt>
          <c:dPt>
            <c:idx val="7"/>
            <c:invertIfNegative val="0"/>
            <c:bubble3D val="0"/>
            <c:spPr>
              <a:solidFill>
                <a:schemeClr val="accent2"/>
              </a:solidFill>
              <a:ln>
                <a:noFill/>
              </a:ln>
              <a:effectLst/>
            </c:spPr>
            <c:extLst>
              <c:ext xmlns:c16="http://schemas.microsoft.com/office/drawing/2014/chart" uri="{C3380CC4-5D6E-409C-BE32-E72D297353CC}">
                <c16:uniqueId val="{0000001E-FFA0-43EB-B0A6-74354718D058}"/>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Training sessions for employees</c:v>
                </c:pt>
                <c:pt idx="1">
                  <c:v>All-in-one package with hardware and software/services bundled</c:v>
                </c:pt>
                <c:pt idx="2">
                  <c:v>Training documentation for employees</c:v>
                </c:pt>
                <c:pt idx="3">
                  <c:v>Testimonials from workers using the solutions</c:v>
                </c:pt>
                <c:pt idx="4">
                  <c:v>Flexible purchasing arrangements</c:v>
                </c:pt>
                <c:pt idx="5">
                  <c:v>Return on Investment (ROI) reports</c:v>
                </c:pt>
                <c:pt idx="6">
                  <c:v>Thought leadership from OEMs</c:v>
                </c:pt>
                <c:pt idx="7">
                  <c:v>Testimonials from others in my industry</c:v>
                </c:pt>
                <c:pt idx="8">
                  <c:v>Use cases</c:v>
                </c:pt>
              </c:strCache>
            </c:strRef>
          </c:cat>
          <c:val>
            <c:numRef>
              <c:f>Sheet1!$C$2:$C$10</c:f>
              <c:numCache>
                <c:formatCode>0%</c:formatCode>
                <c:ptCount val="9"/>
                <c:pt idx="0">
                  <c:v>0.43</c:v>
                </c:pt>
                <c:pt idx="1">
                  <c:v>0.42</c:v>
                </c:pt>
                <c:pt idx="2">
                  <c:v>0.36</c:v>
                </c:pt>
                <c:pt idx="3">
                  <c:v>0.36</c:v>
                </c:pt>
                <c:pt idx="4">
                  <c:v>0.33</c:v>
                </c:pt>
                <c:pt idx="5">
                  <c:v>0.34</c:v>
                </c:pt>
                <c:pt idx="6">
                  <c:v>0.28999999999999998</c:v>
                </c:pt>
                <c:pt idx="7">
                  <c:v>0.27</c:v>
                </c:pt>
                <c:pt idx="8">
                  <c:v>0.2</c:v>
                </c:pt>
              </c:numCache>
            </c:numRef>
          </c:val>
          <c:extLst>
            <c:ext xmlns:c16="http://schemas.microsoft.com/office/drawing/2014/chart" uri="{C3380CC4-5D6E-409C-BE32-E72D297353CC}">
              <c16:uniqueId val="{0000001F-FFA0-43EB-B0A6-74354718D058}"/>
            </c:ext>
          </c:extLst>
        </c:ser>
        <c:ser>
          <c:idx val="2"/>
          <c:order val="2"/>
          <c:tx>
            <c:strRef>
              <c:f>Sheet1!$D$1</c:f>
              <c:strCache>
                <c:ptCount val="1"/>
                <c:pt idx="0">
                  <c:v>Large</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Training sessions for employees</c:v>
                </c:pt>
                <c:pt idx="1">
                  <c:v>All-in-one package with hardware and software/services bundled</c:v>
                </c:pt>
                <c:pt idx="2">
                  <c:v>Training documentation for employees</c:v>
                </c:pt>
                <c:pt idx="3">
                  <c:v>Testimonials from workers using the solutions</c:v>
                </c:pt>
                <c:pt idx="4">
                  <c:v>Flexible purchasing arrangements</c:v>
                </c:pt>
                <c:pt idx="5">
                  <c:v>Return on Investment (ROI) reports</c:v>
                </c:pt>
                <c:pt idx="6">
                  <c:v>Thought leadership from OEMs</c:v>
                </c:pt>
                <c:pt idx="7">
                  <c:v>Testimonials from others in my industry</c:v>
                </c:pt>
                <c:pt idx="8">
                  <c:v>Use cases</c:v>
                </c:pt>
              </c:strCache>
            </c:strRef>
          </c:cat>
          <c:val>
            <c:numRef>
              <c:f>Sheet1!$D$2:$D$10</c:f>
              <c:numCache>
                <c:formatCode>0%</c:formatCode>
                <c:ptCount val="9"/>
                <c:pt idx="0">
                  <c:v>0.4</c:v>
                </c:pt>
                <c:pt idx="1">
                  <c:v>0.47</c:v>
                </c:pt>
                <c:pt idx="2">
                  <c:v>0.34</c:v>
                </c:pt>
                <c:pt idx="3">
                  <c:v>0.38</c:v>
                </c:pt>
                <c:pt idx="4">
                  <c:v>0.37</c:v>
                </c:pt>
                <c:pt idx="5">
                  <c:v>0.38</c:v>
                </c:pt>
                <c:pt idx="6">
                  <c:v>0.33</c:v>
                </c:pt>
                <c:pt idx="7">
                  <c:v>0.24</c:v>
                </c:pt>
                <c:pt idx="8">
                  <c:v>0.28000000000000003</c:v>
                </c:pt>
              </c:numCache>
            </c:numRef>
          </c:val>
          <c:extLst>
            <c:ext xmlns:c16="http://schemas.microsoft.com/office/drawing/2014/chart" uri="{C3380CC4-5D6E-409C-BE32-E72D297353CC}">
              <c16:uniqueId val="{00000020-FFA0-43EB-B0A6-74354718D058}"/>
            </c:ext>
          </c:extLst>
        </c:ser>
        <c:dLbls>
          <c:showLegendKey val="0"/>
          <c:showVal val="0"/>
          <c:showCatName val="0"/>
          <c:showSerName val="0"/>
          <c:showPercent val="0"/>
          <c:showBubbleSize val="0"/>
        </c:dLbls>
        <c:gapWidth val="50"/>
        <c:axId val="2062903119"/>
        <c:axId val="1916480095"/>
      </c:barChart>
      <c:catAx>
        <c:axId val="206290311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16480095"/>
        <c:crosses val="autoZero"/>
        <c:auto val="1"/>
        <c:lblAlgn val="ctr"/>
        <c:lblOffset val="100"/>
        <c:noMultiLvlLbl val="0"/>
      </c:catAx>
      <c:valAx>
        <c:axId val="1916480095"/>
        <c:scaling>
          <c:orientation val="minMax"/>
          <c:max val="1.1000000000000001"/>
          <c:min val="0"/>
        </c:scaling>
        <c:delete val="1"/>
        <c:axPos val="t"/>
        <c:numFmt formatCode="0%" sourceLinked="1"/>
        <c:majorTickMark val="out"/>
        <c:minorTickMark val="none"/>
        <c:tickLblPos val="nextTo"/>
        <c:crossAx val="2062903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VS/Small</c:v>
                </c:pt>
              </c:strCache>
            </c:strRef>
          </c:tx>
          <c:spPr>
            <a:solidFill>
              <a:schemeClr val="accent2">
                <a:shade val="65000"/>
              </a:schemeClr>
            </a:solidFill>
            <a:ln>
              <a:noFill/>
            </a:ln>
            <a:effectLst/>
          </c:spPr>
          <c:invertIfNegative val="0"/>
          <c:dPt>
            <c:idx val="0"/>
            <c:invertIfNegative val="0"/>
            <c:bubble3D val="0"/>
            <c:spPr>
              <a:solidFill>
                <a:schemeClr val="accent2">
                  <a:shade val="65000"/>
                </a:schemeClr>
              </a:solidFill>
              <a:ln>
                <a:noFill/>
              </a:ln>
              <a:effectLst/>
            </c:spPr>
            <c:extLst>
              <c:ext xmlns:c16="http://schemas.microsoft.com/office/drawing/2014/chart" uri="{C3380CC4-5D6E-409C-BE32-E72D297353CC}">
                <c16:uniqueId val="{00000001-F82B-468B-9341-1F32A226ECB3}"/>
              </c:ext>
            </c:extLst>
          </c:dPt>
          <c:dPt>
            <c:idx val="2"/>
            <c:invertIfNegative val="0"/>
            <c:bubble3D val="0"/>
            <c:spPr>
              <a:solidFill>
                <a:schemeClr val="accent2">
                  <a:shade val="65000"/>
                </a:schemeClr>
              </a:solidFill>
              <a:ln>
                <a:noFill/>
              </a:ln>
              <a:effectLst/>
            </c:spPr>
            <c:extLst>
              <c:ext xmlns:c16="http://schemas.microsoft.com/office/drawing/2014/chart" uri="{C3380CC4-5D6E-409C-BE32-E72D297353CC}">
                <c16:uniqueId val="{00000003-F82B-468B-9341-1F32A226ECB3}"/>
              </c:ext>
            </c:extLst>
          </c:dPt>
          <c:dPt>
            <c:idx val="3"/>
            <c:invertIfNegative val="0"/>
            <c:bubble3D val="0"/>
            <c:spPr>
              <a:solidFill>
                <a:schemeClr val="accent2">
                  <a:shade val="65000"/>
                </a:schemeClr>
              </a:solidFill>
              <a:ln>
                <a:noFill/>
              </a:ln>
              <a:effectLst/>
            </c:spPr>
            <c:extLst>
              <c:ext xmlns:c16="http://schemas.microsoft.com/office/drawing/2014/chart" uri="{C3380CC4-5D6E-409C-BE32-E72D297353CC}">
                <c16:uniqueId val="{00000005-F82B-468B-9341-1F32A226ECB3}"/>
              </c:ext>
            </c:extLst>
          </c:dPt>
          <c:dPt>
            <c:idx val="4"/>
            <c:invertIfNegative val="0"/>
            <c:bubble3D val="0"/>
            <c:spPr>
              <a:solidFill>
                <a:schemeClr val="accent2">
                  <a:shade val="65000"/>
                </a:schemeClr>
              </a:solidFill>
              <a:ln>
                <a:noFill/>
              </a:ln>
              <a:effectLst/>
            </c:spPr>
            <c:extLst>
              <c:ext xmlns:c16="http://schemas.microsoft.com/office/drawing/2014/chart" uri="{C3380CC4-5D6E-409C-BE32-E72D297353CC}">
                <c16:uniqueId val="{00000007-F82B-468B-9341-1F32A226ECB3}"/>
              </c:ext>
            </c:extLst>
          </c:dPt>
          <c:dPt>
            <c:idx val="5"/>
            <c:invertIfNegative val="0"/>
            <c:bubble3D val="0"/>
            <c:spPr>
              <a:solidFill>
                <a:schemeClr val="accent2">
                  <a:shade val="65000"/>
                </a:schemeClr>
              </a:solidFill>
              <a:ln>
                <a:noFill/>
              </a:ln>
              <a:effectLst/>
            </c:spPr>
            <c:extLst>
              <c:ext xmlns:c16="http://schemas.microsoft.com/office/drawing/2014/chart" uri="{C3380CC4-5D6E-409C-BE32-E72D297353CC}">
                <c16:uniqueId val="{00000009-F82B-468B-9341-1F32A226ECB3}"/>
              </c:ext>
            </c:extLst>
          </c:dPt>
          <c:dPt>
            <c:idx val="6"/>
            <c:invertIfNegative val="0"/>
            <c:bubble3D val="0"/>
            <c:spPr>
              <a:solidFill>
                <a:schemeClr val="accent2">
                  <a:shade val="65000"/>
                </a:schemeClr>
              </a:solidFill>
              <a:ln>
                <a:noFill/>
              </a:ln>
              <a:effectLst/>
            </c:spPr>
            <c:extLst>
              <c:ext xmlns:c16="http://schemas.microsoft.com/office/drawing/2014/chart" uri="{C3380CC4-5D6E-409C-BE32-E72D297353CC}">
                <c16:uniqueId val="{0000000B-F82B-468B-9341-1F32A226ECB3}"/>
              </c:ext>
            </c:extLst>
          </c:dPt>
          <c:dPt>
            <c:idx val="7"/>
            <c:invertIfNegative val="0"/>
            <c:bubble3D val="0"/>
            <c:spPr>
              <a:solidFill>
                <a:schemeClr val="accent2">
                  <a:shade val="65000"/>
                </a:schemeClr>
              </a:solidFill>
              <a:ln>
                <a:noFill/>
              </a:ln>
              <a:effectLst/>
            </c:spPr>
            <c:extLst>
              <c:ext xmlns:c16="http://schemas.microsoft.com/office/drawing/2014/chart" uri="{C3380CC4-5D6E-409C-BE32-E72D297353CC}">
                <c16:uniqueId val="{0000000D-F82B-468B-9341-1F32A226ECB3}"/>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Able to focus our in-house IT team on more strategic projects</c:v>
                </c:pt>
                <c:pt idx="1">
                  <c:v>Ability to scale hardware needs over time</c:v>
                </c:pt>
                <c:pt idx="2">
                  <c:v>Easier to have more up-to-date hardware</c:v>
                </c:pt>
                <c:pt idx="3">
                  <c:v>No need to worry about the details of managing hardware life cycles</c:v>
                </c:pt>
                <c:pt idx="4">
                  <c:v>Moving expenses from capital expenditures to operational expenditures</c:v>
                </c:pt>
                <c:pt idx="5">
                  <c:v>Only have one provider to hold accountable for both hardware and software</c:v>
                </c:pt>
                <c:pt idx="6">
                  <c:v>Only have one company to contract with</c:v>
                </c:pt>
              </c:strCache>
            </c:strRef>
          </c:cat>
          <c:val>
            <c:numRef>
              <c:f>Sheet1!$B$2:$B$8</c:f>
              <c:numCache>
                <c:formatCode>0%</c:formatCode>
                <c:ptCount val="7"/>
                <c:pt idx="0">
                  <c:v>0.48</c:v>
                </c:pt>
                <c:pt idx="1">
                  <c:v>0.41</c:v>
                </c:pt>
                <c:pt idx="2">
                  <c:v>0.39</c:v>
                </c:pt>
                <c:pt idx="3">
                  <c:v>0.35</c:v>
                </c:pt>
                <c:pt idx="4">
                  <c:v>0.3</c:v>
                </c:pt>
                <c:pt idx="5">
                  <c:v>0.28000000000000003</c:v>
                </c:pt>
                <c:pt idx="6">
                  <c:v>0.26</c:v>
                </c:pt>
              </c:numCache>
            </c:numRef>
          </c:val>
          <c:extLst>
            <c:ext xmlns:c16="http://schemas.microsoft.com/office/drawing/2014/chart" uri="{C3380CC4-5D6E-409C-BE32-E72D297353CC}">
              <c16:uniqueId val="{0000000E-F82B-468B-9341-1F32A226ECB3}"/>
            </c:ext>
          </c:extLst>
        </c:ser>
        <c:ser>
          <c:idx val="1"/>
          <c:order val="1"/>
          <c:tx>
            <c:strRef>
              <c:f>Sheet1!$C$1</c:f>
              <c:strCache>
                <c:ptCount val="1"/>
                <c:pt idx="0">
                  <c:v>Medium</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10-F82B-468B-9341-1F32A226ECB3}"/>
              </c:ext>
            </c:extLst>
          </c:dPt>
          <c:dPt>
            <c:idx val="1"/>
            <c:invertIfNegative val="0"/>
            <c:bubble3D val="0"/>
            <c:spPr>
              <a:solidFill>
                <a:schemeClr val="accent2"/>
              </a:solidFill>
              <a:ln>
                <a:noFill/>
              </a:ln>
              <a:effectLst/>
            </c:spPr>
            <c:extLst>
              <c:ext xmlns:c16="http://schemas.microsoft.com/office/drawing/2014/chart" uri="{C3380CC4-5D6E-409C-BE32-E72D297353CC}">
                <c16:uniqueId val="{00000012-F82B-468B-9341-1F32A226ECB3}"/>
              </c:ext>
            </c:extLst>
          </c:dPt>
          <c:dPt>
            <c:idx val="2"/>
            <c:invertIfNegative val="0"/>
            <c:bubble3D val="0"/>
            <c:spPr>
              <a:solidFill>
                <a:schemeClr val="accent2"/>
              </a:solidFill>
              <a:ln>
                <a:noFill/>
              </a:ln>
              <a:effectLst/>
            </c:spPr>
            <c:extLst>
              <c:ext xmlns:c16="http://schemas.microsoft.com/office/drawing/2014/chart" uri="{C3380CC4-5D6E-409C-BE32-E72D297353CC}">
                <c16:uniqueId val="{00000014-F82B-468B-9341-1F32A226ECB3}"/>
              </c:ext>
            </c:extLst>
          </c:dPt>
          <c:dPt>
            <c:idx val="3"/>
            <c:invertIfNegative val="0"/>
            <c:bubble3D val="0"/>
            <c:spPr>
              <a:solidFill>
                <a:schemeClr val="accent2"/>
              </a:solidFill>
              <a:ln>
                <a:noFill/>
              </a:ln>
              <a:effectLst/>
            </c:spPr>
            <c:extLst>
              <c:ext xmlns:c16="http://schemas.microsoft.com/office/drawing/2014/chart" uri="{C3380CC4-5D6E-409C-BE32-E72D297353CC}">
                <c16:uniqueId val="{00000016-F82B-468B-9341-1F32A226ECB3}"/>
              </c:ext>
            </c:extLst>
          </c:dPt>
          <c:dPt>
            <c:idx val="4"/>
            <c:invertIfNegative val="0"/>
            <c:bubble3D val="0"/>
            <c:spPr>
              <a:solidFill>
                <a:schemeClr val="accent2"/>
              </a:solidFill>
              <a:ln>
                <a:noFill/>
              </a:ln>
              <a:effectLst/>
            </c:spPr>
            <c:extLst>
              <c:ext xmlns:c16="http://schemas.microsoft.com/office/drawing/2014/chart" uri="{C3380CC4-5D6E-409C-BE32-E72D297353CC}">
                <c16:uniqueId val="{00000018-F82B-468B-9341-1F32A226ECB3}"/>
              </c:ext>
            </c:extLst>
          </c:dPt>
          <c:dPt>
            <c:idx val="5"/>
            <c:invertIfNegative val="0"/>
            <c:bubble3D val="0"/>
            <c:spPr>
              <a:solidFill>
                <a:schemeClr val="accent2"/>
              </a:solidFill>
              <a:ln>
                <a:noFill/>
              </a:ln>
              <a:effectLst/>
            </c:spPr>
            <c:extLst>
              <c:ext xmlns:c16="http://schemas.microsoft.com/office/drawing/2014/chart" uri="{C3380CC4-5D6E-409C-BE32-E72D297353CC}">
                <c16:uniqueId val="{0000001A-F82B-468B-9341-1F32A226ECB3}"/>
              </c:ext>
            </c:extLst>
          </c:dPt>
          <c:dPt>
            <c:idx val="6"/>
            <c:invertIfNegative val="0"/>
            <c:bubble3D val="0"/>
            <c:spPr>
              <a:solidFill>
                <a:schemeClr val="accent2"/>
              </a:solidFill>
              <a:ln>
                <a:noFill/>
              </a:ln>
              <a:effectLst/>
            </c:spPr>
            <c:extLst>
              <c:ext xmlns:c16="http://schemas.microsoft.com/office/drawing/2014/chart" uri="{C3380CC4-5D6E-409C-BE32-E72D297353CC}">
                <c16:uniqueId val="{0000001C-F82B-468B-9341-1F32A226ECB3}"/>
              </c:ext>
            </c:extLst>
          </c:dPt>
          <c:dPt>
            <c:idx val="7"/>
            <c:invertIfNegative val="0"/>
            <c:bubble3D val="0"/>
            <c:spPr>
              <a:solidFill>
                <a:schemeClr val="accent2"/>
              </a:solidFill>
              <a:ln>
                <a:noFill/>
              </a:ln>
              <a:effectLst/>
            </c:spPr>
            <c:extLst>
              <c:ext xmlns:c16="http://schemas.microsoft.com/office/drawing/2014/chart" uri="{C3380CC4-5D6E-409C-BE32-E72D297353CC}">
                <c16:uniqueId val="{0000001E-F82B-468B-9341-1F32A226ECB3}"/>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Able to focus our in-house IT team on more strategic projects</c:v>
                </c:pt>
                <c:pt idx="1">
                  <c:v>Ability to scale hardware needs over time</c:v>
                </c:pt>
                <c:pt idx="2">
                  <c:v>Easier to have more up-to-date hardware</c:v>
                </c:pt>
                <c:pt idx="3">
                  <c:v>No need to worry about the details of managing hardware life cycles</c:v>
                </c:pt>
                <c:pt idx="4">
                  <c:v>Moving expenses from capital expenditures to operational expenditures</c:v>
                </c:pt>
                <c:pt idx="5">
                  <c:v>Only have one provider to hold accountable for both hardware and software</c:v>
                </c:pt>
                <c:pt idx="6">
                  <c:v>Only have one company to contract with</c:v>
                </c:pt>
              </c:strCache>
            </c:strRef>
          </c:cat>
          <c:val>
            <c:numRef>
              <c:f>Sheet1!$C$2:$C$8</c:f>
              <c:numCache>
                <c:formatCode>0%</c:formatCode>
                <c:ptCount val="7"/>
                <c:pt idx="0">
                  <c:v>0.55000000000000004</c:v>
                </c:pt>
                <c:pt idx="1">
                  <c:v>0.44</c:v>
                </c:pt>
                <c:pt idx="2">
                  <c:v>0.46</c:v>
                </c:pt>
                <c:pt idx="3">
                  <c:v>0.32</c:v>
                </c:pt>
                <c:pt idx="4">
                  <c:v>0.36</c:v>
                </c:pt>
                <c:pt idx="5">
                  <c:v>0.33</c:v>
                </c:pt>
                <c:pt idx="6">
                  <c:v>0.27</c:v>
                </c:pt>
              </c:numCache>
            </c:numRef>
          </c:val>
          <c:extLst>
            <c:ext xmlns:c16="http://schemas.microsoft.com/office/drawing/2014/chart" uri="{C3380CC4-5D6E-409C-BE32-E72D297353CC}">
              <c16:uniqueId val="{0000001F-F82B-468B-9341-1F32A226ECB3}"/>
            </c:ext>
          </c:extLst>
        </c:ser>
        <c:ser>
          <c:idx val="2"/>
          <c:order val="2"/>
          <c:tx>
            <c:strRef>
              <c:f>Sheet1!$D$1</c:f>
              <c:strCache>
                <c:ptCount val="1"/>
                <c:pt idx="0">
                  <c:v>Large</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Able to focus our in-house IT team on more strategic projects</c:v>
                </c:pt>
                <c:pt idx="1">
                  <c:v>Ability to scale hardware needs over time</c:v>
                </c:pt>
                <c:pt idx="2">
                  <c:v>Easier to have more up-to-date hardware</c:v>
                </c:pt>
                <c:pt idx="3">
                  <c:v>No need to worry about the details of managing hardware life cycles</c:v>
                </c:pt>
                <c:pt idx="4">
                  <c:v>Moving expenses from capital expenditures to operational expenditures</c:v>
                </c:pt>
                <c:pt idx="5">
                  <c:v>Only have one provider to hold accountable for both hardware and software</c:v>
                </c:pt>
                <c:pt idx="6">
                  <c:v>Only have one company to contract with</c:v>
                </c:pt>
              </c:strCache>
            </c:strRef>
          </c:cat>
          <c:val>
            <c:numRef>
              <c:f>Sheet1!$D$2:$D$8</c:f>
              <c:numCache>
                <c:formatCode>0%</c:formatCode>
                <c:ptCount val="7"/>
                <c:pt idx="0">
                  <c:v>0.49</c:v>
                </c:pt>
                <c:pt idx="1">
                  <c:v>0.41</c:v>
                </c:pt>
                <c:pt idx="2">
                  <c:v>0.51</c:v>
                </c:pt>
                <c:pt idx="3">
                  <c:v>0.38</c:v>
                </c:pt>
                <c:pt idx="4">
                  <c:v>0.37</c:v>
                </c:pt>
                <c:pt idx="5">
                  <c:v>0.4</c:v>
                </c:pt>
                <c:pt idx="6">
                  <c:v>0.26</c:v>
                </c:pt>
              </c:numCache>
            </c:numRef>
          </c:val>
          <c:extLst>
            <c:ext xmlns:c16="http://schemas.microsoft.com/office/drawing/2014/chart" uri="{C3380CC4-5D6E-409C-BE32-E72D297353CC}">
              <c16:uniqueId val="{00000020-F82B-468B-9341-1F32A226ECB3}"/>
            </c:ext>
          </c:extLst>
        </c:ser>
        <c:dLbls>
          <c:showLegendKey val="0"/>
          <c:showVal val="0"/>
          <c:showCatName val="0"/>
          <c:showSerName val="0"/>
          <c:showPercent val="0"/>
          <c:showBubbleSize val="0"/>
        </c:dLbls>
        <c:gapWidth val="50"/>
        <c:axId val="2062903119"/>
        <c:axId val="1916480095"/>
      </c:barChart>
      <c:catAx>
        <c:axId val="206290311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16480095"/>
        <c:crosses val="autoZero"/>
        <c:auto val="1"/>
        <c:lblAlgn val="ctr"/>
        <c:lblOffset val="100"/>
        <c:noMultiLvlLbl val="0"/>
      </c:catAx>
      <c:valAx>
        <c:axId val="1916480095"/>
        <c:scaling>
          <c:orientation val="minMax"/>
          <c:max val="1.1000000000000001"/>
          <c:min val="0"/>
        </c:scaling>
        <c:delete val="1"/>
        <c:axPos val="t"/>
        <c:numFmt formatCode="0%" sourceLinked="1"/>
        <c:majorTickMark val="out"/>
        <c:minorTickMark val="none"/>
        <c:tickLblPos val="nextTo"/>
        <c:crossAx val="2062903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Sheet1!$B$1</c:f>
              <c:strCache>
                <c:ptCount val="1"/>
                <c:pt idx="0">
                  <c:v>VSS</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Monthly</c:v>
                </c:pt>
                <c:pt idx="1">
                  <c:v>Annual with discount from monthly</c:v>
                </c:pt>
                <c:pt idx="2">
                  <c:v>Long-term with discount from annual</c:v>
                </c:pt>
              </c:strCache>
            </c:strRef>
          </c:cat>
          <c:val>
            <c:numRef>
              <c:f>Sheet1!$B$2:$B$4</c:f>
              <c:numCache>
                <c:formatCode>0%</c:formatCode>
                <c:ptCount val="3"/>
                <c:pt idx="0">
                  <c:v>0.28999999999999998</c:v>
                </c:pt>
                <c:pt idx="1">
                  <c:v>0.51</c:v>
                </c:pt>
                <c:pt idx="2">
                  <c:v>0.2</c:v>
                </c:pt>
              </c:numCache>
            </c:numRef>
          </c:val>
          <c:extLst>
            <c:ext xmlns:c16="http://schemas.microsoft.com/office/drawing/2014/chart" uri="{C3380CC4-5D6E-409C-BE32-E72D297353CC}">
              <c16:uniqueId val="{00000000-1495-49F7-968C-C1957FA1DB06}"/>
            </c:ext>
          </c:extLst>
        </c:ser>
        <c:ser>
          <c:idx val="1"/>
          <c:order val="1"/>
          <c:tx>
            <c:strRef>
              <c:f>Sheet1!$C$1</c:f>
              <c:strCache>
                <c:ptCount val="1"/>
                <c:pt idx="0">
                  <c:v>Medium</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Monthly</c:v>
                </c:pt>
                <c:pt idx="1">
                  <c:v>Annual with discount from monthly</c:v>
                </c:pt>
                <c:pt idx="2">
                  <c:v>Long-term with discount from annual</c:v>
                </c:pt>
              </c:strCache>
            </c:strRef>
          </c:cat>
          <c:val>
            <c:numRef>
              <c:f>Sheet1!$C$2:$C$4</c:f>
              <c:numCache>
                <c:formatCode>0%</c:formatCode>
                <c:ptCount val="3"/>
                <c:pt idx="0">
                  <c:v>0.33</c:v>
                </c:pt>
                <c:pt idx="1">
                  <c:v>0.51</c:v>
                </c:pt>
                <c:pt idx="2">
                  <c:v>0.15</c:v>
                </c:pt>
              </c:numCache>
            </c:numRef>
          </c:val>
          <c:extLst>
            <c:ext xmlns:c16="http://schemas.microsoft.com/office/drawing/2014/chart" uri="{C3380CC4-5D6E-409C-BE32-E72D297353CC}">
              <c16:uniqueId val="{00000001-1495-49F7-968C-C1957FA1DB06}"/>
            </c:ext>
          </c:extLst>
        </c:ser>
        <c:ser>
          <c:idx val="2"/>
          <c:order val="2"/>
          <c:tx>
            <c:strRef>
              <c:f>Sheet1!$D$1</c:f>
              <c:strCache>
                <c:ptCount val="1"/>
                <c:pt idx="0">
                  <c:v>Large</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Monthly</c:v>
                </c:pt>
                <c:pt idx="1">
                  <c:v>Annual with discount from monthly</c:v>
                </c:pt>
                <c:pt idx="2">
                  <c:v>Long-term with discount from annual</c:v>
                </c:pt>
              </c:strCache>
            </c:strRef>
          </c:cat>
          <c:val>
            <c:numRef>
              <c:f>Sheet1!$D$2:$D$4</c:f>
              <c:numCache>
                <c:formatCode>0%</c:formatCode>
                <c:ptCount val="3"/>
                <c:pt idx="0">
                  <c:v>0.3</c:v>
                </c:pt>
                <c:pt idx="1">
                  <c:v>0.48</c:v>
                </c:pt>
                <c:pt idx="2">
                  <c:v>0.22</c:v>
                </c:pt>
              </c:numCache>
            </c:numRef>
          </c:val>
          <c:extLst>
            <c:ext xmlns:c16="http://schemas.microsoft.com/office/drawing/2014/chart" uri="{C3380CC4-5D6E-409C-BE32-E72D297353CC}">
              <c16:uniqueId val="{00000002-1495-49F7-968C-C1957FA1DB06}"/>
            </c:ext>
          </c:extLst>
        </c:ser>
        <c:dLbls>
          <c:showLegendKey val="0"/>
          <c:showVal val="0"/>
          <c:showCatName val="0"/>
          <c:showSerName val="0"/>
          <c:showPercent val="0"/>
          <c:showBubbleSize val="0"/>
        </c:dLbls>
        <c:gapWidth val="150"/>
        <c:axId val="2091546815"/>
        <c:axId val="2091545151"/>
      </c:barChart>
      <c:catAx>
        <c:axId val="2091546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1545151"/>
        <c:crosses val="autoZero"/>
        <c:auto val="1"/>
        <c:lblAlgn val="ctr"/>
        <c:lblOffset val="100"/>
        <c:noMultiLvlLbl val="0"/>
      </c:catAx>
      <c:valAx>
        <c:axId val="2091545151"/>
        <c:scaling>
          <c:orientation val="minMax"/>
          <c:max val="1"/>
        </c:scaling>
        <c:delete val="1"/>
        <c:axPos val="l"/>
        <c:numFmt formatCode="0%" sourceLinked="1"/>
        <c:majorTickMark val="none"/>
        <c:minorTickMark val="none"/>
        <c:tickLblPos val="nextTo"/>
        <c:crossAx val="2091546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percentStacked"/>
        <c:varyColors val="0"/>
        <c:ser>
          <c:idx val="0"/>
          <c:order val="0"/>
          <c:tx>
            <c:strRef>
              <c:f>Sheet1!$B$1</c:f>
              <c:strCache>
                <c:ptCount val="1"/>
                <c:pt idx="0">
                  <c:v>Series 1</c:v>
                </c:pt>
              </c:strCache>
            </c:strRef>
          </c:tx>
          <c:spPr>
            <a:solidFill>
              <a:schemeClr val="accent2">
                <a:shade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VS/Small</c:v>
                </c:pt>
                <c:pt idx="1">
                  <c:v>Medium</c:v>
                </c:pt>
                <c:pt idx="2">
                  <c:v>Large</c:v>
                </c:pt>
              </c:strCache>
            </c:strRef>
          </c:cat>
          <c:val>
            <c:numRef>
              <c:f>Sheet1!$B$2:$B$4</c:f>
              <c:numCache>
                <c:formatCode>0%</c:formatCode>
                <c:ptCount val="3"/>
                <c:pt idx="0">
                  <c:v>0.25</c:v>
                </c:pt>
                <c:pt idx="1">
                  <c:v>0.21</c:v>
                </c:pt>
                <c:pt idx="2">
                  <c:v>0.28000000000000003</c:v>
                </c:pt>
              </c:numCache>
            </c:numRef>
          </c:val>
          <c:extLst>
            <c:ext xmlns:c16="http://schemas.microsoft.com/office/drawing/2014/chart" uri="{C3380CC4-5D6E-409C-BE32-E72D297353CC}">
              <c16:uniqueId val="{00000000-9113-431A-AAEF-909F06FBD25E}"/>
            </c:ext>
          </c:extLst>
        </c:ser>
        <c:ser>
          <c:idx val="1"/>
          <c:order val="1"/>
          <c:tx>
            <c:strRef>
              <c:f>Sheet1!$C$1</c:f>
              <c:strCache>
                <c:ptCount val="1"/>
                <c:pt idx="0">
                  <c:v>Series 2</c:v>
                </c:pt>
              </c:strCache>
            </c:strRef>
          </c:tx>
          <c:spPr>
            <a:solidFill>
              <a:schemeClr val="accent2">
                <a:shade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VS/Small</c:v>
                </c:pt>
                <c:pt idx="1">
                  <c:v>Medium</c:v>
                </c:pt>
                <c:pt idx="2">
                  <c:v>Large</c:v>
                </c:pt>
              </c:strCache>
            </c:strRef>
          </c:cat>
          <c:val>
            <c:numRef>
              <c:f>Sheet1!$C$2:$C$4</c:f>
              <c:numCache>
                <c:formatCode>0%</c:formatCode>
                <c:ptCount val="3"/>
                <c:pt idx="0">
                  <c:v>0.34</c:v>
                </c:pt>
                <c:pt idx="1">
                  <c:v>0.42</c:v>
                </c:pt>
                <c:pt idx="2">
                  <c:v>0.33</c:v>
                </c:pt>
              </c:numCache>
            </c:numRef>
          </c:val>
          <c:extLst>
            <c:ext xmlns:c16="http://schemas.microsoft.com/office/drawing/2014/chart" uri="{C3380CC4-5D6E-409C-BE32-E72D297353CC}">
              <c16:uniqueId val="{00000001-9113-431A-AAEF-909F06FBD25E}"/>
            </c:ext>
          </c:extLst>
        </c:ser>
        <c:ser>
          <c:idx val="2"/>
          <c:order val="2"/>
          <c:tx>
            <c:strRef>
              <c:f>Sheet1!$D$1</c:f>
              <c:strCache>
                <c:ptCount val="1"/>
                <c:pt idx="0">
                  <c:v>Series 3</c:v>
                </c:pt>
              </c:strCache>
            </c:strRef>
          </c:tx>
          <c:spPr>
            <a:solidFill>
              <a:schemeClr val="accent2">
                <a:shade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VS/Small</c:v>
                </c:pt>
                <c:pt idx="1">
                  <c:v>Medium</c:v>
                </c:pt>
                <c:pt idx="2">
                  <c:v>Large</c:v>
                </c:pt>
              </c:strCache>
            </c:strRef>
          </c:cat>
          <c:val>
            <c:numRef>
              <c:f>Sheet1!$D$2:$D$4</c:f>
              <c:numCache>
                <c:formatCode>0%</c:formatCode>
                <c:ptCount val="3"/>
                <c:pt idx="0">
                  <c:v>0.21</c:v>
                </c:pt>
                <c:pt idx="1">
                  <c:v>0.22</c:v>
                </c:pt>
                <c:pt idx="2">
                  <c:v>0.24</c:v>
                </c:pt>
              </c:numCache>
            </c:numRef>
          </c:val>
          <c:extLst>
            <c:ext xmlns:c16="http://schemas.microsoft.com/office/drawing/2014/chart" uri="{C3380CC4-5D6E-409C-BE32-E72D297353CC}">
              <c16:uniqueId val="{00000002-9113-431A-AAEF-909F06FBD25E}"/>
            </c:ext>
          </c:extLst>
        </c:ser>
        <c:ser>
          <c:idx val="3"/>
          <c:order val="3"/>
          <c:tx>
            <c:strRef>
              <c:f>Sheet1!$E$1</c:f>
              <c:strCache>
                <c:ptCount val="1"/>
                <c:pt idx="0">
                  <c:v>Series 4</c:v>
                </c:pt>
              </c:strCache>
            </c:strRef>
          </c:tx>
          <c:spPr>
            <a:solidFill>
              <a:schemeClr val="accent2">
                <a:tint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VS/Small</c:v>
                </c:pt>
                <c:pt idx="1">
                  <c:v>Medium</c:v>
                </c:pt>
                <c:pt idx="2">
                  <c:v>Large</c:v>
                </c:pt>
              </c:strCache>
            </c:strRef>
          </c:cat>
          <c:val>
            <c:numRef>
              <c:f>Sheet1!$E$2:$E$4</c:f>
              <c:numCache>
                <c:formatCode>0%</c:formatCode>
                <c:ptCount val="3"/>
                <c:pt idx="0">
                  <c:v>0.1</c:v>
                </c:pt>
                <c:pt idx="1">
                  <c:v>0.09</c:v>
                </c:pt>
                <c:pt idx="2">
                  <c:v>0.11</c:v>
                </c:pt>
              </c:numCache>
            </c:numRef>
          </c:val>
          <c:extLst>
            <c:ext xmlns:c16="http://schemas.microsoft.com/office/drawing/2014/chart" uri="{C3380CC4-5D6E-409C-BE32-E72D297353CC}">
              <c16:uniqueId val="{00000003-9113-431A-AAEF-909F06FBD25E}"/>
            </c:ext>
          </c:extLst>
        </c:ser>
        <c:ser>
          <c:idx val="4"/>
          <c:order val="4"/>
          <c:tx>
            <c:strRef>
              <c:f>Sheet1!$F$1</c:f>
              <c:strCache>
                <c:ptCount val="1"/>
                <c:pt idx="0">
                  <c:v>Series 5</c:v>
                </c:pt>
              </c:strCache>
            </c:strRef>
          </c:tx>
          <c:spPr>
            <a:solidFill>
              <a:schemeClr val="accent2">
                <a:tint val="70000"/>
              </a:schemeClr>
            </a:solidFill>
            <a:ln>
              <a:noFill/>
            </a:ln>
            <a:effectLst/>
          </c:spPr>
          <c:invertIfNegative val="0"/>
          <c:dLbls>
            <c:dLbl>
              <c:idx val="2"/>
              <c:layout>
                <c:manualLayout>
                  <c:x val="4.7393364928909949E-2"/>
                  <c:y val="1.1913292248827611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E6-442F-94A2-77CDA1B9103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VS/Small</c:v>
                </c:pt>
                <c:pt idx="1">
                  <c:v>Medium</c:v>
                </c:pt>
                <c:pt idx="2">
                  <c:v>Large</c:v>
                </c:pt>
              </c:strCache>
            </c:strRef>
          </c:cat>
          <c:val>
            <c:numRef>
              <c:f>Sheet1!$F$2:$F$4</c:f>
              <c:numCache>
                <c:formatCode>0%</c:formatCode>
                <c:ptCount val="3"/>
                <c:pt idx="0">
                  <c:v>0.03</c:v>
                </c:pt>
                <c:pt idx="1">
                  <c:v>0.02</c:v>
                </c:pt>
                <c:pt idx="2">
                  <c:v>0.02</c:v>
                </c:pt>
              </c:numCache>
            </c:numRef>
          </c:val>
          <c:extLst>
            <c:ext xmlns:c16="http://schemas.microsoft.com/office/drawing/2014/chart" uri="{C3380CC4-5D6E-409C-BE32-E72D297353CC}">
              <c16:uniqueId val="{00000004-9113-431A-AAEF-909F06FBD25E}"/>
            </c:ext>
          </c:extLst>
        </c:ser>
        <c:ser>
          <c:idx val="5"/>
          <c:order val="5"/>
          <c:tx>
            <c:strRef>
              <c:f>Sheet1!$G$1</c:f>
              <c:strCache>
                <c:ptCount val="1"/>
                <c:pt idx="0">
                  <c:v>Series 6</c:v>
                </c:pt>
              </c:strCache>
            </c:strRef>
          </c:tx>
          <c:spPr>
            <a:solidFill>
              <a:schemeClr val="accent2">
                <a:tint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VS/Small</c:v>
                </c:pt>
                <c:pt idx="1">
                  <c:v>Medium</c:v>
                </c:pt>
                <c:pt idx="2">
                  <c:v>Large</c:v>
                </c:pt>
              </c:strCache>
            </c:strRef>
          </c:cat>
          <c:val>
            <c:numRef>
              <c:f>Sheet1!$G$2:$G$4</c:f>
              <c:numCache>
                <c:formatCode>0%</c:formatCode>
                <c:ptCount val="3"/>
                <c:pt idx="0">
                  <c:v>7.0000000000000007E-2</c:v>
                </c:pt>
                <c:pt idx="1">
                  <c:v>0.04</c:v>
                </c:pt>
                <c:pt idx="2">
                  <c:v>0.02</c:v>
                </c:pt>
              </c:numCache>
            </c:numRef>
          </c:val>
          <c:extLst>
            <c:ext xmlns:c16="http://schemas.microsoft.com/office/drawing/2014/chart" uri="{C3380CC4-5D6E-409C-BE32-E72D297353CC}">
              <c16:uniqueId val="{00000005-9113-431A-AAEF-909F06FBD25E}"/>
            </c:ext>
          </c:extLst>
        </c:ser>
        <c:dLbls>
          <c:showLegendKey val="0"/>
          <c:showVal val="0"/>
          <c:showCatName val="0"/>
          <c:showSerName val="0"/>
          <c:showPercent val="0"/>
          <c:showBubbleSize val="0"/>
        </c:dLbls>
        <c:gapWidth val="150"/>
        <c:overlap val="100"/>
        <c:axId val="578789327"/>
        <c:axId val="578782255"/>
      </c:barChart>
      <c:catAx>
        <c:axId val="578789327"/>
        <c:scaling>
          <c:orientation val="minMax"/>
        </c:scaling>
        <c:delete val="1"/>
        <c:axPos val="t"/>
        <c:numFmt formatCode="General" sourceLinked="1"/>
        <c:majorTickMark val="none"/>
        <c:minorTickMark val="none"/>
        <c:tickLblPos val="nextTo"/>
        <c:crossAx val="578782255"/>
        <c:crosses val="autoZero"/>
        <c:auto val="1"/>
        <c:lblAlgn val="ctr"/>
        <c:lblOffset val="100"/>
        <c:noMultiLvlLbl val="0"/>
      </c:catAx>
      <c:valAx>
        <c:axId val="578782255"/>
        <c:scaling>
          <c:orientation val="maxMin"/>
        </c:scaling>
        <c:delete val="1"/>
        <c:axPos val="l"/>
        <c:numFmt formatCode="0%" sourceLinked="1"/>
        <c:majorTickMark val="none"/>
        <c:minorTickMark val="none"/>
        <c:tickLblPos val="nextTo"/>
        <c:crossAx val="5787893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VS/Small</c:v>
                </c:pt>
              </c:strCache>
            </c:strRef>
          </c:tx>
          <c:spPr>
            <a:solidFill>
              <a:schemeClr val="accent2">
                <a:shade val="65000"/>
              </a:schemeClr>
            </a:solidFill>
            <a:ln>
              <a:noFill/>
            </a:ln>
            <a:effectLst/>
          </c:spPr>
          <c:invertIfNegative val="0"/>
          <c:dPt>
            <c:idx val="0"/>
            <c:invertIfNegative val="0"/>
            <c:bubble3D val="0"/>
            <c:spPr>
              <a:solidFill>
                <a:schemeClr val="accent2">
                  <a:shade val="65000"/>
                </a:schemeClr>
              </a:solidFill>
              <a:ln>
                <a:noFill/>
              </a:ln>
              <a:effectLst/>
            </c:spPr>
            <c:extLst>
              <c:ext xmlns:c16="http://schemas.microsoft.com/office/drawing/2014/chart" uri="{C3380CC4-5D6E-409C-BE32-E72D297353CC}">
                <c16:uniqueId val="{00000001-7DB3-4F5C-932D-891E84F88267}"/>
              </c:ext>
            </c:extLst>
          </c:dPt>
          <c:dPt>
            <c:idx val="2"/>
            <c:invertIfNegative val="0"/>
            <c:bubble3D val="0"/>
            <c:spPr>
              <a:solidFill>
                <a:schemeClr val="accent2">
                  <a:shade val="65000"/>
                </a:schemeClr>
              </a:solidFill>
              <a:ln>
                <a:noFill/>
              </a:ln>
              <a:effectLst/>
            </c:spPr>
            <c:extLst>
              <c:ext xmlns:c16="http://schemas.microsoft.com/office/drawing/2014/chart" uri="{C3380CC4-5D6E-409C-BE32-E72D297353CC}">
                <c16:uniqueId val="{00000003-7DB3-4F5C-932D-891E84F88267}"/>
              </c:ext>
            </c:extLst>
          </c:dPt>
          <c:dPt>
            <c:idx val="3"/>
            <c:invertIfNegative val="0"/>
            <c:bubble3D val="0"/>
            <c:spPr>
              <a:solidFill>
                <a:schemeClr val="accent2">
                  <a:shade val="65000"/>
                </a:schemeClr>
              </a:solidFill>
              <a:ln>
                <a:noFill/>
              </a:ln>
              <a:effectLst/>
            </c:spPr>
            <c:extLst>
              <c:ext xmlns:c16="http://schemas.microsoft.com/office/drawing/2014/chart" uri="{C3380CC4-5D6E-409C-BE32-E72D297353CC}">
                <c16:uniqueId val="{00000005-7DB3-4F5C-932D-891E84F88267}"/>
              </c:ext>
            </c:extLst>
          </c:dPt>
          <c:dPt>
            <c:idx val="4"/>
            <c:invertIfNegative val="0"/>
            <c:bubble3D val="0"/>
            <c:spPr>
              <a:solidFill>
                <a:schemeClr val="accent2">
                  <a:shade val="65000"/>
                </a:schemeClr>
              </a:solidFill>
              <a:ln>
                <a:noFill/>
              </a:ln>
              <a:effectLst/>
            </c:spPr>
            <c:extLst>
              <c:ext xmlns:c16="http://schemas.microsoft.com/office/drawing/2014/chart" uri="{C3380CC4-5D6E-409C-BE32-E72D297353CC}">
                <c16:uniqueId val="{00000007-7DB3-4F5C-932D-891E84F88267}"/>
              </c:ext>
            </c:extLst>
          </c:dPt>
          <c:dPt>
            <c:idx val="5"/>
            <c:invertIfNegative val="0"/>
            <c:bubble3D val="0"/>
            <c:spPr>
              <a:solidFill>
                <a:schemeClr val="accent2">
                  <a:shade val="65000"/>
                </a:schemeClr>
              </a:solidFill>
              <a:ln>
                <a:noFill/>
              </a:ln>
              <a:effectLst/>
            </c:spPr>
            <c:extLst>
              <c:ext xmlns:c16="http://schemas.microsoft.com/office/drawing/2014/chart" uri="{C3380CC4-5D6E-409C-BE32-E72D297353CC}">
                <c16:uniqueId val="{00000009-7DB3-4F5C-932D-891E84F88267}"/>
              </c:ext>
            </c:extLst>
          </c:dPt>
          <c:dPt>
            <c:idx val="6"/>
            <c:invertIfNegative val="0"/>
            <c:bubble3D val="0"/>
            <c:spPr>
              <a:solidFill>
                <a:schemeClr val="accent2">
                  <a:shade val="65000"/>
                </a:schemeClr>
              </a:solidFill>
              <a:ln>
                <a:noFill/>
              </a:ln>
              <a:effectLst/>
            </c:spPr>
            <c:extLst>
              <c:ext xmlns:c16="http://schemas.microsoft.com/office/drawing/2014/chart" uri="{C3380CC4-5D6E-409C-BE32-E72D297353CC}">
                <c16:uniqueId val="{0000000B-7DB3-4F5C-932D-891E84F88267}"/>
              </c:ext>
            </c:extLst>
          </c:dPt>
          <c:dPt>
            <c:idx val="7"/>
            <c:invertIfNegative val="0"/>
            <c:bubble3D val="0"/>
            <c:spPr>
              <a:solidFill>
                <a:schemeClr val="accent2">
                  <a:shade val="65000"/>
                </a:schemeClr>
              </a:solidFill>
              <a:ln>
                <a:noFill/>
              </a:ln>
              <a:effectLst/>
            </c:spPr>
            <c:extLst>
              <c:ext xmlns:c16="http://schemas.microsoft.com/office/drawing/2014/chart" uri="{C3380CC4-5D6E-409C-BE32-E72D297353CC}">
                <c16:uniqueId val="{0000000D-7DB3-4F5C-932D-891E84F88267}"/>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Large-scale health emergency</c:v>
                </c:pt>
                <c:pt idx="1">
                  <c:v>Cyber-attack </c:v>
                </c:pt>
                <c:pt idx="2">
                  <c:v>Loss of infrastructure</c:v>
                </c:pt>
                <c:pt idx="3">
                  <c:v>Internal data theft</c:v>
                </c:pt>
                <c:pt idx="4">
                  <c:v>Data loss/theft due to employee negligence</c:v>
                </c:pt>
                <c:pt idx="5">
                  <c:v>Natural disaster</c:v>
                </c:pt>
                <c:pt idx="6">
                  <c:v>Injury/death of key personnel</c:v>
                </c:pt>
                <c:pt idx="7">
                  <c:v>Civil unrest</c:v>
                </c:pt>
                <c:pt idx="8">
                  <c:v>War</c:v>
                </c:pt>
                <c:pt idx="9">
                  <c:v>No concerns </c:v>
                </c:pt>
              </c:strCache>
            </c:strRef>
          </c:cat>
          <c:val>
            <c:numRef>
              <c:f>Sheet1!$B$2:$B$11</c:f>
              <c:numCache>
                <c:formatCode>0%</c:formatCode>
                <c:ptCount val="10"/>
                <c:pt idx="0">
                  <c:v>0.4</c:v>
                </c:pt>
                <c:pt idx="1">
                  <c:v>0.36</c:v>
                </c:pt>
                <c:pt idx="2">
                  <c:v>0.35</c:v>
                </c:pt>
                <c:pt idx="3">
                  <c:v>0.34</c:v>
                </c:pt>
                <c:pt idx="4">
                  <c:v>0.32</c:v>
                </c:pt>
                <c:pt idx="5">
                  <c:v>0.22</c:v>
                </c:pt>
                <c:pt idx="6">
                  <c:v>0.19</c:v>
                </c:pt>
                <c:pt idx="7">
                  <c:v>0.16</c:v>
                </c:pt>
                <c:pt idx="8">
                  <c:v>0.08</c:v>
                </c:pt>
                <c:pt idx="9">
                  <c:v>0.06</c:v>
                </c:pt>
              </c:numCache>
            </c:numRef>
          </c:val>
          <c:extLst>
            <c:ext xmlns:c16="http://schemas.microsoft.com/office/drawing/2014/chart" uri="{C3380CC4-5D6E-409C-BE32-E72D297353CC}">
              <c16:uniqueId val="{0000000E-7DB3-4F5C-932D-891E84F88267}"/>
            </c:ext>
          </c:extLst>
        </c:ser>
        <c:ser>
          <c:idx val="1"/>
          <c:order val="1"/>
          <c:tx>
            <c:strRef>
              <c:f>Sheet1!$C$1</c:f>
              <c:strCache>
                <c:ptCount val="1"/>
                <c:pt idx="0">
                  <c:v>Medium</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10-7DB3-4F5C-932D-891E84F88267}"/>
              </c:ext>
            </c:extLst>
          </c:dPt>
          <c:dPt>
            <c:idx val="1"/>
            <c:invertIfNegative val="0"/>
            <c:bubble3D val="0"/>
            <c:spPr>
              <a:solidFill>
                <a:schemeClr val="accent2"/>
              </a:solidFill>
              <a:ln>
                <a:noFill/>
              </a:ln>
              <a:effectLst/>
            </c:spPr>
            <c:extLst>
              <c:ext xmlns:c16="http://schemas.microsoft.com/office/drawing/2014/chart" uri="{C3380CC4-5D6E-409C-BE32-E72D297353CC}">
                <c16:uniqueId val="{00000012-7DB3-4F5C-932D-891E84F88267}"/>
              </c:ext>
            </c:extLst>
          </c:dPt>
          <c:dPt>
            <c:idx val="2"/>
            <c:invertIfNegative val="0"/>
            <c:bubble3D val="0"/>
            <c:spPr>
              <a:solidFill>
                <a:schemeClr val="accent2"/>
              </a:solidFill>
              <a:ln>
                <a:noFill/>
              </a:ln>
              <a:effectLst/>
            </c:spPr>
            <c:extLst>
              <c:ext xmlns:c16="http://schemas.microsoft.com/office/drawing/2014/chart" uri="{C3380CC4-5D6E-409C-BE32-E72D297353CC}">
                <c16:uniqueId val="{00000014-7DB3-4F5C-932D-891E84F88267}"/>
              </c:ext>
            </c:extLst>
          </c:dPt>
          <c:dPt>
            <c:idx val="3"/>
            <c:invertIfNegative val="0"/>
            <c:bubble3D val="0"/>
            <c:spPr>
              <a:solidFill>
                <a:schemeClr val="accent2"/>
              </a:solidFill>
              <a:ln>
                <a:noFill/>
              </a:ln>
              <a:effectLst/>
            </c:spPr>
            <c:extLst>
              <c:ext xmlns:c16="http://schemas.microsoft.com/office/drawing/2014/chart" uri="{C3380CC4-5D6E-409C-BE32-E72D297353CC}">
                <c16:uniqueId val="{00000016-7DB3-4F5C-932D-891E84F88267}"/>
              </c:ext>
            </c:extLst>
          </c:dPt>
          <c:dPt>
            <c:idx val="4"/>
            <c:invertIfNegative val="0"/>
            <c:bubble3D val="0"/>
            <c:spPr>
              <a:solidFill>
                <a:schemeClr val="accent2"/>
              </a:solidFill>
              <a:ln>
                <a:noFill/>
              </a:ln>
              <a:effectLst/>
            </c:spPr>
            <c:extLst>
              <c:ext xmlns:c16="http://schemas.microsoft.com/office/drawing/2014/chart" uri="{C3380CC4-5D6E-409C-BE32-E72D297353CC}">
                <c16:uniqueId val="{00000018-7DB3-4F5C-932D-891E84F88267}"/>
              </c:ext>
            </c:extLst>
          </c:dPt>
          <c:dPt>
            <c:idx val="5"/>
            <c:invertIfNegative val="0"/>
            <c:bubble3D val="0"/>
            <c:spPr>
              <a:solidFill>
                <a:schemeClr val="accent2"/>
              </a:solidFill>
              <a:ln>
                <a:noFill/>
              </a:ln>
              <a:effectLst/>
            </c:spPr>
            <c:extLst>
              <c:ext xmlns:c16="http://schemas.microsoft.com/office/drawing/2014/chart" uri="{C3380CC4-5D6E-409C-BE32-E72D297353CC}">
                <c16:uniqueId val="{0000001A-7DB3-4F5C-932D-891E84F88267}"/>
              </c:ext>
            </c:extLst>
          </c:dPt>
          <c:dPt>
            <c:idx val="6"/>
            <c:invertIfNegative val="0"/>
            <c:bubble3D val="0"/>
            <c:spPr>
              <a:solidFill>
                <a:schemeClr val="accent2"/>
              </a:solidFill>
              <a:ln>
                <a:noFill/>
              </a:ln>
              <a:effectLst/>
            </c:spPr>
            <c:extLst>
              <c:ext xmlns:c16="http://schemas.microsoft.com/office/drawing/2014/chart" uri="{C3380CC4-5D6E-409C-BE32-E72D297353CC}">
                <c16:uniqueId val="{0000001C-7DB3-4F5C-932D-891E84F88267}"/>
              </c:ext>
            </c:extLst>
          </c:dPt>
          <c:dPt>
            <c:idx val="7"/>
            <c:invertIfNegative val="0"/>
            <c:bubble3D val="0"/>
            <c:spPr>
              <a:solidFill>
                <a:schemeClr val="accent2"/>
              </a:solidFill>
              <a:ln>
                <a:noFill/>
              </a:ln>
              <a:effectLst/>
            </c:spPr>
            <c:extLst>
              <c:ext xmlns:c16="http://schemas.microsoft.com/office/drawing/2014/chart" uri="{C3380CC4-5D6E-409C-BE32-E72D297353CC}">
                <c16:uniqueId val="{0000001E-7DB3-4F5C-932D-891E84F88267}"/>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Large-scale health emergency</c:v>
                </c:pt>
                <c:pt idx="1">
                  <c:v>Cyber-attack </c:v>
                </c:pt>
                <c:pt idx="2">
                  <c:v>Loss of infrastructure</c:v>
                </c:pt>
                <c:pt idx="3">
                  <c:v>Internal data theft</c:v>
                </c:pt>
                <c:pt idx="4">
                  <c:v>Data loss/theft due to employee negligence</c:v>
                </c:pt>
                <c:pt idx="5">
                  <c:v>Natural disaster</c:v>
                </c:pt>
                <c:pt idx="6">
                  <c:v>Injury/death of key personnel</c:v>
                </c:pt>
                <c:pt idx="7">
                  <c:v>Civil unrest</c:v>
                </c:pt>
                <c:pt idx="8">
                  <c:v>War</c:v>
                </c:pt>
                <c:pt idx="9">
                  <c:v>No concerns </c:v>
                </c:pt>
              </c:strCache>
            </c:strRef>
          </c:cat>
          <c:val>
            <c:numRef>
              <c:f>Sheet1!$C$2:$C$11</c:f>
              <c:numCache>
                <c:formatCode>0%</c:formatCode>
                <c:ptCount val="10"/>
                <c:pt idx="0">
                  <c:v>0.43</c:v>
                </c:pt>
                <c:pt idx="1">
                  <c:v>0.41</c:v>
                </c:pt>
                <c:pt idx="2">
                  <c:v>0.32</c:v>
                </c:pt>
                <c:pt idx="3">
                  <c:v>0.37</c:v>
                </c:pt>
                <c:pt idx="4">
                  <c:v>0.4</c:v>
                </c:pt>
                <c:pt idx="5">
                  <c:v>0.21</c:v>
                </c:pt>
                <c:pt idx="6">
                  <c:v>0.18</c:v>
                </c:pt>
                <c:pt idx="7">
                  <c:v>0.15</c:v>
                </c:pt>
                <c:pt idx="8">
                  <c:v>0.13</c:v>
                </c:pt>
                <c:pt idx="9">
                  <c:v>0.05</c:v>
                </c:pt>
              </c:numCache>
            </c:numRef>
          </c:val>
          <c:extLst>
            <c:ext xmlns:c16="http://schemas.microsoft.com/office/drawing/2014/chart" uri="{C3380CC4-5D6E-409C-BE32-E72D297353CC}">
              <c16:uniqueId val="{0000001F-7DB3-4F5C-932D-891E84F88267}"/>
            </c:ext>
          </c:extLst>
        </c:ser>
        <c:ser>
          <c:idx val="2"/>
          <c:order val="2"/>
          <c:tx>
            <c:strRef>
              <c:f>Sheet1!$D$1</c:f>
              <c:strCache>
                <c:ptCount val="1"/>
                <c:pt idx="0">
                  <c:v>Large</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Large-scale health emergency</c:v>
                </c:pt>
                <c:pt idx="1">
                  <c:v>Cyber-attack </c:v>
                </c:pt>
                <c:pt idx="2">
                  <c:v>Loss of infrastructure</c:v>
                </c:pt>
                <c:pt idx="3">
                  <c:v>Internal data theft</c:v>
                </c:pt>
                <c:pt idx="4">
                  <c:v>Data loss/theft due to employee negligence</c:v>
                </c:pt>
                <c:pt idx="5">
                  <c:v>Natural disaster</c:v>
                </c:pt>
                <c:pt idx="6">
                  <c:v>Injury/death of key personnel</c:v>
                </c:pt>
                <c:pt idx="7">
                  <c:v>Civil unrest</c:v>
                </c:pt>
                <c:pt idx="8">
                  <c:v>War</c:v>
                </c:pt>
                <c:pt idx="9">
                  <c:v>No concerns </c:v>
                </c:pt>
              </c:strCache>
            </c:strRef>
          </c:cat>
          <c:val>
            <c:numRef>
              <c:f>Sheet1!$D$2:$D$11</c:f>
              <c:numCache>
                <c:formatCode>0%</c:formatCode>
                <c:ptCount val="10"/>
                <c:pt idx="0">
                  <c:v>0.36</c:v>
                </c:pt>
                <c:pt idx="1">
                  <c:v>0.48</c:v>
                </c:pt>
                <c:pt idx="2">
                  <c:v>0.33</c:v>
                </c:pt>
                <c:pt idx="3">
                  <c:v>0.42</c:v>
                </c:pt>
                <c:pt idx="4">
                  <c:v>0.4</c:v>
                </c:pt>
                <c:pt idx="5">
                  <c:v>0.2</c:v>
                </c:pt>
                <c:pt idx="6">
                  <c:v>0.14000000000000001</c:v>
                </c:pt>
                <c:pt idx="7">
                  <c:v>0.14000000000000001</c:v>
                </c:pt>
                <c:pt idx="8">
                  <c:v>0.1</c:v>
                </c:pt>
                <c:pt idx="9">
                  <c:v>0.04</c:v>
                </c:pt>
              </c:numCache>
            </c:numRef>
          </c:val>
          <c:extLst>
            <c:ext xmlns:c16="http://schemas.microsoft.com/office/drawing/2014/chart" uri="{C3380CC4-5D6E-409C-BE32-E72D297353CC}">
              <c16:uniqueId val="{00000020-7DB3-4F5C-932D-891E84F88267}"/>
            </c:ext>
          </c:extLst>
        </c:ser>
        <c:dLbls>
          <c:showLegendKey val="0"/>
          <c:showVal val="0"/>
          <c:showCatName val="0"/>
          <c:showSerName val="0"/>
          <c:showPercent val="0"/>
          <c:showBubbleSize val="0"/>
        </c:dLbls>
        <c:gapWidth val="50"/>
        <c:axId val="2062903119"/>
        <c:axId val="1916480095"/>
      </c:barChart>
      <c:catAx>
        <c:axId val="206290311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16480095"/>
        <c:crosses val="autoZero"/>
        <c:auto val="1"/>
        <c:lblAlgn val="ctr"/>
        <c:lblOffset val="100"/>
        <c:noMultiLvlLbl val="0"/>
      </c:catAx>
      <c:valAx>
        <c:axId val="1916480095"/>
        <c:scaling>
          <c:orientation val="minMax"/>
          <c:max val="1.1000000000000001"/>
          <c:min val="0"/>
        </c:scaling>
        <c:delete val="1"/>
        <c:axPos val="t"/>
        <c:numFmt formatCode="0%" sourceLinked="1"/>
        <c:majorTickMark val="out"/>
        <c:minorTickMark val="none"/>
        <c:tickLblPos val="nextTo"/>
        <c:crossAx val="2062903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6">
                  <a:shade val="58000"/>
                </a:schemeClr>
              </a:solidFill>
              <a:ln w="19050">
                <a:solidFill>
                  <a:schemeClr val="lt1"/>
                </a:solidFill>
              </a:ln>
              <a:effectLst/>
            </c:spPr>
            <c:extLst>
              <c:ext xmlns:c16="http://schemas.microsoft.com/office/drawing/2014/chart" uri="{C3380CC4-5D6E-409C-BE32-E72D297353CC}">
                <c16:uniqueId val="{00000001-FF78-4FA7-B3FC-0AF4B4ECC065}"/>
              </c:ext>
            </c:extLst>
          </c:dPt>
          <c:dPt>
            <c:idx val="1"/>
            <c:bubble3D val="0"/>
            <c:spPr>
              <a:solidFill>
                <a:schemeClr val="tx1">
                  <a:lumMod val="95000"/>
                  <a:lumOff val="5000"/>
                </a:schemeClr>
              </a:solidFill>
              <a:ln w="19050">
                <a:solidFill>
                  <a:schemeClr val="lt1"/>
                </a:solidFill>
              </a:ln>
              <a:effectLst/>
            </c:spPr>
            <c:extLst>
              <c:ext xmlns:c16="http://schemas.microsoft.com/office/drawing/2014/chart" uri="{C3380CC4-5D6E-409C-BE32-E72D297353CC}">
                <c16:uniqueId val="{00000003-FF78-4FA7-B3FC-0AF4B4ECC065}"/>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FF78-4FA7-B3FC-0AF4B4ECC065}"/>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7-EC78-4422-92EF-FC7B4FA37194}"/>
              </c:ext>
            </c:extLst>
          </c:dPt>
          <c:dLbls>
            <c:dLbl>
              <c:idx val="0"/>
              <c:layout>
                <c:manualLayout>
                  <c:x val="-8.9183138628517816E-2"/>
                  <c:y val="8.0264810674587808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78-4FA7-B3FC-0AF4B4ECC065}"/>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FF78-4FA7-B3FC-0AF4B4ECC065}"/>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FF78-4FA7-B3FC-0AF4B4ECC065}"/>
                </c:ext>
              </c:extLst>
            </c:dLbl>
            <c:dLbl>
              <c:idx val="3"/>
              <c:layout>
                <c:manualLayout>
                  <c:x val="0"/>
                  <c:y val="-0.120397216011881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C78-4422-92EF-FC7B4FA3719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c:v>
                </c:pt>
                <c:pt idx="1">
                  <c:v>No</c:v>
                </c:pt>
                <c:pt idx="2">
                  <c:v>I’m not sure</c:v>
                </c:pt>
                <c:pt idx="3">
                  <c:v>I don’t know what a business continuity plan is</c:v>
                </c:pt>
              </c:strCache>
            </c:strRef>
          </c:cat>
          <c:val>
            <c:numRef>
              <c:f>Sheet1!$B$2:$B$5</c:f>
              <c:numCache>
                <c:formatCode>0%</c:formatCode>
                <c:ptCount val="4"/>
                <c:pt idx="0">
                  <c:v>0.72</c:v>
                </c:pt>
                <c:pt idx="1">
                  <c:v>0.16</c:v>
                </c:pt>
                <c:pt idx="2">
                  <c:v>0.1</c:v>
                </c:pt>
                <c:pt idx="3">
                  <c:v>0.02</c:v>
                </c:pt>
              </c:numCache>
            </c:numRef>
          </c:val>
          <c:extLst>
            <c:ext xmlns:c16="http://schemas.microsoft.com/office/drawing/2014/chart" uri="{C3380CC4-5D6E-409C-BE32-E72D297353CC}">
              <c16:uniqueId val="{00000006-FF78-4FA7-B3FC-0AF4B4ECC065}"/>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529935"/>
              </a:solidFill>
              <a:ln w="19050">
                <a:solidFill>
                  <a:schemeClr val="lt1"/>
                </a:solidFill>
              </a:ln>
              <a:effectLst/>
            </c:spPr>
            <c:extLst>
              <c:ext xmlns:c16="http://schemas.microsoft.com/office/drawing/2014/chart" uri="{C3380CC4-5D6E-409C-BE32-E72D297353CC}">
                <c16:uniqueId val="{00000001-FF78-4FA7-B3FC-0AF4B4ECC065}"/>
              </c:ext>
            </c:extLst>
          </c:dPt>
          <c:dPt>
            <c:idx val="1"/>
            <c:bubble3D val="0"/>
            <c:spPr>
              <a:solidFill>
                <a:srgbClr val="0D0D0D"/>
              </a:solidFill>
              <a:ln w="19050">
                <a:solidFill>
                  <a:schemeClr val="lt1"/>
                </a:solidFill>
              </a:ln>
              <a:effectLst/>
            </c:spPr>
            <c:extLst>
              <c:ext xmlns:c16="http://schemas.microsoft.com/office/drawing/2014/chart" uri="{C3380CC4-5D6E-409C-BE32-E72D297353CC}">
                <c16:uniqueId val="{00000003-FF78-4FA7-B3FC-0AF4B4ECC065}"/>
              </c:ext>
            </c:extLst>
          </c:dPt>
          <c:dPt>
            <c:idx val="2"/>
            <c:bubble3D val="0"/>
            <c:spPr>
              <a:solidFill>
                <a:srgbClr val="7F7F7F"/>
              </a:solidFill>
              <a:ln w="19050">
                <a:solidFill>
                  <a:schemeClr val="lt1"/>
                </a:solidFill>
              </a:ln>
              <a:effectLst/>
            </c:spPr>
            <c:extLst>
              <c:ext xmlns:c16="http://schemas.microsoft.com/office/drawing/2014/chart" uri="{C3380CC4-5D6E-409C-BE32-E72D297353CC}">
                <c16:uniqueId val="{00000005-FF78-4FA7-B3FC-0AF4B4ECC065}"/>
              </c:ext>
            </c:extLst>
          </c:dPt>
          <c:dPt>
            <c:idx val="3"/>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07-038B-4991-A708-70429D0EB3F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c:v>
                </c:pt>
                <c:pt idx="1">
                  <c:v>No</c:v>
                </c:pt>
                <c:pt idx="2">
                  <c:v>I’m not sure</c:v>
                </c:pt>
                <c:pt idx="3">
                  <c:v>I don’t know what a business continuity plan is</c:v>
                </c:pt>
              </c:strCache>
            </c:strRef>
          </c:cat>
          <c:val>
            <c:numRef>
              <c:f>Sheet1!$B$2:$B$5</c:f>
              <c:numCache>
                <c:formatCode>0%</c:formatCode>
                <c:ptCount val="4"/>
                <c:pt idx="0">
                  <c:v>0.83</c:v>
                </c:pt>
                <c:pt idx="1">
                  <c:v>0.09</c:v>
                </c:pt>
                <c:pt idx="2">
                  <c:v>7.0000000000000007E-2</c:v>
                </c:pt>
              </c:numCache>
            </c:numRef>
          </c:val>
          <c:extLst>
            <c:ext xmlns:c16="http://schemas.microsoft.com/office/drawing/2014/chart" uri="{C3380CC4-5D6E-409C-BE32-E72D297353CC}">
              <c16:uniqueId val="{00000006-FF78-4FA7-B3FC-0AF4B4ECC065}"/>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529935"/>
              </a:solidFill>
              <a:ln w="19050">
                <a:solidFill>
                  <a:schemeClr val="lt1"/>
                </a:solidFill>
              </a:ln>
              <a:effectLst/>
            </c:spPr>
            <c:extLst>
              <c:ext xmlns:c16="http://schemas.microsoft.com/office/drawing/2014/chart" uri="{C3380CC4-5D6E-409C-BE32-E72D297353CC}">
                <c16:uniqueId val="{00000001-FF78-4FA7-B3FC-0AF4B4ECC065}"/>
              </c:ext>
            </c:extLst>
          </c:dPt>
          <c:dPt>
            <c:idx val="1"/>
            <c:bubble3D val="0"/>
            <c:spPr>
              <a:solidFill>
                <a:srgbClr val="0D0D0D"/>
              </a:solidFill>
              <a:ln w="19050">
                <a:solidFill>
                  <a:schemeClr val="lt1"/>
                </a:solidFill>
              </a:ln>
              <a:effectLst/>
            </c:spPr>
            <c:extLst>
              <c:ext xmlns:c16="http://schemas.microsoft.com/office/drawing/2014/chart" uri="{C3380CC4-5D6E-409C-BE32-E72D297353CC}">
                <c16:uniqueId val="{00000003-FF78-4FA7-B3FC-0AF4B4ECC065}"/>
              </c:ext>
            </c:extLst>
          </c:dPt>
          <c:dPt>
            <c:idx val="2"/>
            <c:bubble3D val="0"/>
            <c:spPr>
              <a:solidFill>
                <a:srgbClr val="7F7F7F"/>
              </a:solidFill>
              <a:ln w="19050">
                <a:solidFill>
                  <a:schemeClr val="lt1"/>
                </a:solidFill>
              </a:ln>
              <a:effectLst/>
            </c:spPr>
            <c:extLst>
              <c:ext xmlns:c16="http://schemas.microsoft.com/office/drawing/2014/chart" uri="{C3380CC4-5D6E-409C-BE32-E72D297353CC}">
                <c16:uniqueId val="{00000005-FF78-4FA7-B3FC-0AF4B4ECC065}"/>
              </c:ext>
            </c:extLst>
          </c:dPt>
          <c:dPt>
            <c:idx val="3"/>
            <c:bubble3D val="0"/>
            <c:spPr>
              <a:solidFill>
                <a:srgbClr val="D9D9D9"/>
              </a:solidFill>
              <a:ln w="19050">
                <a:solidFill>
                  <a:schemeClr val="lt1"/>
                </a:solidFill>
              </a:ln>
              <a:effectLst/>
            </c:spPr>
            <c:extLst>
              <c:ext xmlns:c16="http://schemas.microsoft.com/office/drawing/2014/chart" uri="{C3380CC4-5D6E-409C-BE32-E72D297353CC}">
                <c16:uniqueId val="{00000007-A5F1-440A-9F7A-7E6C8B1B3D53}"/>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FF78-4FA7-B3FC-0AF4B4ECC065}"/>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FF78-4FA7-B3FC-0AF4B4ECC065}"/>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FF78-4FA7-B3FC-0AF4B4ECC065}"/>
                </c:ext>
              </c:extLst>
            </c:dLbl>
            <c:dLbl>
              <c:idx val="3"/>
              <c:layout>
                <c:manualLayout>
                  <c:x val="0"/>
                  <c:y val="-0.127085950234764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5F1-440A-9F7A-7E6C8B1B3D5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c:v>
                </c:pt>
                <c:pt idx="1">
                  <c:v>No</c:v>
                </c:pt>
                <c:pt idx="2">
                  <c:v>I’m not sure</c:v>
                </c:pt>
                <c:pt idx="3">
                  <c:v>I don’t know what a business continuity plan is</c:v>
                </c:pt>
              </c:strCache>
            </c:strRef>
          </c:cat>
          <c:val>
            <c:numRef>
              <c:f>Sheet1!$B$2:$B$5</c:f>
              <c:numCache>
                <c:formatCode>0%</c:formatCode>
                <c:ptCount val="4"/>
                <c:pt idx="0">
                  <c:v>0.84</c:v>
                </c:pt>
                <c:pt idx="1">
                  <c:v>0.11</c:v>
                </c:pt>
                <c:pt idx="2">
                  <c:v>0.04</c:v>
                </c:pt>
                <c:pt idx="3">
                  <c:v>0.01</c:v>
                </c:pt>
              </c:numCache>
            </c:numRef>
          </c:val>
          <c:extLst>
            <c:ext xmlns:c16="http://schemas.microsoft.com/office/drawing/2014/chart" uri="{C3380CC4-5D6E-409C-BE32-E72D297353CC}">
              <c16:uniqueId val="{00000006-FF78-4FA7-B3FC-0AF4B4ECC065}"/>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bar"/>
        <c:grouping val="percentStacked"/>
        <c:varyColors val="0"/>
        <c:ser>
          <c:idx val="0"/>
          <c:order val="0"/>
          <c:tx>
            <c:strRef>
              <c:f>Sheet1!$B$1</c:f>
              <c:strCache>
                <c:ptCount val="1"/>
                <c:pt idx="0">
                  <c:v>Big disruption, it takes a long time for IT to fix</c:v>
                </c:pt>
              </c:strCache>
            </c:strRef>
          </c:tx>
          <c:spPr>
            <a:solidFill>
              <a:schemeClr val="accent4">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Specific software not working correctly</c:v>
                </c:pt>
                <c:pt idx="1">
                  <c:v>Can't access company websites/intranets</c:v>
                </c:pt>
                <c:pt idx="2">
                  <c:v>Can't access company files</c:v>
                </c:pt>
                <c:pt idx="3">
                  <c:v>Windows not working correctly</c:v>
                </c:pt>
                <c:pt idx="4">
                  <c:v>Internet connection stops working</c:v>
                </c:pt>
                <c:pt idx="5">
                  <c:v>Can't send/receive email</c:v>
                </c:pt>
                <c:pt idx="6">
                  <c:v>Internet connection is slow</c:v>
                </c:pt>
              </c:strCache>
            </c:strRef>
          </c:cat>
          <c:val>
            <c:numRef>
              <c:f>Sheet1!$B$2:$B$8</c:f>
              <c:numCache>
                <c:formatCode>0%</c:formatCode>
                <c:ptCount val="7"/>
                <c:pt idx="0">
                  <c:v>0.25</c:v>
                </c:pt>
                <c:pt idx="1">
                  <c:v>0.21</c:v>
                </c:pt>
                <c:pt idx="2">
                  <c:v>0.2</c:v>
                </c:pt>
                <c:pt idx="3">
                  <c:v>0.2</c:v>
                </c:pt>
                <c:pt idx="4">
                  <c:v>0.19</c:v>
                </c:pt>
                <c:pt idx="5">
                  <c:v>0.18</c:v>
                </c:pt>
                <c:pt idx="6">
                  <c:v>0.17</c:v>
                </c:pt>
              </c:numCache>
            </c:numRef>
          </c:val>
          <c:extLst>
            <c:ext xmlns:c16="http://schemas.microsoft.com/office/drawing/2014/chart" uri="{C3380CC4-5D6E-409C-BE32-E72D297353CC}">
              <c16:uniqueId val="{00000000-1C24-4A6F-8538-871264759D03}"/>
            </c:ext>
          </c:extLst>
        </c:ser>
        <c:ser>
          <c:idx val="1"/>
          <c:order val="1"/>
          <c:tx>
            <c:strRef>
              <c:f>Sheet1!$C$1</c:f>
              <c:strCache>
                <c:ptCount val="1"/>
                <c:pt idx="0">
                  <c:v>Moderate, it takes IT a little bit to fix</c:v>
                </c:pt>
              </c:strCache>
            </c:strRef>
          </c:tx>
          <c:spPr>
            <a:solidFill>
              <a:schemeClr val="accent4">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Specific software not working correctly</c:v>
                </c:pt>
                <c:pt idx="1">
                  <c:v>Can't access company websites/intranets</c:v>
                </c:pt>
                <c:pt idx="2">
                  <c:v>Can't access company files</c:v>
                </c:pt>
                <c:pt idx="3">
                  <c:v>Windows not working correctly</c:v>
                </c:pt>
                <c:pt idx="4">
                  <c:v>Internet connection stops working</c:v>
                </c:pt>
                <c:pt idx="5">
                  <c:v>Can't send/receive email</c:v>
                </c:pt>
                <c:pt idx="6">
                  <c:v>Internet connection is slow</c:v>
                </c:pt>
              </c:strCache>
            </c:strRef>
          </c:cat>
          <c:val>
            <c:numRef>
              <c:f>Sheet1!$C$2:$C$8</c:f>
              <c:numCache>
                <c:formatCode>0%</c:formatCode>
                <c:ptCount val="7"/>
                <c:pt idx="0">
                  <c:v>0.39</c:v>
                </c:pt>
                <c:pt idx="1">
                  <c:v>0.38</c:v>
                </c:pt>
                <c:pt idx="2">
                  <c:v>0.39</c:v>
                </c:pt>
                <c:pt idx="3">
                  <c:v>0.37</c:v>
                </c:pt>
                <c:pt idx="4">
                  <c:v>0.35</c:v>
                </c:pt>
                <c:pt idx="5">
                  <c:v>0.38</c:v>
                </c:pt>
                <c:pt idx="6">
                  <c:v>0.32</c:v>
                </c:pt>
              </c:numCache>
            </c:numRef>
          </c:val>
          <c:extLst>
            <c:ext xmlns:c16="http://schemas.microsoft.com/office/drawing/2014/chart" uri="{C3380CC4-5D6E-409C-BE32-E72D297353CC}">
              <c16:uniqueId val="{00000001-1C24-4A6F-8538-871264759D03}"/>
            </c:ext>
          </c:extLst>
        </c:ser>
        <c:ser>
          <c:idx val="2"/>
          <c:order val="2"/>
          <c:tx>
            <c:strRef>
              <c:f>Sheet1!$D$1</c:f>
              <c:strCache>
                <c:ptCount val="1"/>
                <c:pt idx="0">
                  <c:v>Not much, IT fixes it quickly2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Specific software not working correctly</c:v>
                </c:pt>
                <c:pt idx="1">
                  <c:v>Can't access company websites/intranets</c:v>
                </c:pt>
                <c:pt idx="2">
                  <c:v>Can't access company files</c:v>
                </c:pt>
                <c:pt idx="3">
                  <c:v>Windows not working correctly</c:v>
                </c:pt>
                <c:pt idx="4">
                  <c:v>Internet connection stops working</c:v>
                </c:pt>
                <c:pt idx="5">
                  <c:v>Can't send/receive email</c:v>
                </c:pt>
                <c:pt idx="6">
                  <c:v>Internet connection is slow</c:v>
                </c:pt>
              </c:strCache>
            </c:strRef>
          </c:cat>
          <c:val>
            <c:numRef>
              <c:f>Sheet1!$D$2:$D$8</c:f>
              <c:numCache>
                <c:formatCode>0%</c:formatCode>
                <c:ptCount val="7"/>
                <c:pt idx="0">
                  <c:v>0.23</c:v>
                </c:pt>
                <c:pt idx="1">
                  <c:v>0.28000000000000003</c:v>
                </c:pt>
                <c:pt idx="2">
                  <c:v>0.28000000000000003</c:v>
                </c:pt>
                <c:pt idx="3">
                  <c:v>0.25</c:v>
                </c:pt>
                <c:pt idx="4">
                  <c:v>0.25</c:v>
                </c:pt>
                <c:pt idx="5">
                  <c:v>0.3</c:v>
                </c:pt>
                <c:pt idx="6">
                  <c:v>0.25</c:v>
                </c:pt>
              </c:numCache>
            </c:numRef>
          </c:val>
          <c:extLst>
            <c:ext xmlns:c16="http://schemas.microsoft.com/office/drawing/2014/chart" uri="{C3380CC4-5D6E-409C-BE32-E72D297353CC}">
              <c16:uniqueId val="{00000002-1C24-4A6F-8538-871264759D03}"/>
            </c:ext>
          </c:extLst>
        </c:ser>
        <c:ser>
          <c:idx val="3"/>
          <c:order val="3"/>
          <c:tx>
            <c:strRef>
              <c:f>Sheet1!$E$1</c:f>
              <c:strCache>
                <c:ptCount val="1"/>
                <c:pt idx="0">
                  <c:v>Not applicable – we don’t have dedicated IT</c:v>
                </c:pt>
              </c:strCache>
            </c:strRef>
          </c:tx>
          <c:spPr>
            <a:solidFill>
              <a:schemeClr val="accent4">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Specific software not working correctly</c:v>
                </c:pt>
                <c:pt idx="1">
                  <c:v>Can't access company websites/intranets</c:v>
                </c:pt>
                <c:pt idx="2">
                  <c:v>Can't access company files</c:v>
                </c:pt>
                <c:pt idx="3">
                  <c:v>Windows not working correctly</c:v>
                </c:pt>
                <c:pt idx="4">
                  <c:v>Internet connection stops working</c:v>
                </c:pt>
                <c:pt idx="5">
                  <c:v>Can't send/receive email</c:v>
                </c:pt>
                <c:pt idx="6">
                  <c:v>Internet connection is slow</c:v>
                </c:pt>
              </c:strCache>
            </c:strRef>
          </c:cat>
          <c:val>
            <c:numRef>
              <c:f>Sheet1!$E$2:$E$8</c:f>
              <c:numCache>
                <c:formatCode>0%</c:formatCode>
                <c:ptCount val="7"/>
                <c:pt idx="0">
                  <c:v>0.05</c:v>
                </c:pt>
                <c:pt idx="1">
                  <c:v>0.05</c:v>
                </c:pt>
                <c:pt idx="2">
                  <c:v>0.04</c:v>
                </c:pt>
                <c:pt idx="3">
                  <c:v>0.08</c:v>
                </c:pt>
                <c:pt idx="4">
                  <c:v>0.05</c:v>
                </c:pt>
                <c:pt idx="5">
                  <c:v>0.04</c:v>
                </c:pt>
                <c:pt idx="6">
                  <c:v>7.0000000000000007E-2</c:v>
                </c:pt>
              </c:numCache>
            </c:numRef>
          </c:val>
          <c:extLst>
            <c:ext xmlns:c16="http://schemas.microsoft.com/office/drawing/2014/chart" uri="{C3380CC4-5D6E-409C-BE32-E72D297353CC}">
              <c16:uniqueId val="{00000003-1C24-4A6F-8538-871264759D03}"/>
            </c:ext>
          </c:extLst>
        </c:ser>
        <c:ser>
          <c:idx val="4"/>
          <c:order val="4"/>
          <c:tx>
            <c:strRef>
              <c:f>Sheet1!$F$1</c:f>
              <c:strCache>
                <c:ptCount val="1"/>
                <c:pt idx="0">
                  <c:v>Not applicable – I didn’t contact IT about it</c:v>
                </c:pt>
              </c:strCache>
            </c:strRef>
          </c:tx>
          <c:spPr>
            <a:solidFill>
              <a:schemeClr val="accent4">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Specific software not working correctly</c:v>
                </c:pt>
                <c:pt idx="1">
                  <c:v>Can't access company websites/intranets</c:v>
                </c:pt>
                <c:pt idx="2">
                  <c:v>Can't access company files</c:v>
                </c:pt>
                <c:pt idx="3">
                  <c:v>Windows not working correctly</c:v>
                </c:pt>
                <c:pt idx="4">
                  <c:v>Internet connection stops working</c:v>
                </c:pt>
                <c:pt idx="5">
                  <c:v>Can't send/receive email</c:v>
                </c:pt>
                <c:pt idx="6">
                  <c:v>Internet connection is slow</c:v>
                </c:pt>
              </c:strCache>
            </c:strRef>
          </c:cat>
          <c:val>
            <c:numRef>
              <c:f>Sheet1!$F$2:$F$8</c:f>
              <c:numCache>
                <c:formatCode>0%</c:formatCode>
                <c:ptCount val="7"/>
                <c:pt idx="0">
                  <c:v>0.08</c:v>
                </c:pt>
                <c:pt idx="1">
                  <c:v>0.08</c:v>
                </c:pt>
                <c:pt idx="2">
                  <c:v>0.09</c:v>
                </c:pt>
                <c:pt idx="3">
                  <c:v>0.1</c:v>
                </c:pt>
                <c:pt idx="4">
                  <c:v>0.16</c:v>
                </c:pt>
                <c:pt idx="5">
                  <c:v>0.1</c:v>
                </c:pt>
                <c:pt idx="6">
                  <c:v>0.19</c:v>
                </c:pt>
              </c:numCache>
            </c:numRef>
          </c:val>
          <c:extLst>
            <c:ext xmlns:c16="http://schemas.microsoft.com/office/drawing/2014/chart" uri="{C3380CC4-5D6E-409C-BE32-E72D297353CC}">
              <c16:uniqueId val="{00000004-1C24-4A6F-8538-871264759D03}"/>
            </c:ext>
          </c:extLst>
        </c:ser>
        <c:dLbls>
          <c:showLegendKey val="0"/>
          <c:showVal val="0"/>
          <c:showCatName val="0"/>
          <c:showSerName val="0"/>
          <c:showPercent val="0"/>
          <c:showBubbleSize val="0"/>
        </c:dLbls>
        <c:gapWidth val="50"/>
        <c:overlap val="100"/>
        <c:axId val="73240847"/>
        <c:axId val="73222543"/>
      </c:barChart>
      <c:catAx>
        <c:axId val="73240847"/>
        <c:scaling>
          <c:orientation val="maxMin"/>
        </c:scaling>
        <c:delete val="1"/>
        <c:axPos val="l"/>
        <c:numFmt formatCode="General" sourceLinked="1"/>
        <c:majorTickMark val="cross"/>
        <c:minorTickMark val="none"/>
        <c:tickLblPos val="nextTo"/>
        <c:crossAx val="73222543"/>
        <c:crosses val="autoZero"/>
        <c:auto val="1"/>
        <c:lblAlgn val="ctr"/>
        <c:lblOffset val="100"/>
        <c:noMultiLvlLbl val="0"/>
      </c:catAx>
      <c:valAx>
        <c:axId val="73222543"/>
        <c:scaling>
          <c:orientation val="minMax"/>
        </c:scaling>
        <c:delete val="1"/>
        <c:axPos val="t"/>
        <c:numFmt formatCode="0%" sourceLinked="1"/>
        <c:majorTickMark val="none"/>
        <c:minorTickMark val="none"/>
        <c:tickLblPos val="nextTo"/>
        <c:crossAx val="73240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VS/Small</c:v>
                </c:pt>
              </c:strCache>
            </c:strRef>
          </c:tx>
          <c:spPr>
            <a:solidFill>
              <a:schemeClr val="accent2">
                <a:shade val="65000"/>
              </a:schemeClr>
            </a:solidFill>
            <a:ln>
              <a:noFill/>
            </a:ln>
            <a:effectLst/>
          </c:spPr>
          <c:invertIfNegative val="0"/>
          <c:dPt>
            <c:idx val="0"/>
            <c:invertIfNegative val="0"/>
            <c:bubble3D val="0"/>
            <c:spPr>
              <a:solidFill>
                <a:schemeClr val="accent2">
                  <a:shade val="65000"/>
                </a:schemeClr>
              </a:solidFill>
              <a:ln>
                <a:noFill/>
              </a:ln>
              <a:effectLst/>
            </c:spPr>
            <c:extLst>
              <c:ext xmlns:c16="http://schemas.microsoft.com/office/drawing/2014/chart" uri="{C3380CC4-5D6E-409C-BE32-E72D297353CC}">
                <c16:uniqueId val="{00000001-7DB3-4F5C-932D-891E84F88267}"/>
              </c:ext>
            </c:extLst>
          </c:dPt>
          <c:dPt>
            <c:idx val="2"/>
            <c:invertIfNegative val="0"/>
            <c:bubble3D val="0"/>
            <c:spPr>
              <a:solidFill>
                <a:schemeClr val="accent2">
                  <a:shade val="65000"/>
                </a:schemeClr>
              </a:solidFill>
              <a:ln>
                <a:noFill/>
              </a:ln>
              <a:effectLst/>
            </c:spPr>
            <c:extLst>
              <c:ext xmlns:c16="http://schemas.microsoft.com/office/drawing/2014/chart" uri="{C3380CC4-5D6E-409C-BE32-E72D297353CC}">
                <c16:uniqueId val="{00000003-7DB3-4F5C-932D-891E84F88267}"/>
              </c:ext>
            </c:extLst>
          </c:dPt>
          <c:dPt>
            <c:idx val="3"/>
            <c:invertIfNegative val="0"/>
            <c:bubble3D val="0"/>
            <c:spPr>
              <a:solidFill>
                <a:schemeClr val="accent2">
                  <a:shade val="65000"/>
                </a:schemeClr>
              </a:solidFill>
              <a:ln>
                <a:noFill/>
              </a:ln>
              <a:effectLst/>
            </c:spPr>
            <c:extLst>
              <c:ext xmlns:c16="http://schemas.microsoft.com/office/drawing/2014/chart" uri="{C3380CC4-5D6E-409C-BE32-E72D297353CC}">
                <c16:uniqueId val="{00000005-7DB3-4F5C-932D-891E84F88267}"/>
              </c:ext>
            </c:extLst>
          </c:dPt>
          <c:dPt>
            <c:idx val="4"/>
            <c:invertIfNegative val="0"/>
            <c:bubble3D val="0"/>
            <c:spPr>
              <a:solidFill>
                <a:schemeClr val="accent2">
                  <a:shade val="65000"/>
                </a:schemeClr>
              </a:solidFill>
              <a:ln>
                <a:noFill/>
              </a:ln>
              <a:effectLst/>
            </c:spPr>
            <c:extLst>
              <c:ext xmlns:c16="http://schemas.microsoft.com/office/drawing/2014/chart" uri="{C3380CC4-5D6E-409C-BE32-E72D297353CC}">
                <c16:uniqueId val="{00000007-7DB3-4F5C-932D-891E84F88267}"/>
              </c:ext>
            </c:extLst>
          </c:dPt>
          <c:dPt>
            <c:idx val="5"/>
            <c:invertIfNegative val="0"/>
            <c:bubble3D val="0"/>
            <c:spPr>
              <a:solidFill>
                <a:schemeClr val="accent2">
                  <a:shade val="65000"/>
                </a:schemeClr>
              </a:solidFill>
              <a:ln>
                <a:noFill/>
              </a:ln>
              <a:effectLst/>
            </c:spPr>
            <c:extLst>
              <c:ext xmlns:c16="http://schemas.microsoft.com/office/drawing/2014/chart" uri="{C3380CC4-5D6E-409C-BE32-E72D297353CC}">
                <c16:uniqueId val="{00000009-7DB3-4F5C-932D-891E84F88267}"/>
              </c:ext>
            </c:extLst>
          </c:dPt>
          <c:dPt>
            <c:idx val="6"/>
            <c:invertIfNegative val="0"/>
            <c:bubble3D val="0"/>
            <c:spPr>
              <a:solidFill>
                <a:schemeClr val="accent2">
                  <a:shade val="65000"/>
                </a:schemeClr>
              </a:solidFill>
              <a:ln>
                <a:noFill/>
              </a:ln>
              <a:effectLst/>
            </c:spPr>
            <c:extLst>
              <c:ext xmlns:c16="http://schemas.microsoft.com/office/drawing/2014/chart" uri="{C3380CC4-5D6E-409C-BE32-E72D297353CC}">
                <c16:uniqueId val="{0000000B-7DB3-4F5C-932D-891E84F88267}"/>
              </c:ext>
            </c:extLst>
          </c:dPt>
          <c:dPt>
            <c:idx val="7"/>
            <c:invertIfNegative val="0"/>
            <c:bubble3D val="0"/>
            <c:spPr>
              <a:solidFill>
                <a:schemeClr val="accent2">
                  <a:shade val="65000"/>
                </a:schemeClr>
              </a:solidFill>
              <a:ln>
                <a:noFill/>
              </a:ln>
              <a:effectLst/>
            </c:spPr>
            <c:extLst>
              <c:ext xmlns:c16="http://schemas.microsoft.com/office/drawing/2014/chart" uri="{C3380CC4-5D6E-409C-BE32-E72D297353CC}">
                <c16:uniqueId val="{0000000D-7DB3-4F5C-932D-891E84F88267}"/>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Cloud-based data backup</c:v>
                </c:pt>
                <c:pt idx="1">
                  <c:v>Physical data backup</c:v>
                </c:pt>
                <c:pt idx="2">
                  <c:v>Data backups in two different locations</c:v>
                </c:pt>
                <c:pt idx="3">
                  <c:v>Backup/redundant servers</c:v>
                </c:pt>
                <c:pt idx="4">
                  <c:v>Company-wide data security training</c:v>
                </c:pt>
                <c:pt idx="5">
                  <c:v>2FA to access company systems</c:v>
                </c:pt>
                <c:pt idx="6">
                  <c:v>Cyber-security advisors</c:v>
                </c:pt>
                <c:pt idx="7">
                  <c:v>Restrict employee access to specific sites resources through business PC</c:v>
                </c:pt>
              </c:strCache>
            </c:strRef>
          </c:cat>
          <c:val>
            <c:numRef>
              <c:f>Sheet1!$B$2:$B$9</c:f>
              <c:numCache>
                <c:formatCode>0%</c:formatCode>
                <c:ptCount val="8"/>
                <c:pt idx="0">
                  <c:v>0.45</c:v>
                </c:pt>
                <c:pt idx="1">
                  <c:v>0.39</c:v>
                </c:pt>
                <c:pt idx="2">
                  <c:v>0.31</c:v>
                </c:pt>
                <c:pt idx="3">
                  <c:v>0.31</c:v>
                </c:pt>
                <c:pt idx="4">
                  <c:v>0.3</c:v>
                </c:pt>
                <c:pt idx="5">
                  <c:v>0.28999999999999998</c:v>
                </c:pt>
                <c:pt idx="6">
                  <c:v>0.28000000000000003</c:v>
                </c:pt>
                <c:pt idx="7">
                  <c:v>0.28000000000000003</c:v>
                </c:pt>
              </c:numCache>
            </c:numRef>
          </c:val>
          <c:extLst>
            <c:ext xmlns:c16="http://schemas.microsoft.com/office/drawing/2014/chart" uri="{C3380CC4-5D6E-409C-BE32-E72D297353CC}">
              <c16:uniqueId val="{0000000E-7DB3-4F5C-932D-891E84F88267}"/>
            </c:ext>
          </c:extLst>
        </c:ser>
        <c:ser>
          <c:idx val="1"/>
          <c:order val="1"/>
          <c:tx>
            <c:strRef>
              <c:f>Sheet1!$C$1</c:f>
              <c:strCache>
                <c:ptCount val="1"/>
                <c:pt idx="0">
                  <c:v>Medium</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10-7DB3-4F5C-932D-891E84F88267}"/>
              </c:ext>
            </c:extLst>
          </c:dPt>
          <c:dPt>
            <c:idx val="1"/>
            <c:invertIfNegative val="0"/>
            <c:bubble3D val="0"/>
            <c:spPr>
              <a:solidFill>
                <a:schemeClr val="accent2"/>
              </a:solidFill>
              <a:ln>
                <a:noFill/>
              </a:ln>
              <a:effectLst/>
            </c:spPr>
            <c:extLst>
              <c:ext xmlns:c16="http://schemas.microsoft.com/office/drawing/2014/chart" uri="{C3380CC4-5D6E-409C-BE32-E72D297353CC}">
                <c16:uniqueId val="{00000012-7DB3-4F5C-932D-891E84F88267}"/>
              </c:ext>
            </c:extLst>
          </c:dPt>
          <c:dPt>
            <c:idx val="2"/>
            <c:invertIfNegative val="0"/>
            <c:bubble3D val="0"/>
            <c:spPr>
              <a:solidFill>
                <a:schemeClr val="accent2"/>
              </a:solidFill>
              <a:ln>
                <a:noFill/>
              </a:ln>
              <a:effectLst/>
            </c:spPr>
            <c:extLst>
              <c:ext xmlns:c16="http://schemas.microsoft.com/office/drawing/2014/chart" uri="{C3380CC4-5D6E-409C-BE32-E72D297353CC}">
                <c16:uniqueId val="{00000014-7DB3-4F5C-932D-891E84F88267}"/>
              </c:ext>
            </c:extLst>
          </c:dPt>
          <c:dPt>
            <c:idx val="3"/>
            <c:invertIfNegative val="0"/>
            <c:bubble3D val="0"/>
            <c:spPr>
              <a:solidFill>
                <a:schemeClr val="accent2"/>
              </a:solidFill>
              <a:ln>
                <a:noFill/>
              </a:ln>
              <a:effectLst/>
            </c:spPr>
            <c:extLst>
              <c:ext xmlns:c16="http://schemas.microsoft.com/office/drawing/2014/chart" uri="{C3380CC4-5D6E-409C-BE32-E72D297353CC}">
                <c16:uniqueId val="{00000016-7DB3-4F5C-932D-891E84F88267}"/>
              </c:ext>
            </c:extLst>
          </c:dPt>
          <c:dPt>
            <c:idx val="4"/>
            <c:invertIfNegative val="0"/>
            <c:bubble3D val="0"/>
            <c:spPr>
              <a:solidFill>
                <a:schemeClr val="accent2"/>
              </a:solidFill>
              <a:ln>
                <a:noFill/>
              </a:ln>
              <a:effectLst/>
            </c:spPr>
            <c:extLst>
              <c:ext xmlns:c16="http://schemas.microsoft.com/office/drawing/2014/chart" uri="{C3380CC4-5D6E-409C-BE32-E72D297353CC}">
                <c16:uniqueId val="{00000018-7DB3-4F5C-932D-891E84F88267}"/>
              </c:ext>
            </c:extLst>
          </c:dPt>
          <c:dPt>
            <c:idx val="5"/>
            <c:invertIfNegative val="0"/>
            <c:bubble3D val="0"/>
            <c:spPr>
              <a:solidFill>
                <a:schemeClr val="accent2"/>
              </a:solidFill>
              <a:ln>
                <a:noFill/>
              </a:ln>
              <a:effectLst/>
            </c:spPr>
            <c:extLst>
              <c:ext xmlns:c16="http://schemas.microsoft.com/office/drawing/2014/chart" uri="{C3380CC4-5D6E-409C-BE32-E72D297353CC}">
                <c16:uniqueId val="{0000001A-7DB3-4F5C-932D-891E84F88267}"/>
              </c:ext>
            </c:extLst>
          </c:dPt>
          <c:dPt>
            <c:idx val="6"/>
            <c:invertIfNegative val="0"/>
            <c:bubble3D val="0"/>
            <c:spPr>
              <a:solidFill>
                <a:schemeClr val="accent2"/>
              </a:solidFill>
              <a:ln>
                <a:noFill/>
              </a:ln>
              <a:effectLst/>
            </c:spPr>
            <c:extLst>
              <c:ext xmlns:c16="http://schemas.microsoft.com/office/drawing/2014/chart" uri="{C3380CC4-5D6E-409C-BE32-E72D297353CC}">
                <c16:uniqueId val="{0000001C-7DB3-4F5C-932D-891E84F88267}"/>
              </c:ext>
            </c:extLst>
          </c:dPt>
          <c:dPt>
            <c:idx val="7"/>
            <c:invertIfNegative val="0"/>
            <c:bubble3D val="0"/>
            <c:spPr>
              <a:solidFill>
                <a:schemeClr val="accent2"/>
              </a:solidFill>
              <a:ln>
                <a:noFill/>
              </a:ln>
              <a:effectLst/>
            </c:spPr>
            <c:extLst>
              <c:ext xmlns:c16="http://schemas.microsoft.com/office/drawing/2014/chart" uri="{C3380CC4-5D6E-409C-BE32-E72D297353CC}">
                <c16:uniqueId val="{0000001E-7DB3-4F5C-932D-891E84F88267}"/>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Cloud-based data backup</c:v>
                </c:pt>
                <c:pt idx="1">
                  <c:v>Physical data backup</c:v>
                </c:pt>
                <c:pt idx="2">
                  <c:v>Data backups in two different locations</c:v>
                </c:pt>
                <c:pt idx="3">
                  <c:v>Backup/redundant servers</c:v>
                </c:pt>
                <c:pt idx="4">
                  <c:v>Company-wide data security training</c:v>
                </c:pt>
                <c:pt idx="5">
                  <c:v>2FA to access company systems</c:v>
                </c:pt>
                <c:pt idx="6">
                  <c:v>Cyber-security advisors</c:v>
                </c:pt>
                <c:pt idx="7">
                  <c:v>Restrict employee access to specific sites resources through business PC</c:v>
                </c:pt>
              </c:strCache>
            </c:strRef>
          </c:cat>
          <c:val>
            <c:numRef>
              <c:f>Sheet1!$C$2:$C$9</c:f>
              <c:numCache>
                <c:formatCode>0%</c:formatCode>
                <c:ptCount val="8"/>
                <c:pt idx="0">
                  <c:v>0.44</c:v>
                </c:pt>
                <c:pt idx="1">
                  <c:v>0.35</c:v>
                </c:pt>
                <c:pt idx="2">
                  <c:v>0.32</c:v>
                </c:pt>
                <c:pt idx="3">
                  <c:v>0.28000000000000003</c:v>
                </c:pt>
                <c:pt idx="4">
                  <c:v>0.33</c:v>
                </c:pt>
                <c:pt idx="5">
                  <c:v>0.31</c:v>
                </c:pt>
                <c:pt idx="6">
                  <c:v>0.34</c:v>
                </c:pt>
                <c:pt idx="7">
                  <c:v>0.3</c:v>
                </c:pt>
              </c:numCache>
            </c:numRef>
          </c:val>
          <c:extLst>
            <c:ext xmlns:c16="http://schemas.microsoft.com/office/drawing/2014/chart" uri="{C3380CC4-5D6E-409C-BE32-E72D297353CC}">
              <c16:uniqueId val="{0000001F-7DB3-4F5C-932D-891E84F88267}"/>
            </c:ext>
          </c:extLst>
        </c:ser>
        <c:ser>
          <c:idx val="2"/>
          <c:order val="2"/>
          <c:tx>
            <c:strRef>
              <c:f>Sheet1!$D$1</c:f>
              <c:strCache>
                <c:ptCount val="1"/>
                <c:pt idx="0">
                  <c:v>Large</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Cloud-based data backup</c:v>
                </c:pt>
                <c:pt idx="1">
                  <c:v>Physical data backup</c:v>
                </c:pt>
                <c:pt idx="2">
                  <c:v>Data backups in two different locations</c:v>
                </c:pt>
                <c:pt idx="3">
                  <c:v>Backup/redundant servers</c:v>
                </c:pt>
                <c:pt idx="4">
                  <c:v>Company-wide data security training</c:v>
                </c:pt>
                <c:pt idx="5">
                  <c:v>2FA to access company systems</c:v>
                </c:pt>
                <c:pt idx="6">
                  <c:v>Cyber-security advisors</c:v>
                </c:pt>
                <c:pt idx="7">
                  <c:v>Restrict employee access to specific sites resources through business PC</c:v>
                </c:pt>
              </c:strCache>
            </c:strRef>
          </c:cat>
          <c:val>
            <c:numRef>
              <c:f>Sheet1!$D$2:$D$9</c:f>
              <c:numCache>
                <c:formatCode>0%</c:formatCode>
                <c:ptCount val="8"/>
                <c:pt idx="0">
                  <c:v>0.47</c:v>
                </c:pt>
                <c:pt idx="1">
                  <c:v>0.43</c:v>
                </c:pt>
                <c:pt idx="2">
                  <c:v>0.36</c:v>
                </c:pt>
                <c:pt idx="3">
                  <c:v>0.36</c:v>
                </c:pt>
                <c:pt idx="4">
                  <c:v>0.41</c:v>
                </c:pt>
                <c:pt idx="5">
                  <c:v>0.32</c:v>
                </c:pt>
                <c:pt idx="6">
                  <c:v>0.4</c:v>
                </c:pt>
                <c:pt idx="7">
                  <c:v>0.33</c:v>
                </c:pt>
              </c:numCache>
            </c:numRef>
          </c:val>
          <c:extLst>
            <c:ext xmlns:c16="http://schemas.microsoft.com/office/drawing/2014/chart" uri="{C3380CC4-5D6E-409C-BE32-E72D297353CC}">
              <c16:uniqueId val="{00000020-7DB3-4F5C-932D-891E84F88267}"/>
            </c:ext>
          </c:extLst>
        </c:ser>
        <c:dLbls>
          <c:showLegendKey val="0"/>
          <c:showVal val="0"/>
          <c:showCatName val="0"/>
          <c:showSerName val="0"/>
          <c:showPercent val="0"/>
          <c:showBubbleSize val="0"/>
        </c:dLbls>
        <c:gapWidth val="50"/>
        <c:axId val="2062903119"/>
        <c:axId val="1916480095"/>
      </c:barChart>
      <c:catAx>
        <c:axId val="206290311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16480095"/>
        <c:crosses val="autoZero"/>
        <c:auto val="1"/>
        <c:lblAlgn val="ctr"/>
        <c:lblOffset val="100"/>
        <c:noMultiLvlLbl val="0"/>
      </c:catAx>
      <c:valAx>
        <c:axId val="1916480095"/>
        <c:scaling>
          <c:orientation val="minMax"/>
          <c:max val="1.1000000000000001"/>
          <c:min val="0"/>
        </c:scaling>
        <c:delete val="1"/>
        <c:axPos val="t"/>
        <c:numFmt formatCode="0%" sourceLinked="1"/>
        <c:majorTickMark val="out"/>
        <c:minorTickMark val="none"/>
        <c:tickLblPos val="nextTo"/>
        <c:crossAx val="2062903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Male</c:v>
                </c:pt>
                <c:pt idx="1">
                  <c:v>Female</c:v>
                </c:pt>
              </c:strCache>
            </c:strRef>
          </c:cat>
          <c:val>
            <c:numRef>
              <c:f>Sheet1!$B$2:$B$3</c:f>
              <c:numCache>
                <c:formatCode>0%</c:formatCode>
                <c:ptCount val="2"/>
                <c:pt idx="0">
                  <c:v>0.61</c:v>
                </c:pt>
                <c:pt idx="1">
                  <c:v>0.39</c:v>
                </c:pt>
              </c:numCache>
            </c:numRef>
          </c:val>
          <c:extLst>
            <c:ext xmlns:c16="http://schemas.microsoft.com/office/drawing/2014/chart" uri="{C3380CC4-5D6E-409C-BE32-E72D297353CC}">
              <c16:uniqueId val="{00000000-DAAC-4D2B-9210-D9CA5D18EE58}"/>
            </c:ext>
          </c:extLst>
        </c:ser>
        <c:dLbls>
          <c:showLegendKey val="0"/>
          <c:showVal val="0"/>
          <c:showCatName val="0"/>
          <c:showSerName val="0"/>
          <c:showPercent val="0"/>
          <c:showBubbleSize val="0"/>
        </c:dLbls>
        <c:gapWidth val="80"/>
        <c:overlap val="-27"/>
        <c:axId val="930178384"/>
        <c:axId val="76283328"/>
      </c:barChart>
      <c:catAx>
        <c:axId val="930178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283328"/>
        <c:crosses val="autoZero"/>
        <c:auto val="1"/>
        <c:lblAlgn val="ctr"/>
        <c:lblOffset val="100"/>
        <c:noMultiLvlLbl val="0"/>
      </c:catAx>
      <c:valAx>
        <c:axId val="76283328"/>
        <c:scaling>
          <c:orientation val="minMax"/>
          <c:max val="1"/>
        </c:scaling>
        <c:delete val="1"/>
        <c:axPos val="l"/>
        <c:numFmt formatCode="0%" sourceLinked="1"/>
        <c:majorTickMark val="out"/>
        <c:minorTickMark val="none"/>
        <c:tickLblPos val="nextTo"/>
        <c:crossAx val="930178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spPr>
              <a:solidFill>
                <a:srgbClr val="D35600"/>
              </a:solidFill>
              <a:ln>
                <a:noFill/>
              </a:ln>
              <a:effectLst/>
            </c:spPr>
            <c:extLst>
              <c:ext xmlns:c16="http://schemas.microsoft.com/office/drawing/2014/chart" uri="{C3380CC4-5D6E-409C-BE32-E72D297353CC}">
                <c16:uniqueId val="{00000001-1140-4394-B6A4-F4A0036C22E6}"/>
              </c:ext>
            </c:extLst>
          </c:dPt>
          <c:dPt>
            <c:idx val="1"/>
            <c:invertIfNegative val="0"/>
            <c:bubble3D val="0"/>
            <c:spPr>
              <a:solidFill>
                <a:srgbClr val="FF6A00"/>
              </a:solidFill>
              <a:ln>
                <a:noFill/>
              </a:ln>
              <a:effectLst/>
            </c:spPr>
            <c:extLst>
              <c:ext xmlns:c16="http://schemas.microsoft.com/office/drawing/2014/chart" uri="{C3380CC4-5D6E-409C-BE32-E72D297353CC}">
                <c16:uniqueId val="{00000002-1140-4394-B6A4-F4A0036C22E6}"/>
              </c:ext>
            </c:extLst>
          </c:dPt>
          <c:dPt>
            <c:idx val="2"/>
            <c:invertIfNegative val="0"/>
            <c:bubble3D val="0"/>
            <c:spPr>
              <a:solidFill>
                <a:srgbClr val="FFB2A0"/>
              </a:solidFill>
              <a:ln>
                <a:noFill/>
              </a:ln>
              <a:effectLst/>
            </c:spPr>
            <c:extLst>
              <c:ext xmlns:c16="http://schemas.microsoft.com/office/drawing/2014/chart" uri="{C3380CC4-5D6E-409C-BE32-E72D297353CC}">
                <c16:uniqueId val="{00000003-1140-4394-B6A4-F4A0036C22E6}"/>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Very small/Small</c:v>
                </c:pt>
                <c:pt idx="1">
                  <c:v>Medium</c:v>
                </c:pt>
                <c:pt idx="2">
                  <c:v>Large</c:v>
                </c:pt>
              </c:strCache>
            </c:strRef>
          </c:cat>
          <c:val>
            <c:numRef>
              <c:f>Sheet1!$B$2:$B$4</c:f>
              <c:numCache>
                <c:formatCode>0%</c:formatCode>
                <c:ptCount val="3"/>
                <c:pt idx="0">
                  <c:v>0.33</c:v>
                </c:pt>
                <c:pt idx="1">
                  <c:v>0.33</c:v>
                </c:pt>
                <c:pt idx="2">
                  <c:v>0.34</c:v>
                </c:pt>
              </c:numCache>
            </c:numRef>
          </c:val>
          <c:extLst>
            <c:ext xmlns:c16="http://schemas.microsoft.com/office/drawing/2014/chart" uri="{C3380CC4-5D6E-409C-BE32-E72D297353CC}">
              <c16:uniqueId val="{00000000-17CA-45D3-8707-64B423238B42}"/>
            </c:ext>
          </c:extLst>
        </c:ser>
        <c:dLbls>
          <c:showLegendKey val="0"/>
          <c:showVal val="0"/>
          <c:showCatName val="0"/>
          <c:showSerName val="0"/>
          <c:showPercent val="0"/>
          <c:showBubbleSize val="0"/>
        </c:dLbls>
        <c:gapWidth val="80"/>
        <c:overlap val="-27"/>
        <c:axId val="930178384"/>
        <c:axId val="76283328"/>
      </c:barChart>
      <c:catAx>
        <c:axId val="930178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283328"/>
        <c:crosses val="autoZero"/>
        <c:auto val="1"/>
        <c:lblAlgn val="ctr"/>
        <c:lblOffset val="100"/>
        <c:noMultiLvlLbl val="0"/>
      </c:catAx>
      <c:valAx>
        <c:axId val="76283328"/>
        <c:scaling>
          <c:orientation val="minMax"/>
          <c:max val="1"/>
        </c:scaling>
        <c:delete val="1"/>
        <c:axPos val="l"/>
        <c:numFmt formatCode="0%" sourceLinked="1"/>
        <c:majorTickMark val="out"/>
        <c:minorTickMark val="none"/>
        <c:tickLblPos val="nextTo"/>
        <c:crossAx val="930178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217590420434209E-2"/>
          <c:y val="0"/>
          <c:w val="0.94118859243926101"/>
          <c:h val="0.53616062060821457"/>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BBAD-41F5-9B2C-8EEFBEF53820}"/>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BBAD-41F5-9B2C-8EEFBEF53820}"/>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BBAD-41F5-9B2C-8EEFBEF53820}"/>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BBAD-41F5-9B2C-8EEFBEF53820}"/>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BBAD-41F5-9B2C-8EEFBEF53820}"/>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B-BBAD-41F5-9B2C-8EEFBEF53820}"/>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D-BBAD-41F5-9B2C-8EEFBEF53820}"/>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Australia</c:v>
                </c:pt>
                <c:pt idx="1">
                  <c:v>India</c:v>
                </c:pt>
                <c:pt idx="2">
                  <c:v>Japan</c:v>
                </c:pt>
                <c:pt idx="3">
                  <c:v>China</c:v>
                </c:pt>
                <c:pt idx="4">
                  <c:v>France</c:v>
                </c:pt>
                <c:pt idx="5">
                  <c:v>Germany</c:v>
                </c:pt>
                <c:pt idx="6">
                  <c:v>Italy</c:v>
                </c:pt>
                <c:pt idx="7">
                  <c:v>Russia</c:v>
                </c:pt>
                <c:pt idx="8">
                  <c:v>UK</c:v>
                </c:pt>
                <c:pt idx="9">
                  <c:v>Brazil</c:v>
                </c:pt>
                <c:pt idx="10">
                  <c:v>Mexico</c:v>
                </c:pt>
                <c:pt idx="11">
                  <c:v>USA</c:v>
                </c:pt>
                <c:pt idx="12">
                  <c:v>Indonesia</c:v>
                </c:pt>
                <c:pt idx="13">
                  <c:v>Singapore</c:v>
                </c:pt>
              </c:strCache>
            </c:strRef>
          </c:cat>
          <c:val>
            <c:numRef>
              <c:f>Sheet1!$B$2:$B$15</c:f>
              <c:numCache>
                <c:formatCode>0%</c:formatCode>
                <c:ptCount val="14"/>
                <c:pt idx="0">
                  <c:v>7.0000000000000007E-2</c:v>
                </c:pt>
                <c:pt idx="1">
                  <c:v>7.0000000000000007E-2</c:v>
                </c:pt>
                <c:pt idx="2">
                  <c:v>7.0000000000000007E-2</c:v>
                </c:pt>
                <c:pt idx="3">
                  <c:v>7.0000000000000007E-2</c:v>
                </c:pt>
                <c:pt idx="4">
                  <c:v>7.0000000000000007E-2</c:v>
                </c:pt>
                <c:pt idx="5">
                  <c:v>7.0000000000000007E-2</c:v>
                </c:pt>
                <c:pt idx="6">
                  <c:v>7.0000000000000007E-2</c:v>
                </c:pt>
                <c:pt idx="7">
                  <c:v>7.0000000000000007E-2</c:v>
                </c:pt>
                <c:pt idx="8">
                  <c:v>7.0000000000000007E-2</c:v>
                </c:pt>
                <c:pt idx="9">
                  <c:v>7.0000000000000007E-2</c:v>
                </c:pt>
                <c:pt idx="10">
                  <c:v>7.0000000000000007E-2</c:v>
                </c:pt>
                <c:pt idx="11">
                  <c:v>7.0000000000000007E-2</c:v>
                </c:pt>
                <c:pt idx="12">
                  <c:v>7.0000000000000007E-2</c:v>
                </c:pt>
                <c:pt idx="13">
                  <c:v>7.0000000000000007E-2</c:v>
                </c:pt>
              </c:numCache>
            </c:numRef>
          </c:val>
          <c:extLst>
            <c:ext xmlns:c16="http://schemas.microsoft.com/office/drawing/2014/chart" uri="{C3380CC4-5D6E-409C-BE32-E72D297353CC}">
              <c16:uniqueId val="{0000000E-BBAD-41F5-9B2C-8EEFBEF53820}"/>
            </c:ext>
          </c:extLst>
        </c:ser>
        <c:dLbls>
          <c:showLegendKey val="0"/>
          <c:showVal val="0"/>
          <c:showCatName val="0"/>
          <c:showSerName val="0"/>
          <c:showPercent val="0"/>
          <c:showBubbleSize val="0"/>
        </c:dLbls>
        <c:gapWidth val="80"/>
        <c:overlap val="-27"/>
        <c:axId val="930178384"/>
        <c:axId val="76283328"/>
      </c:barChart>
      <c:catAx>
        <c:axId val="930178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283328"/>
        <c:crosses val="autoZero"/>
        <c:auto val="1"/>
        <c:lblAlgn val="ctr"/>
        <c:lblOffset val="100"/>
        <c:noMultiLvlLbl val="0"/>
      </c:catAx>
      <c:valAx>
        <c:axId val="76283328"/>
        <c:scaling>
          <c:orientation val="minMax"/>
          <c:max val="1"/>
        </c:scaling>
        <c:delete val="1"/>
        <c:axPos val="l"/>
        <c:numFmt formatCode="0%" sourceLinked="1"/>
        <c:majorTickMark val="out"/>
        <c:minorTickMark val="none"/>
        <c:tickLblPos val="nextTo"/>
        <c:crossAx val="930178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18-34</c:v>
                </c:pt>
                <c:pt idx="1">
                  <c:v>35+</c:v>
                </c:pt>
              </c:strCache>
            </c:strRef>
          </c:cat>
          <c:val>
            <c:numRef>
              <c:f>Sheet1!$B$2:$B$3</c:f>
              <c:numCache>
                <c:formatCode>0%</c:formatCode>
                <c:ptCount val="2"/>
                <c:pt idx="0">
                  <c:v>0.35</c:v>
                </c:pt>
                <c:pt idx="1">
                  <c:v>0.65</c:v>
                </c:pt>
              </c:numCache>
            </c:numRef>
          </c:val>
          <c:extLst>
            <c:ext xmlns:c16="http://schemas.microsoft.com/office/drawing/2014/chart" uri="{C3380CC4-5D6E-409C-BE32-E72D297353CC}">
              <c16:uniqueId val="{00000000-1E94-47E9-8EBE-6B2EF977704E}"/>
            </c:ext>
          </c:extLst>
        </c:ser>
        <c:dLbls>
          <c:showLegendKey val="0"/>
          <c:showVal val="0"/>
          <c:showCatName val="0"/>
          <c:showSerName val="0"/>
          <c:showPercent val="0"/>
          <c:showBubbleSize val="0"/>
        </c:dLbls>
        <c:gapWidth val="80"/>
        <c:overlap val="-27"/>
        <c:axId val="930178384"/>
        <c:axId val="76283328"/>
      </c:barChart>
      <c:catAx>
        <c:axId val="930178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283328"/>
        <c:crosses val="autoZero"/>
        <c:auto val="1"/>
        <c:lblAlgn val="ctr"/>
        <c:lblOffset val="100"/>
        <c:noMultiLvlLbl val="0"/>
      </c:catAx>
      <c:valAx>
        <c:axId val="76283328"/>
        <c:scaling>
          <c:orientation val="minMax"/>
          <c:max val="1"/>
        </c:scaling>
        <c:delete val="1"/>
        <c:axPos val="l"/>
        <c:numFmt formatCode="0%" sourceLinked="1"/>
        <c:majorTickMark val="out"/>
        <c:minorTickMark val="none"/>
        <c:tickLblPos val="nextTo"/>
        <c:crossAx val="930178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3274B6"/>
              </a:solidFill>
              <a:ln>
                <a:noFill/>
              </a:ln>
              <a:effectLst/>
            </c:spPr>
            <c:extLst>
              <c:ext xmlns:c16="http://schemas.microsoft.com/office/drawing/2014/chart" uri="{C3380CC4-5D6E-409C-BE32-E72D297353CC}">
                <c16:uniqueId val="{00000000-6F85-41FF-B6EC-FE4E119B959B}"/>
              </c:ext>
            </c:extLst>
          </c:dPt>
          <c:dPt>
            <c:idx val="1"/>
            <c:invertIfNegative val="0"/>
            <c:bubble3D val="0"/>
            <c:spPr>
              <a:solidFill>
                <a:srgbClr val="3E8DDD"/>
              </a:solidFill>
              <a:ln>
                <a:noFill/>
              </a:ln>
              <a:effectLst/>
            </c:spPr>
            <c:extLst>
              <c:ext xmlns:c16="http://schemas.microsoft.com/office/drawing/2014/chart" uri="{C3380CC4-5D6E-409C-BE32-E72D297353CC}">
                <c16:uniqueId val="{00000001-6F85-41FF-B6EC-FE4E119B959B}"/>
              </c:ext>
            </c:extLst>
          </c:dPt>
          <c:dPt>
            <c:idx val="2"/>
            <c:invertIfNegative val="0"/>
            <c:bubble3D val="0"/>
            <c:spPr>
              <a:solidFill>
                <a:srgbClr val="A6BFEA"/>
              </a:solidFill>
              <a:ln>
                <a:noFill/>
              </a:ln>
              <a:effectLst/>
            </c:spPr>
            <c:extLst>
              <c:ext xmlns:c16="http://schemas.microsoft.com/office/drawing/2014/chart" uri="{C3380CC4-5D6E-409C-BE32-E72D297353CC}">
                <c16:uniqueId val="{00000002-6F85-41FF-B6EC-FE4E119B959B}"/>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Very small/Small</c:v>
                </c:pt>
                <c:pt idx="1">
                  <c:v>Medium</c:v>
                </c:pt>
                <c:pt idx="2">
                  <c:v>Large</c:v>
                </c:pt>
              </c:strCache>
            </c:strRef>
          </c:cat>
          <c:val>
            <c:numRef>
              <c:f>Sheet1!$B$2:$B$4</c:f>
              <c:numCache>
                <c:formatCode>0%</c:formatCode>
                <c:ptCount val="3"/>
                <c:pt idx="0">
                  <c:v>0.3</c:v>
                </c:pt>
                <c:pt idx="1">
                  <c:v>0.35</c:v>
                </c:pt>
                <c:pt idx="2">
                  <c:v>0.35</c:v>
                </c:pt>
              </c:numCache>
            </c:numRef>
          </c:val>
          <c:extLst>
            <c:ext xmlns:c16="http://schemas.microsoft.com/office/drawing/2014/chart" uri="{C3380CC4-5D6E-409C-BE32-E72D297353CC}">
              <c16:uniqueId val="{00000000-17CA-45D3-8707-64B423238B42}"/>
            </c:ext>
          </c:extLst>
        </c:ser>
        <c:dLbls>
          <c:showLegendKey val="0"/>
          <c:showVal val="0"/>
          <c:showCatName val="0"/>
          <c:showSerName val="0"/>
          <c:showPercent val="0"/>
          <c:showBubbleSize val="0"/>
        </c:dLbls>
        <c:gapWidth val="80"/>
        <c:overlap val="-27"/>
        <c:axId val="930178384"/>
        <c:axId val="76283328"/>
      </c:barChart>
      <c:catAx>
        <c:axId val="930178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283328"/>
        <c:crosses val="autoZero"/>
        <c:auto val="1"/>
        <c:lblAlgn val="ctr"/>
        <c:lblOffset val="100"/>
        <c:noMultiLvlLbl val="0"/>
      </c:catAx>
      <c:valAx>
        <c:axId val="76283328"/>
        <c:scaling>
          <c:orientation val="minMax"/>
          <c:max val="1"/>
        </c:scaling>
        <c:delete val="1"/>
        <c:axPos val="l"/>
        <c:numFmt formatCode="0%" sourceLinked="1"/>
        <c:majorTickMark val="out"/>
        <c:minorTickMark val="none"/>
        <c:tickLblPos val="nextTo"/>
        <c:crossAx val="930178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bar"/>
        <c:grouping val="clustered"/>
        <c:varyColors val="0"/>
        <c:ser>
          <c:idx val="0"/>
          <c:order val="0"/>
          <c:tx>
            <c:strRef>
              <c:f>Sheet1!$B$1</c:f>
              <c:strCache>
                <c:ptCount val="1"/>
                <c:pt idx="0">
                  <c:v>VS/Small</c:v>
                </c:pt>
              </c:strCache>
            </c:strRef>
          </c:tx>
          <c:spPr>
            <a:solidFill>
              <a:schemeClr val="accent4">
                <a:shade val="65000"/>
              </a:schemeClr>
            </a:solidFill>
            <a:ln>
              <a:noFill/>
            </a:ln>
            <a:effectLst/>
          </c:spPr>
          <c:invertIfNegative val="0"/>
          <c:dPt>
            <c:idx val="0"/>
            <c:invertIfNegative val="0"/>
            <c:bubble3D val="0"/>
            <c:spPr>
              <a:solidFill>
                <a:schemeClr val="accent4">
                  <a:shade val="65000"/>
                </a:schemeClr>
              </a:solidFill>
              <a:ln>
                <a:noFill/>
              </a:ln>
              <a:effectLst/>
            </c:spPr>
            <c:extLst>
              <c:ext xmlns:c16="http://schemas.microsoft.com/office/drawing/2014/chart" uri="{C3380CC4-5D6E-409C-BE32-E72D297353CC}">
                <c16:uniqueId val="{00000001-9B78-49A7-89E2-76A172667811}"/>
              </c:ext>
            </c:extLst>
          </c:dPt>
          <c:dPt>
            <c:idx val="2"/>
            <c:invertIfNegative val="0"/>
            <c:bubble3D val="0"/>
            <c:spPr>
              <a:solidFill>
                <a:schemeClr val="accent4">
                  <a:shade val="65000"/>
                </a:schemeClr>
              </a:solidFill>
              <a:ln>
                <a:noFill/>
              </a:ln>
              <a:effectLst/>
            </c:spPr>
            <c:extLst>
              <c:ext xmlns:c16="http://schemas.microsoft.com/office/drawing/2014/chart" uri="{C3380CC4-5D6E-409C-BE32-E72D297353CC}">
                <c16:uniqueId val="{00000003-9B78-49A7-89E2-76A172667811}"/>
              </c:ext>
            </c:extLst>
          </c:dPt>
          <c:dPt>
            <c:idx val="3"/>
            <c:invertIfNegative val="0"/>
            <c:bubble3D val="0"/>
            <c:spPr>
              <a:solidFill>
                <a:schemeClr val="accent4">
                  <a:shade val="65000"/>
                </a:schemeClr>
              </a:solidFill>
              <a:ln>
                <a:noFill/>
              </a:ln>
              <a:effectLst/>
            </c:spPr>
            <c:extLst>
              <c:ext xmlns:c16="http://schemas.microsoft.com/office/drawing/2014/chart" uri="{C3380CC4-5D6E-409C-BE32-E72D297353CC}">
                <c16:uniqueId val="{00000005-9B78-49A7-89E2-76A172667811}"/>
              </c:ext>
            </c:extLst>
          </c:dPt>
          <c:dPt>
            <c:idx val="4"/>
            <c:invertIfNegative val="0"/>
            <c:bubble3D val="0"/>
            <c:spPr>
              <a:solidFill>
                <a:schemeClr val="accent4">
                  <a:shade val="65000"/>
                </a:schemeClr>
              </a:solidFill>
              <a:ln>
                <a:noFill/>
              </a:ln>
              <a:effectLst/>
            </c:spPr>
            <c:extLst>
              <c:ext xmlns:c16="http://schemas.microsoft.com/office/drawing/2014/chart" uri="{C3380CC4-5D6E-409C-BE32-E72D297353CC}">
                <c16:uniqueId val="{00000007-9B78-49A7-89E2-76A172667811}"/>
              </c:ext>
            </c:extLst>
          </c:dPt>
          <c:dPt>
            <c:idx val="5"/>
            <c:invertIfNegative val="0"/>
            <c:bubble3D val="0"/>
            <c:spPr>
              <a:solidFill>
                <a:schemeClr val="accent4">
                  <a:shade val="65000"/>
                </a:schemeClr>
              </a:solidFill>
              <a:ln>
                <a:noFill/>
              </a:ln>
              <a:effectLst/>
            </c:spPr>
            <c:extLst>
              <c:ext xmlns:c16="http://schemas.microsoft.com/office/drawing/2014/chart" uri="{C3380CC4-5D6E-409C-BE32-E72D297353CC}">
                <c16:uniqueId val="{00000009-9B78-49A7-89E2-76A172667811}"/>
              </c:ext>
            </c:extLst>
          </c:dPt>
          <c:dPt>
            <c:idx val="6"/>
            <c:invertIfNegative val="0"/>
            <c:bubble3D val="0"/>
            <c:spPr>
              <a:solidFill>
                <a:schemeClr val="accent4">
                  <a:shade val="65000"/>
                </a:schemeClr>
              </a:solidFill>
              <a:ln>
                <a:noFill/>
              </a:ln>
              <a:effectLst/>
            </c:spPr>
            <c:extLst>
              <c:ext xmlns:c16="http://schemas.microsoft.com/office/drawing/2014/chart" uri="{C3380CC4-5D6E-409C-BE32-E72D297353CC}">
                <c16:uniqueId val="{0000000B-9B78-49A7-89E2-76A172667811}"/>
              </c:ext>
            </c:extLst>
          </c:dPt>
          <c:dPt>
            <c:idx val="7"/>
            <c:invertIfNegative val="0"/>
            <c:bubble3D val="0"/>
            <c:spPr>
              <a:solidFill>
                <a:schemeClr val="accent4">
                  <a:shade val="65000"/>
                </a:schemeClr>
              </a:solidFill>
              <a:ln>
                <a:noFill/>
              </a:ln>
              <a:effectLst/>
            </c:spPr>
            <c:extLst>
              <c:ext xmlns:c16="http://schemas.microsoft.com/office/drawing/2014/chart" uri="{C3380CC4-5D6E-409C-BE32-E72D297353CC}">
                <c16:uniqueId val="{0000000D-9B78-49A7-89E2-76A172667811}"/>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Haven’t had problems with getting IT support</c:v>
                </c:pt>
                <c:pt idx="1">
                  <c:v>Haven’t needed IT support </c:v>
                </c:pt>
                <c:pt idx="2">
                  <c:v>Difficult to get IT support in general</c:v>
                </c:pt>
                <c:pt idx="3">
                  <c:v>IT support takes longer </c:v>
                </c:pt>
                <c:pt idx="4">
                  <c:v>Unable to get required accessories from IT  </c:v>
                </c:pt>
              </c:strCache>
            </c:strRef>
          </c:cat>
          <c:val>
            <c:numRef>
              <c:f>Sheet1!$B$2:$B$6</c:f>
              <c:numCache>
                <c:formatCode>0%</c:formatCode>
                <c:ptCount val="5"/>
                <c:pt idx="0">
                  <c:v>0.38</c:v>
                </c:pt>
                <c:pt idx="1">
                  <c:v>0.25</c:v>
                </c:pt>
                <c:pt idx="2">
                  <c:v>0.21</c:v>
                </c:pt>
                <c:pt idx="3">
                  <c:v>0.21</c:v>
                </c:pt>
                <c:pt idx="4">
                  <c:v>0.06</c:v>
                </c:pt>
              </c:numCache>
            </c:numRef>
          </c:val>
          <c:extLst>
            <c:ext xmlns:c16="http://schemas.microsoft.com/office/drawing/2014/chart" uri="{C3380CC4-5D6E-409C-BE32-E72D297353CC}">
              <c16:uniqueId val="{0000000E-9B78-49A7-89E2-76A172667811}"/>
            </c:ext>
          </c:extLst>
        </c:ser>
        <c:ser>
          <c:idx val="1"/>
          <c:order val="1"/>
          <c:tx>
            <c:strRef>
              <c:f>Sheet1!$C$1</c:f>
              <c:strCache>
                <c:ptCount val="1"/>
                <c:pt idx="0">
                  <c:v>Medium</c:v>
                </c:pt>
              </c:strCache>
            </c:strRef>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10-9B78-49A7-89E2-76A172667811}"/>
              </c:ext>
            </c:extLst>
          </c:dPt>
          <c:dPt>
            <c:idx val="1"/>
            <c:invertIfNegative val="0"/>
            <c:bubble3D val="0"/>
            <c:spPr>
              <a:solidFill>
                <a:schemeClr val="accent4"/>
              </a:solidFill>
              <a:ln>
                <a:noFill/>
              </a:ln>
              <a:effectLst/>
            </c:spPr>
            <c:extLst>
              <c:ext xmlns:c16="http://schemas.microsoft.com/office/drawing/2014/chart" uri="{C3380CC4-5D6E-409C-BE32-E72D297353CC}">
                <c16:uniqueId val="{00000012-9B78-49A7-89E2-76A172667811}"/>
              </c:ext>
            </c:extLst>
          </c:dPt>
          <c:dPt>
            <c:idx val="2"/>
            <c:invertIfNegative val="0"/>
            <c:bubble3D val="0"/>
            <c:spPr>
              <a:solidFill>
                <a:schemeClr val="accent4"/>
              </a:solidFill>
              <a:ln>
                <a:noFill/>
              </a:ln>
              <a:effectLst/>
            </c:spPr>
            <c:extLst>
              <c:ext xmlns:c16="http://schemas.microsoft.com/office/drawing/2014/chart" uri="{C3380CC4-5D6E-409C-BE32-E72D297353CC}">
                <c16:uniqueId val="{00000014-9B78-49A7-89E2-76A172667811}"/>
              </c:ext>
            </c:extLst>
          </c:dPt>
          <c:dPt>
            <c:idx val="3"/>
            <c:invertIfNegative val="0"/>
            <c:bubble3D val="0"/>
            <c:spPr>
              <a:solidFill>
                <a:schemeClr val="accent4"/>
              </a:solidFill>
              <a:ln>
                <a:noFill/>
              </a:ln>
              <a:effectLst/>
            </c:spPr>
            <c:extLst>
              <c:ext xmlns:c16="http://schemas.microsoft.com/office/drawing/2014/chart" uri="{C3380CC4-5D6E-409C-BE32-E72D297353CC}">
                <c16:uniqueId val="{00000016-9B78-49A7-89E2-76A172667811}"/>
              </c:ext>
            </c:extLst>
          </c:dPt>
          <c:dPt>
            <c:idx val="4"/>
            <c:invertIfNegative val="0"/>
            <c:bubble3D val="0"/>
            <c:spPr>
              <a:solidFill>
                <a:schemeClr val="accent4"/>
              </a:solidFill>
              <a:ln>
                <a:noFill/>
              </a:ln>
              <a:effectLst/>
            </c:spPr>
            <c:extLst>
              <c:ext xmlns:c16="http://schemas.microsoft.com/office/drawing/2014/chart" uri="{C3380CC4-5D6E-409C-BE32-E72D297353CC}">
                <c16:uniqueId val="{00000018-9B78-49A7-89E2-76A172667811}"/>
              </c:ext>
            </c:extLst>
          </c:dPt>
          <c:dPt>
            <c:idx val="5"/>
            <c:invertIfNegative val="0"/>
            <c:bubble3D val="0"/>
            <c:spPr>
              <a:solidFill>
                <a:schemeClr val="accent4"/>
              </a:solidFill>
              <a:ln>
                <a:noFill/>
              </a:ln>
              <a:effectLst/>
            </c:spPr>
            <c:extLst>
              <c:ext xmlns:c16="http://schemas.microsoft.com/office/drawing/2014/chart" uri="{C3380CC4-5D6E-409C-BE32-E72D297353CC}">
                <c16:uniqueId val="{0000001A-9B78-49A7-89E2-76A172667811}"/>
              </c:ext>
            </c:extLst>
          </c:dPt>
          <c:dPt>
            <c:idx val="6"/>
            <c:invertIfNegative val="0"/>
            <c:bubble3D val="0"/>
            <c:spPr>
              <a:solidFill>
                <a:schemeClr val="accent4"/>
              </a:solidFill>
              <a:ln>
                <a:noFill/>
              </a:ln>
              <a:effectLst/>
            </c:spPr>
            <c:extLst>
              <c:ext xmlns:c16="http://schemas.microsoft.com/office/drawing/2014/chart" uri="{C3380CC4-5D6E-409C-BE32-E72D297353CC}">
                <c16:uniqueId val="{0000001C-9B78-49A7-89E2-76A172667811}"/>
              </c:ext>
            </c:extLst>
          </c:dPt>
          <c:dPt>
            <c:idx val="7"/>
            <c:invertIfNegative val="0"/>
            <c:bubble3D val="0"/>
            <c:spPr>
              <a:solidFill>
                <a:schemeClr val="accent4"/>
              </a:solidFill>
              <a:ln>
                <a:noFill/>
              </a:ln>
              <a:effectLst/>
            </c:spPr>
            <c:extLst>
              <c:ext xmlns:c16="http://schemas.microsoft.com/office/drawing/2014/chart" uri="{C3380CC4-5D6E-409C-BE32-E72D297353CC}">
                <c16:uniqueId val="{0000001E-9B78-49A7-89E2-76A172667811}"/>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Haven’t had problems with getting IT support</c:v>
                </c:pt>
                <c:pt idx="1">
                  <c:v>Haven’t needed IT support </c:v>
                </c:pt>
                <c:pt idx="2">
                  <c:v>Difficult to get IT support in general</c:v>
                </c:pt>
                <c:pt idx="3">
                  <c:v>IT support takes longer </c:v>
                </c:pt>
                <c:pt idx="4">
                  <c:v>Unable to get required accessories from IT  </c:v>
                </c:pt>
              </c:strCache>
            </c:strRef>
          </c:cat>
          <c:val>
            <c:numRef>
              <c:f>Sheet1!$C$2:$C$6</c:f>
              <c:numCache>
                <c:formatCode>0%</c:formatCode>
                <c:ptCount val="5"/>
                <c:pt idx="0">
                  <c:v>0.36</c:v>
                </c:pt>
                <c:pt idx="1">
                  <c:v>0.2</c:v>
                </c:pt>
                <c:pt idx="2">
                  <c:v>0.2</c:v>
                </c:pt>
                <c:pt idx="3">
                  <c:v>0.3</c:v>
                </c:pt>
                <c:pt idx="4">
                  <c:v>0.06</c:v>
                </c:pt>
              </c:numCache>
            </c:numRef>
          </c:val>
          <c:extLst>
            <c:ext xmlns:c16="http://schemas.microsoft.com/office/drawing/2014/chart" uri="{C3380CC4-5D6E-409C-BE32-E72D297353CC}">
              <c16:uniqueId val="{0000001F-9B78-49A7-89E2-76A172667811}"/>
            </c:ext>
          </c:extLst>
        </c:ser>
        <c:ser>
          <c:idx val="2"/>
          <c:order val="2"/>
          <c:tx>
            <c:strRef>
              <c:f>Sheet1!$D$1</c:f>
              <c:strCache>
                <c:ptCount val="1"/>
                <c:pt idx="0">
                  <c:v>Large</c:v>
                </c:pt>
              </c:strCache>
            </c:strRef>
          </c:tx>
          <c:spPr>
            <a:solidFill>
              <a:schemeClr val="accent4">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Haven’t had problems with getting IT support</c:v>
                </c:pt>
                <c:pt idx="1">
                  <c:v>Haven’t needed IT support </c:v>
                </c:pt>
                <c:pt idx="2">
                  <c:v>Difficult to get IT support in general</c:v>
                </c:pt>
                <c:pt idx="3">
                  <c:v>IT support takes longer </c:v>
                </c:pt>
                <c:pt idx="4">
                  <c:v>Unable to get required accessories from IT  </c:v>
                </c:pt>
              </c:strCache>
            </c:strRef>
          </c:cat>
          <c:val>
            <c:numRef>
              <c:f>Sheet1!$D$2:$D$6</c:f>
              <c:numCache>
                <c:formatCode>0%</c:formatCode>
                <c:ptCount val="5"/>
                <c:pt idx="0">
                  <c:v>0.39</c:v>
                </c:pt>
                <c:pt idx="1">
                  <c:v>0.25</c:v>
                </c:pt>
                <c:pt idx="2">
                  <c:v>0.16</c:v>
                </c:pt>
                <c:pt idx="3">
                  <c:v>0.26</c:v>
                </c:pt>
                <c:pt idx="4">
                  <c:v>0.06</c:v>
                </c:pt>
              </c:numCache>
            </c:numRef>
          </c:val>
          <c:extLst>
            <c:ext xmlns:c16="http://schemas.microsoft.com/office/drawing/2014/chart" uri="{C3380CC4-5D6E-409C-BE32-E72D297353CC}">
              <c16:uniqueId val="{00000020-9B78-49A7-89E2-76A172667811}"/>
            </c:ext>
          </c:extLst>
        </c:ser>
        <c:dLbls>
          <c:showLegendKey val="0"/>
          <c:showVal val="0"/>
          <c:showCatName val="0"/>
          <c:showSerName val="0"/>
          <c:showPercent val="0"/>
          <c:showBubbleSize val="0"/>
        </c:dLbls>
        <c:gapWidth val="50"/>
        <c:axId val="2062903119"/>
        <c:axId val="1916480095"/>
      </c:barChart>
      <c:catAx>
        <c:axId val="206290311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16480095"/>
        <c:crosses val="autoZero"/>
        <c:auto val="1"/>
        <c:lblAlgn val="ctr"/>
        <c:lblOffset val="100"/>
        <c:noMultiLvlLbl val="0"/>
      </c:catAx>
      <c:valAx>
        <c:axId val="1916480095"/>
        <c:scaling>
          <c:orientation val="minMax"/>
          <c:max val="1.1000000000000001"/>
          <c:min val="0"/>
        </c:scaling>
        <c:delete val="1"/>
        <c:axPos val="t"/>
        <c:numFmt formatCode="0%" sourceLinked="1"/>
        <c:majorTickMark val="out"/>
        <c:minorTickMark val="none"/>
        <c:tickLblPos val="nextTo"/>
        <c:crossAx val="2062903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VS/Small</c:v>
                </c:pt>
              </c:strCache>
            </c:strRef>
          </c:tx>
          <c:spPr>
            <a:solidFill>
              <a:srgbClr val="3274B6"/>
            </a:solidFill>
            <a:ln>
              <a:noFill/>
            </a:ln>
            <a:effectLst/>
          </c:spPr>
          <c:invertIfNegative val="0"/>
          <c:dPt>
            <c:idx val="0"/>
            <c:invertIfNegative val="0"/>
            <c:bubble3D val="0"/>
            <c:spPr>
              <a:solidFill>
                <a:srgbClr val="3274B6"/>
              </a:solidFill>
              <a:ln>
                <a:noFill/>
              </a:ln>
              <a:effectLst/>
            </c:spPr>
            <c:extLst>
              <c:ext xmlns:c16="http://schemas.microsoft.com/office/drawing/2014/chart" uri="{C3380CC4-5D6E-409C-BE32-E72D297353CC}">
                <c16:uniqueId val="{00000001-C3C6-4DDA-ADCF-D19FC02BC257}"/>
              </c:ext>
            </c:extLst>
          </c:dPt>
          <c:dPt>
            <c:idx val="2"/>
            <c:invertIfNegative val="0"/>
            <c:bubble3D val="0"/>
            <c:spPr>
              <a:solidFill>
                <a:srgbClr val="3274B6"/>
              </a:solidFill>
              <a:ln>
                <a:noFill/>
              </a:ln>
              <a:effectLst/>
            </c:spPr>
            <c:extLst>
              <c:ext xmlns:c16="http://schemas.microsoft.com/office/drawing/2014/chart" uri="{C3380CC4-5D6E-409C-BE32-E72D297353CC}">
                <c16:uniqueId val="{00000003-C3C6-4DDA-ADCF-D19FC02BC257}"/>
              </c:ext>
            </c:extLst>
          </c:dPt>
          <c:dPt>
            <c:idx val="3"/>
            <c:invertIfNegative val="0"/>
            <c:bubble3D val="0"/>
            <c:spPr>
              <a:solidFill>
                <a:srgbClr val="3274B6"/>
              </a:solidFill>
              <a:ln>
                <a:noFill/>
              </a:ln>
              <a:effectLst/>
            </c:spPr>
            <c:extLst>
              <c:ext xmlns:c16="http://schemas.microsoft.com/office/drawing/2014/chart" uri="{C3380CC4-5D6E-409C-BE32-E72D297353CC}">
                <c16:uniqueId val="{00000005-C3C6-4DDA-ADCF-D19FC02BC257}"/>
              </c:ext>
            </c:extLst>
          </c:dPt>
          <c:dPt>
            <c:idx val="4"/>
            <c:invertIfNegative val="0"/>
            <c:bubble3D val="0"/>
            <c:spPr>
              <a:solidFill>
                <a:srgbClr val="3274B6"/>
              </a:solidFill>
              <a:ln>
                <a:noFill/>
              </a:ln>
              <a:effectLst/>
            </c:spPr>
            <c:extLst>
              <c:ext xmlns:c16="http://schemas.microsoft.com/office/drawing/2014/chart" uri="{C3380CC4-5D6E-409C-BE32-E72D297353CC}">
                <c16:uniqueId val="{00000007-C3C6-4DDA-ADCF-D19FC02BC257}"/>
              </c:ext>
            </c:extLst>
          </c:dPt>
          <c:dPt>
            <c:idx val="5"/>
            <c:invertIfNegative val="0"/>
            <c:bubble3D val="0"/>
            <c:spPr>
              <a:solidFill>
                <a:srgbClr val="3274B6"/>
              </a:solidFill>
              <a:ln>
                <a:noFill/>
              </a:ln>
              <a:effectLst/>
            </c:spPr>
            <c:extLst>
              <c:ext xmlns:c16="http://schemas.microsoft.com/office/drawing/2014/chart" uri="{C3380CC4-5D6E-409C-BE32-E72D297353CC}">
                <c16:uniqueId val="{00000009-C3C6-4DDA-ADCF-D19FC02BC257}"/>
              </c:ext>
            </c:extLst>
          </c:dPt>
          <c:dPt>
            <c:idx val="6"/>
            <c:invertIfNegative val="0"/>
            <c:bubble3D val="0"/>
            <c:spPr>
              <a:solidFill>
                <a:srgbClr val="3274B6"/>
              </a:solidFill>
              <a:ln>
                <a:noFill/>
              </a:ln>
              <a:effectLst/>
            </c:spPr>
            <c:extLst>
              <c:ext xmlns:c16="http://schemas.microsoft.com/office/drawing/2014/chart" uri="{C3380CC4-5D6E-409C-BE32-E72D297353CC}">
                <c16:uniqueId val="{0000000B-C3C6-4DDA-ADCF-D19FC02BC257}"/>
              </c:ext>
            </c:extLst>
          </c:dPt>
          <c:dPt>
            <c:idx val="7"/>
            <c:invertIfNegative val="0"/>
            <c:bubble3D val="0"/>
            <c:spPr>
              <a:solidFill>
                <a:srgbClr val="3274B6"/>
              </a:solidFill>
              <a:ln>
                <a:noFill/>
              </a:ln>
              <a:effectLst/>
            </c:spPr>
            <c:extLst>
              <c:ext xmlns:c16="http://schemas.microsoft.com/office/drawing/2014/chart" uri="{C3380CC4-5D6E-409C-BE32-E72D297353CC}">
                <c16:uniqueId val="{0000000D-C3C6-4DDA-ADCF-D19FC02BC257}"/>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AI-based noise cancellation</c:v>
                </c:pt>
                <c:pt idx="1">
                  <c:v>Webcam Privacy Shutter</c:v>
                </c:pt>
                <c:pt idx="2">
                  <c:v>Eye care mode</c:v>
                </c:pt>
                <c:pt idx="3">
                  <c:v>Intelligent cooling</c:v>
                </c:pt>
                <c:pt idx="4">
                  <c:v>Video resolution upscaling</c:v>
                </c:pt>
                <c:pt idx="5">
                  <c:v>Digital wellness</c:v>
                </c:pt>
                <c:pt idx="6">
                  <c:v>Service Hot Key</c:v>
                </c:pt>
                <c:pt idx="7">
                  <c:v>Switchable audio modes</c:v>
                </c:pt>
                <c:pt idx="8">
                  <c:v>Flip to start</c:v>
                </c:pt>
                <c:pt idx="9">
                  <c:v>Fingerprint reader + power button</c:v>
                </c:pt>
                <c:pt idx="10">
                  <c:v>VoIP Hot Keys</c:v>
                </c:pt>
                <c:pt idx="11">
                  <c:v>Human Presence Detection</c:v>
                </c:pt>
                <c:pt idx="12">
                  <c:v>Smart Display</c:v>
                </c:pt>
              </c:strCache>
            </c:strRef>
          </c:cat>
          <c:val>
            <c:numRef>
              <c:f>Sheet1!$B$2:$B$14</c:f>
              <c:numCache>
                <c:formatCode>0%</c:formatCode>
                <c:ptCount val="13"/>
                <c:pt idx="0">
                  <c:v>0.62</c:v>
                </c:pt>
                <c:pt idx="1">
                  <c:v>0.62</c:v>
                </c:pt>
                <c:pt idx="2">
                  <c:v>0.6</c:v>
                </c:pt>
                <c:pt idx="3">
                  <c:v>0.57999999999999996</c:v>
                </c:pt>
                <c:pt idx="4">
                  <c:v>0.55000000000000004</c:v>
                </c:pt>
                <c:pt idx="5">
                  <c:v>0.53</c:v>
                </c:pt>
                <c:pt idx="6">
                  <c:v>0.51</c:v>
                </c:pt>
                <c:pt idx="7">
                  <c:v>0.51</c:v>
                </c:pt>
                <c:pt idx="8">
                  <c:v>0.51</c:v>
                </c:pt>
                <c:pt idx="9">
                  <c:v>0.5</c:v>
                </c:pt>
                <c:pt idx="10">
                  <c:v>0.48</c:v>
                </c:pt>
                <c:pt idx="11">
                  <c:v>0.47</c:v>
                </c:pt>
                <c:pt idx="12">
                  <c:v>0.45</c:v>
                </c:pt>
              </c:numCache>
            </c:numRef>
          </c:val>
          <c:extLst>
            <c:ext xmlns:c16="http://schemas.microsoft.com/office/drawing/2014/chart" uri="{C3380CC4-5D6E-409C-BE32-E72D297353CC}">
              <c16:uniqueId val="{0000000E-C3C6-4DDA-ADCF-D19FC02BC257}"/>
            </c:ext>
          </c:extLst>
        </c:ser>
        <c:dLbls>
          <c:showLegendKey val="0"/>
          <c:showVal val="0"/>
          <c:showCatName val="0"/>
          <c:showSerName val="0"/>
          <c:showPercent val="0"/>
          <c:showBubbleSize val="0"/>
        </c:dLbls>
        <c:gapWidth val="50"/>
        <c:axId val="2062903119"/>
        <c:axId val="1916480095"/>
      </c:barChart>
      <c:catAx>
        <c:axId val="206290311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16480095"/>
        <c:crosses val="autoZero"/>
        <c:auto val="1"/>
        <c:lblAlgn val="ctr"/>
        <c:lblOffset val="100"/>
        <c:noMultiLvlLbl val="0"/>
      </c:catAx>
      <c:valAx>
        <c:axId val="1916480095"/>
        <c:scaling>
          <c:orientation val="minMax"/>
          <c:max val="1.1000000000000001"/>
          <c:min val="0"/>
        </c:scaling>
        <c:delete val="1"/>
        <c:axPos val="t"/>
        <c:numFmt formatCode="0%" sourceLinked="1"/>
        <c:majorTickMark val="out"/>
        <c:minorTickMark val="none"/>
        <c:tickLblPos val="nextTo"/>
        <c:crossAx val="2062903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VS/Small</c:v>
                </c:pt>
              </c:strCache>
            </c:strRef>
          </c:tx>
          <c:spPr>
            <a:solidFill>
              <a:srgbClr val="3E8DDD"/>
            </a:solidFill>
            <a:ln>
              <a:noFill/>
            </a:ln>
            <a:effectLst/>
          </c:spPr>
          <c:invertIfNegative val="0"/>
          <c:dPt>
            <c:idx val="0"/>
            <c:invertIfNegative val="0"/>
            <c:bubble3D val="0"/>
            <c:spPr>
              <a:solidFill>
                <a:srgbClr val="3E8DDD"/>
              </a:solidFill>
              <a:ln>
                <a:noFill/>
              </a:ln>
              <a:effectLst/>
            </c:spPr>
            <c:extLst>
              <c:ext xmlns:c16="http://schemas.microsoft.com/office/drawing/2014/chart" uri="{C3380CC4-5D6E-409C-BE32-E72D297353CC}">
                <c16:uniqueId val="{00000001-C3C6-4DDA-ADCF-D19FC02BC257}"/>
              </c:ext>
            </c:extLst>
          </c:dPt>
          <c:dPt>
            <c:idx val="2"/>
            <c:invertIfNegative val="0"/>
            <c:bubble3D val="0"/>
            <c:spPr>
              <a:solidFill>
                <a:srgbClr val="3E8DDD"/>
              </a:solidFill>
              <a:ln>
                <a:noFill/>
              </a:ln>
              <a:effectLst/>
            </c:spPr>
            <c:extLst>
              <c:ext xmlns:c16="http://schemas.microsoft.com/office/drawing/2014/chart" uri="{C3380CC4-5D6E-409C-BE32-E72D297353CC}">
                <c16:uniqueId val="{00000003-C3C6-4DDA-ADCF-D19FC02BC257}"/>
              </c:ext>
            </c:extLst>
          </c:dPt>
          <c:dPt>
            <c:idx val="3"/>
            <c:invertIfNegative val="0"/>
            <c:bubble3D val="0"/>
            <c:spPr>
              <a:solidFill>
                <a:srgbClr val="3E8DDD"/>
              </a:solidFill>
              <a:ln>
                <a:noFill/>
              </a:ln>
              <a:effectLst/>
            </c:spPr>
            <c:extLst>
              <c:ext xmlns:c16="http://schemas.microsoft.com/office/drawing/2014/chart" uri="{C3380CC4-5D6E-409C-BE32-E72D297353CC}">
                <c16:uniqueId val="{00000005-C3C6-4DDA-ADCF-D19FC02BC257}"/>
              </c:ext>
            </c:extLst>
          </c:dPt>
          <c:dPt>
            <c:idx val="4"/>
            <c:invertIfNegative val="0"/>
            <c:bubble3D val="0"/>
            <c:spPr>
              <a:solidFill>
                <a:srgbClr val="3E8DDD"/>
              </a:solidFill>
              <a:ln>
                <a:noFill/>
              </a:ln>
              <a:effectLst/>
            </c:spPr>
            <c:extLst>
              <c:ext xmlns:c16="http://schemas.microsoft.com/office/drawing/2014/chart" uri="{C3380CC4-5D6E-409C-BE32-E72D297353CC}">
                <c16:uniqueId val="{00000007-C3C6-4DDA-ADCF-D19FC02BC257}"/>
              </c:ext>
            </c:extLst>
          </c:dPt>
          <c:dPt>
            <c:idx val="5"/>
            <c:invertIfNegative val="0"/>
            <c:bubble3D val="0"/>
            <c:spPr>
              <a:solidFill>
                <a:srgbClr val="3E8DDD"/>
              </a:solidFill>
              <a:ln>
                <a:noFill/>
              </a:ln>
              <a:effectLst/>
            </c:spPr>
            <c:extLst>
              <c:ext xmlns:c16="http://schemas.microsoft.com/office/drawing/2014/chart" uri="{C3380CC4-5D6E-409C-BE32-E72D297353CC}">
                <c16:uniqueId val="{00000009-C3C6-4DDA-ADCF-D19FC02BC257}"/>
              </c:ext>
            </c:extLst>
          </c:dPt>
          <c:dPt>
            <c:idx val="6"/>
            <c:invertIfNegative val="0"/>
            <c:bubble3D val="0"/>
            <c:spPr>
              <a:solidFill>
                <a:srgbClr val="3E8DDD"/>
              </a:solidFill>
              <a:ln>
                <a:noFill/>
              </a:ln>
              <a:effectLst/>
            </c:spPr>
            <c:extLst>
              <c:ext xmlns:c16="http://schemas.microsoft.com/office/drawing/2014/chart" uri="{C3380CC4-5D6E-409C-BE32-E72D297353CC}">
                <c16:uniqueId val="{0000000B-C3C6-4DDA-ADCF-D19FC02BC257}"/>
              </c:ext>
            </c:extLst>
          </c:dPt>
          <c:dPt>
            <c:idx val="7"/>
            <c:invertIfNegative val="0"/>
            <c:bubble3D val="0"/>
            <c:spPr>
              <a:solidFill>
                <a:srgbClr val="3E8DDD"/>
              </a:solidFill>
              <a:ln>
                <a:noFill/>
              </a:ln>
              <a:effectLst/>
            </c:spPr>
            <c:extLst>
              <c:ext xmlns:c16="http://schemas.microsoft.com/office/drawing/2014/chart" uri="{C3380CC4-5D6E-409C-BE32-E72D297353CC}">
                <c16:uniqueId val="{0000000D-C3C6-4DDA-ADCF-D19FC02BC257}"/>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AI-based noise cancellation</c:v>
                </c:pt>
                <c:pt idx="1">
                  <c:v>Webcam Privacy Shutter</c:v>
                </c:pt>
                <c:pt idx="2">
                  <c:v>Eye care mode</c:v>
                </c:pt>
                <c:pt idx="3">
                  <c:v>Intelligent cooling</c:v>
                </c:pt>
                <c:pt idx="4">
                  <c:v>Fingerprint reader + power button</c:v>
                </c:pt>
                <c:pt idx="5">
                  <c:v>Digital wellness</c:v>
                </c:pt>
                <c:pt idx="6">
                  <c:v>Video resolution upscaling</c:v>
                </c:pt>
                <c:pt idx="7">
                  <c:v>Service Hot Key</c:v>
                </c:pt>
                <c:pt idx="8">
                  <c:v>Switchable audio modes</c:v>
                </c:pt>
                <c:pt idx="9">
                  <c:v>Flip to start</c:v>
                </c:pt>
                <c:pt idx="10">
                  <c:v>VoIP Hot Keys</c:v>
                </c:pt>
                <c:pt idx="11">
                  <c:v>Human Presence Detection</c:v>
                </c:pt>
                <c:pt idx="12">
                  <c:v>Smart Display</c:v>
                </c:pt>
              </c:strCache>
            </c:strRef>
          </c:cat>
          <c:val>
            <c:numRef>
              <c:f>Sheet1!$B$2:$B$14</c:f>
              <c:numCache>
                <c:formatCode>0%</c:formatCode>
                <c:ptCount val="13"/>
                <c:pt idx="0">
                  <c:v>0.56999999999999995</c:v>
                </c:pt>
                <c:pt idx="1">
                  <c:v>0.56000000000000005</c:v>
                </c:pt>
                <c:pt idx="2">
                  <c:v>0.55000000000000004</c:v>
                </c:pt>
                <c:pt idx="3">
                  <c:v>0.52</c:v>
                </c:pt>
                <c:pt idx="4">
                  <c:v>0.52</c:v>
                </c:pt>
                <c:pt idx="5">
                  <c:v>0.51</c:v>
                </c:pt>
                <c:pt idx="6">
                  <c:v>0.5</c:v>
                </c:pt>
                <c:pt idx="7">
                  <c:v>0.49</c:v>
                </c:pt>
                <c:pt idx="8">
                  <c:v>0.46</c:v>
                </c:pt>
                <c:pt idx="9">
                  <c:v>0.45</c:v>
                </c:pt>
                <c:pt idx="10">
                  <c:v>0.44</c:v>
                </c:pt>
                <c:pt idx="11">
                  <c:v>0.42</c:v>
                </c:pt>
                <c:pt idx="12">
                  <c:v>0.42</c:v>
                </c:pt>
              </c:numCache>
            </c:numRef>
          </c:val>
          <c:extLst>
            <c:ext xmlns:c16="http://schemas.microsoft.com/office/drawing/2014/chart" uri="{C3380CC4-5D6E-409C-BE32-E72D297353CC}">
              <c16:uniqueId val="{0000000E-C3C6-4DDA-ADCF-D19FC02BC257}"/>
            </c:ext>
          </c:extLst>
        </c:ser>
        <c:dLbls>
          <c:showLegendKey val="0"/>
          <c:showVal val="0"/>
          <c:showCatName val="0"/>
          <c:showSerName val="0"/>
          <c:showPercent val="0"/>
          <c:showBubbleSize val="0"/>
        </c:dLbls>
        <c:gapWidth val="50"/>
        <c:axId val="2062903119"/>
        <c:axId val="1916480095"/>
      </c:barChart>
      <c:catAx>
        <c:axId val="206290311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16480095"/>
        <c:crosses val="autoZero"/>
        <c:auto val="1"/>
        <c:lblAlgn val="ctr"/>
        <c:lblOffset val="100"/>
        <c:noMultiLvlLbl val="0"/>
      </c:catAx>
      <c:valAx>
        <c:axId val="1916480095"/>
        <c:scaling>
          <c:orientation val="minMax"/>
          <c:max val="1.1000000000000001"/>
          <c:min val="0"/>
        </c:scaling>
        <c:delete val="1"/>
        <c:axPos val="t"/>
        <c:numFmt formatCode="0%" sourceLinked="1"/>
        <c:majorTickMark val="out"/>
        <c:minorTickMark val="none"/>
        <c:tickLblPos val="nextTo"/>
        <c:crossAx val="2062903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VS/Small</c:v>
                </c:pt>
              </c:strCache>
            </c:strRef>
          </c:tx>
          <c:spPr>
            <a:solidFill>
              <a:srgbClr val="A6BFEA"/>
            </a:solidFill>
            <a:ln>
              <a:noFill/>
            </a:ln>
            <a:effectLst/>
          </c:spPr>
          <c:invertIfNegative val="0"/>
          <c:dPt>
            <c:idx val="0"/>
            <c:invertIfNegative val="0"/>
            <c:bubble3D val="0"/>
            <c:spPr>
              <a:solidFill>
                <a:srgbClr val="A6BFEA"/>
              </a:solidFill>
              <a:ln>
                <a:noFill/>
              </a:ln>
              <a:effectLst/>
            </c:spPr>
            <c:extLst>
              <c:ext xmlns:c16="http://schemas.microsoft.com/office/drawing/2014/chart" uri="{C3380CC4-5D6E-409C-BE32-E72D297353CC}">
                <c16:uniqueId val="{00000001-C3C6-4DDA-ADCF-D19FC02BC257}"/>
              </c:ext>
            </c:extLst>
          </c:dPt>
          <c:dPt>
            <c:idx val="2"/>
            <c:invertIfNegative val="0"/>
            <c:bubble3D val="0"/>
            <c:spPr>
              <a:solidFill>
                <a:srgbClr val="A6BFEA"/>
              </a:solidFill>
              <a:ln>
                <a:noFill/>
              </a:ln>
              <a:effectLst/>
            </c:spPr>
            <c:extLst>
              <c:ext xmlns:c16="http://schemas.microsoft.com/office/drawing/2014/chart" uri="{C3380CC4-5D6E-409C-BE32-E72D297353CC}">
                <c16:uniqueId val="{00000003-C3C6-4DDA-ADCF-D19FC02BC257}"/>
              </c:ext>
            </c:extLst>
          </c:dPt>
          <c:dPt>
            <c:idx val="3"/>
            <c:invertIfNegative val="0"/>
            <c:bubble3D val="0"/>
            <c:spPr>
              <a:solidFill>
                <a:srgbClr val="A6BFEA"/>
              </a:solidFill>
              <a:ln>
                <a:noFill/>
              </a:ln>
              <a:effectLst/>
            </c:spPr>
            <c:extLst>
              <c:ext xmlns:c16="http://schemas.microsoft.com/office/drawing/2014/chart" uri="{C3380CC4-5D6E-409C-BE32-E72D297353CC}">
                <c16:uniqueId val="{00000005-C3C6-4DDA-ADCF-D19FC02BC257}"/>
              </c:ext>
            </c:extLst>
          </c:dPt>
          <c:dPt>
            <c:idx val="4"/>
            <c:invertIfNegative val="0"/>
            <c:bubble3D val="0"/>
            <c:spPr>
              <a:solidFill>
                <a:srgbClr val="A6BFEA"/>
              </a:solidFill>
              <a:ln>
                <a:noFill/>
              </a:ln>
              <a:effectLst/>
            </c:spPr>
            <c:extLst>
              <c:ext xmlns:c16="http://schemas.microsoft.com/office/drawing/2014/chart" uri="{C3380CC4-5D6E-409C-BE32-E72D297353CC}">
                <c16:uniqueId val="{00000007-C3C6-4DDA-ADCF-D19FC02BC257}"/>
              </c:ext>
            </c:extLst>
          </c:dPt>
          <c:dPt>
            <c:idx val="5"/>
            <c:invertIfNegative val="0"/>
            <c:bubble3D val="0"/>
            <c:spPr>
              <a:solidFill>
                <a:srgbClr val="A6BFEA"/>
              </a:solidFill>
              <a:ln>
                <a:noFill/>
              </a:ln>
              <a:effectLst/>
            </c:spPr>
            <c:extLst>
              <c:ext xmlns:c16="http://schemas.microsoft.com/office/drawing/2014/chart" uri="{C3380CC4-5D6E-409C-BE32-E72D297353CC}">
                <c16:uniqueId val="{00000009-C3C6-4DDA-ADCF-D19FC02BC257}"/>
              </c:ext>
            </c:extLst>
          </c:dPt>
          <c:dPt>
            <c:idx val="6"/>
            <c:invertIfNegative val="0"/>
            <c:bubble3D val="0"/>
            <c:spPr>
              <a:solidFill>
                <a:srgbClr val="A6BFEA"/>
              </a:solidFill>
              <a:ln>
                <a:noFill/>
              </a:ln>
              <a:effectLst/>
            </c:spPr>
            <c:extLst>
              <c:ext xmlns:c16="http://schemas.microsoft.com/office/drawing/2014/chart" uri="{C3380CC4-5D6E-409C-BE32-E72D297353CC}">
                <c16:uniqueId val="{0000000B-C3C6-4DDA-ADCF-D19FC02BC257}"/>
              </c:ext>
            </c:extLst>
          </c:dPt>
          <c:dPt>
            <c:idx val="7"/>
            <c:invertIfNegative val="0"/>
            <c:bubble3D val="0"/>
            <c:spPr>
              <a:solidFill>
                <a:srgbClr val="A6BFEA"/>
              </a:solidFill>
              <a:ln>
                <a:noFill/>
              </a:ln>
              <a:effectLst/>
            </c:spPr>
            <c:extLst>
              <c:ext xmlns:c16="http://schemas.microsoft.com/office/drawing/2014/chart" uri="{C3380CC4-5D6E-409C-BE32-E72D297353CC}">
                <c16:uniqueId val="{0000000D-C3C6-4DDA-ADCF-D19FC02BC257}"/>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AI-based noise cancellation</c:v>
                </c:pt>
                <c:pt idx="1">
                  <c:v>Eye care mode</c:v>
                </c:pt>
                <c:pt idx="2">
                  <c:v>Webcam Privacy Shutter</c:v>
                </c:pt>
                <c:pt idx="3">
                  <c:v>Intelligent cooling</c:v>
                </c:pt>
                <c:pt idx="4">
                  <c:v>Fingerprint reader + power button</c:v>
                </c:pt>
                <c:pt idx="5">
                  <c:v>Digital wellness</c:v>
                </c:pt>
                <c:pt idx="6">
                  <c:v>Video resolution upscaling</c:v>
                </c:pt>
                <c:pt idx="7">
                  <c:v>Switchable audio modes</c:v>
                </c:pt>
                <c:pt idx="8">
                  <c:v>VoIP Hot Keys</c:v>
                </c:pt>
                <c:pt idx="9">
                  <c:v>Flip to start</c:v>
                </c:pt>
                <c:pt idx="10">
                  <c:v>Service Hot Key</c:v>
                </c:pt>
                <c:pt idx="11">
                  <c:v>Human Presence Detection</c:v>
                </c:pt>
                <c:pt idx="12">
                  <c:v>Smart Display</c:v>
                </c:pt>
              </c:strCache>
            </c:strRef>
          </c:cat>
          <c:val>
            <c:numRef>
              <c:f>Sheet1!$B$2:$B$14</c:f>
              <c:numCache>
                <c:formatCode>0%</c:formatCode>
                <c:ptCount val="13"/>
                <c:pt idx="0">
                  <c:v>0.6</c:v>
                </c:pt>
                <c:pt idx="1">
                  <c:v>0.59</c:v>
                </c:pt>
                <c:pt idx="2">
                  <c:v>0.57999999999999996</c:v>
                </c:pt>
                <c:pt idx="3">
                  <c:v>0.5</c:v>
                </c:pt>
                <c:pt idx="4">
                  <c:v>0.5</c:v>
                </c:pt>
                <c:pt idx="5">
                  <c:v>0.49</c:v>
                </c:pt>
                <c:pt idx="6">
                  <c:v>0.48</c:v>
                </c:pt>
                <c:pt idx="7">
                  <c:v>0.47</c:v>
                </c:pt>
                <c:pt idx="8">
                  <c:v>0.47</c:v>
                </c:pt>
                <c:pt idx="9">
                  <c:v>0.47</c:v>
                </c:pt>
                <c:pt idx="10">
                  <c:v>0.46</c:v>
                </c:pt>
                <c:pt idx="11">
                  <c:v>0.44</c:v>
                </c:pt>
                <c:pt idx="12">
                  <c:v>0.43</c:v>
                </c:pt>
              </c:numCache>
            </c:numRef>
          </c:val>
          <c:extLst>
            <c:ext xmlns:c16="http://schemas.microsoft.com/office/drawing/2014/chart" uri="{C3380CC4-5D6E-409C-BE32-E72D297353CC}">
              <c16:uniqueId val="{0000000E-C3C6-4DDA-ADCF-D19FC02BC257}"/>
            </c:ext>
          </c:extLst>
        </c:ser>
        <c:dLbls>
          <c:showLegendKey val="0"/>
          <c:showVal val="0"/>
          <c:showCatName val="0"/>
          <c:showSerName val="0"/>
          <c:showPercent val="0"/>
          <c:showBubbleSize val="0"/>
        </c:dLbls>
        <c:gapWidth val="50"/>
        <c:axId val="2062903119"/>
        <c:axId val="1916480095"/>
      </c:barChart>
      <c:catAx>
        <c:axId val="206290311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16480095"/>
        <c:crosses val="autoZero"/>
        <c:auto val="1"/>
        <c:lblAlgn val="ctr"/>
        <c:lblOffset val="100"/>
        <c:noMultiLvlLbl val="0"/>
      </c:catAx>
      <c:valAx>
        <c:axId val="1916480095"/>
        <c:scaling>
          <c:orientation val="minMax"/>
          <c:max val="1.1000000000000001"/>
          <c:min val="0"/>
        </c:scaling>
        <c:delete val="1"/>
        <c:axPos val="t"/>
        <c:numFmt formatCode="0%" sourceLinked="1"/>
        <c:majorTickMark val="out"/>
        <c:minorTickMark val="none"/>
        <c:tickLblPos val="nextTo"/>
        <c:crossAx val="2062903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5">
  <a:schemeClr val="accent2"/>
</cs:colorStyle>
</file>

<file path=ppt/charts/colors11.xml><?xml version="1.0" encoding="utf-8"?>
<cs:colorStyle xmlns:cs="http://schemas.microsoft.com/office/drawing/2012/chartStyle" xmlns:a="http://schemas.openxmlformats.org/drawingml/2006/main" meth="withinLinear" id="17">
  <a:schemeClr val="accent4"/>
</cs:colorStyle>
</file>

<file path=ppt/charts/colors12.xml><?xml version="1.0" encoding="utf-8"?>
<cs:colorStyle xmlns:cs="http://schemas.microsoft.com/office/drawing/2012/chartStyle" xmlns:a="http://schemas.openxmlformats.org/drawingml/2006/main" meth="withinLinear" id="17">
  <a:schemeClr val="accent4"/>
</cs:colorStyle>
</file>

<file path=ppt/charts/colors13.xml><?xml version="1.0" encoding="utf-8"?>
<cs:colorStyle xmlns:cs="http://schemas.microsoft.com/office/drawing/2012/chartStyle" xmlns:a="http://schemas.openxmlformats.org/drawingml/2006/main" meth="withinLinear" id="15">
  <a:schemeClr val="accent2"/>
</cs:colorStyle>
</file>

<file path=ppt/charts/colors14.xml><?xml version="1.0" encoding="utf-8"?>
<cs:colorStyle xmlns:cs="http://schemas.microsoft.com/office/drawing/2012/chartStyle" xmlns:a="http://schemas.openxmlformats.org/drawingml/2006/main" meth="withinLinear" id="15">
  <a:schemeClr val="accent2"/>
</cs:colorStyle>
</file>

<file path=ppt/charts/colors15.xml><?xml version="1.0" encoding="utf-8"?>
<cs:colorStyle xmlns:cs="http://schemas.microsoft.com/office/drawing/2012/chartStyle" xmlns:a="http://schemas.openxmlformats.org/drawingml/2006/main" meth="withinLinear" id="15">
  <a:schemeClr val="accent2"/>
</cs:colorStyle>
</file>

<file path=ppt/charts/colors16.xml><?xml version="1.0" encoding="utf-8"?>
<cs:colorStyle xmlns:cs="http://schemas.microsoft.com/office/drawing/2012/chartStyle" xmlns:a="http://schemas.openxmlformats.org/drawingml/2006/main" meth="withinLinear" id="15">
  <a:schemeClr val="accent2"/>
</cs:colorStyle>
</file>

<file path=ppt/charts/colors17.xml><?xml version="1.0" encoding="utf-8"?>
<cs:colorStyle xmlns:cs="http://schemas.microsoft.com/office/drawing/2012/chartStyle" xmlns:a="http://schemas.openxmlformats.org/drawingml/2006/main" meth="withinLinear" id="15">
  <a:schemeClr val="accent2"/>
</cs:colorStyle>
</file>

<file path=ppt/charts/colors18.xml><?xml version="1.0" encoding="utf-8"?>
<cs:colorStyle xmlns:cs="http://schemas.microsoft.com/office/drawing/2012/chartStyle" xmlns:a="http://schemas.openxmlformats.org/drawingml/2006/main" meth="withinLinear" id="15">
  <a:schemeClr val="accent2"/>
</cs:colorStyle>
</file>

<file path=ppt/charts/colors19.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20.xml><?xml version="1.0" encoding="utf-8"?>
<cs:colorStyle xmlns:cs="http://schemas.microsoft.com/office/drawing/2012/chartStyle" xmlns:a="http://schemas.openxmlformats.org/drawingml/2006/main" meth="withinLinear" id="15">
  <a:schemeClr val="accent2"/>
</cs:colorStyle>
</file>

<file path=ppt/charts/colors21.xml><?xml version="1.0" encoding="utf-8"?>
<cs:colorStyle xmlns:cs="http://schemas.microsoft.com/office/drawing/2012/chartStyle" xmlns:a="http://schemas.openxmlformats.org/drawingml/2006/main" meth="withinLinear" id="15">
  <a:schemeClr val="accent2"/>
</cs:colorStyle>
</file>

<file path=ppt/charts/colors22.xml><?xml version="1.0" encoding="utf-8"?>
<cs:colorStyle xmlns:cs="http://schemas.microsoft.com/office/drawing/2012/chartStyle" xmlns:a="http://schemas.openxmlformats.org/drawingml/2006/main" meth="withinLinear" id="15">
  <a:schemeClr val="accent2"/>
</cs:colorStyle>
</file>

<file path=ppt/charts/colors23.xml><?xml version="1.0" encoding="utf-8"?>
<cs:colorStyle xmlns:cs="http://schemas.microsoft.com/office/drawing/2012/chartStyle" xmlns:a="http://schemas.openxmlformats.org/drawingml/2006/main" meth="withinLinear" id="15">
  <a:schemeClr val="accent2"/>
</cs:colorStyle>
</file>

<file path=ppt/charts/colors24.xml><?xml version="1.0" encoding="utf-8"?>
<cs:colorStyle xmlns:cs="http://schemas.microsoft.com/office/drawing/2012/chartStyle" xmlns:a="http://schemas.openxmlformats.org/drawingml/2006/main" meth="withinLinear" id="15">
  <a:schemeClr val="accent2"/>
</cs:colorStyle>
</file>

<file path=ppt/charts/colors25.xml><?xml version="1.0" encoding="utf-8"?>
<cs:colorStyle xmlns:cs="http://schemas.microsoft.com/office/drawing/2012/chartStyle" xmlns:a="http://schemas.openxmlformats.org/drawingml/2006/main" meth="withinLinear" id="15">
  <a:schemeClr val="accent2"/>
</cs:colorStyle>
</file>

<file path=ppt/charts/colors26.xml><?xml version="1.0" encoding="utf-8"?>
<cs:colorStyle xmlns:cs="http://schemas.microsoft.com/office/drawing/2012/chartStyle" xmlns:a="http://schemas.openxmlformats.org/drawingml/2006/main" meth="withinLinear" id="15">
  <a:schemeClr val="accent2"/>
</cs:colorStyle>
</file>

<file path=ppt/charts/colors27.xml><?xml version="1.0" encoding="utf-8"?>
<cs:colorStyle xmlns:cs="http://schemas.microsoft.com/office/drawing/2012/chartStyle" xmlns:a="http://schemas.openxmlformats.org/drawingml/2006/main" meth="withinLinear" id="14">
  <a:schemeClr val="accent1"/>
</cs:colorStyle>
</file>

<file path=ppt/charts/colors28.xml><?xml version="1.0" encoding="utf-8"?>
<cs:colorStyle xmlns:cs="http://schemas.microsoft.com/office/drawing/2012/chartStyle" xmlns:a="http://schemas.openxmlformats.org/drawingml/2006/main" meth="withinLinear" id="17">
  <a:schemeClr val="accent4"/>
</cs:colorStyle>
</file>

<file path=ppt/charts/colors29.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withinLinear" id="15">
  <a:schemeClr val="accent2"/>
</cs:colorStyle>
</file>

<file path=ppt/charts/colors32.xml><?xml version="1.0" encoding="utf-8"?>
<cs:colorStyle xmlns:cs="http://schemas.microsoft.com/office/drawing/2012/chartStyle" xmlns:a="http://schemas.openxmlformats.org/drawingml/2006/main" meth="withinLinear" id="15">
  <a:schemeClr val="accent2"/>
</cs:colorStyle>
</file>

<file path=ppt/charts/colors33.xml><?xml version="1.0" encoding="utf-8"?>
<cs:colorStyle xmlns:cs="http://schemas.microsoft.com/office/drawing/2012/chartStyle" xmlns:a="http://schemas.openxmlformats.org/drawingml/2006/main" meth="withinLinear" id="15">
  <a:schemeClr val="accent2"/>
</cs:colorStyle>
</file>

<file path=ppt/charts/colors34.xml><?xml version="1.0" encoding="utf-8"?>
<cs:colorStyle xmlns:cs="http://schemas.microsoft.com/office/drawing/2012/chartStyle" xmlns:a="http://schemas.openxmlformats.org/drawingml/2006/main" meth="withinLinear" id="14">
  <a:schemeClr val="accent1"/>
</cs:colorStyle>
</file>

<file path=ppt/charts/colors35.xml><?xml version="1.0" encoding="utf-8"?>
<cs:colorStyle xmlns:cs="http://schemas.microsoft.com/office/drawing/2012/chartStyle" xmlns:a="http://schemas.openxmlformats.org/drawingml/2006/main" meth="withinLinear" id="14">
  <a:schemeClr val="accent1"/>
</cs:colorStyle>
</file>

<file path=ppt/charts/colors36.xml><?xml version="1.0" encoding="utf-8"?>
<cs:colorStyle xmlns:cs="http://schemas.microsoft.com/office/drawing/2012/chartStyle" xmlns:a="http://schemas.openxmlformats.org/drawingml/2006/main" meth="withinLinear" id="14">
  <a:schemeClr val="accent1"/>
</cs:colorStyle>
</file>

<file path=ppt/charts/colors37.xml><?xml version="1.0" encoding="utf-8"?>
<cs:colorStyle xmlns:cs="http://schemas.microsoft.com/office/drawing/2012/chartStyle" xmlns:a="http://schemas.openxmlformats.org/drawingml/2006/main" meth="withinLinear" id="14">
  <a:schemeClr val="accent1"/>
</cs:colorStyle>
</file>

<file path=ppt/charts/colors38.xml><?xml version="1.0" encoding="utf-8"?>
<cs:colorStyle xmlns:cs="http://schemas.microsoft.com/office/drawing/2012/chartStyle" xmlns:a="http://schemas.openxmlformats.org/drawingml/2006/main" meth="withinLinear" id="14">
  <a:schemeClr val="accent1"/>
</cs:colorStyle>
</file>

<file path=ppt/charts/colors39.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7">
  <a:schemeClr val="accent4"/>
</cs:colorStyle>
</file>

<file path=ppt/charts/colors40.xml><?xml version="1.0" encoding="utf-8"?>
<cs:colorStyle xmlns:cs="http://schemas.microsoft.com/office/drawing/2012/chartStyle" xmlns:a="http://schemas.openxmlformats.org/drawingml/2006/main" meth="withinLinear" id="15">
  <a:schemeClr val="accent2"/>
</cs:colorStyle>
</file>

<file path=ppt/charts/colors41.xml><?xml version="1.0" encoding="utf-8"?>
<cs:colorStyle xmlns:cs="http://schemas.microsoft.com/office/drawing/2012/chartStyle" xmlns:a="http://schemas.openxmlformats.org/drawingml/2006/main" meth="withinLinear" id="15">
  <a:schemeClr val="accent2"/>
</cs:colorStyle>
</file>

<file path=ppt/charts/colors42.xml><?xml version="1.0" encoding="utf-8"?>
<cs:colorStyle xmlns:cs="http://schemas.microsoft.com/office/drawing/2012/chartStyle" xmlns:a="http://schemas.openxmlformats.org/drawingml/2006/main" meth="withinLinear" id="15">
  <a:schemeClr val="accent2"/>
</cs:colorStyle>
</file>

<file path=ppt/charts/colors43.xml><?xml version="1.0" encoding="utf-8"?>
<cs:colorStyle xmlns:cs="http://schemas.microsoft.com/office/drawing/2012/chartStyle" xmlns:a="http://schemas.openxmlformats.org/drawingml/2006/main" meth="withinLinear" id="15">
  <a:schemeClr val="accent2"/>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9">
  <a:schemeClr val="accent6"/>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withinLinear" id="17">
  <a:schemeClr val="accent4"/>
</cs:colorStyle>
</file>

<file path=ppt/charts/colors50.xml><?xml version="1.0" encoding="utf-8"?>
<cs:colorStyle xmlns:cs="http://schemas.microsoft.com/office/drawing/2012/chartStyle" xmlns:a="http://schemas.openxmlformats.org/drawingml/2006/main" meth="withinLinear" id="15">
  <a:schemeClr val="accent2"/>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7">
  <a:schemeClr val="accent4"/>
</cs:colorStyle>
</file>

<file path=ppt/charts/colors7.xml><?xml version="1.0" encoding="utf-8"?>
<cs:colorStyle xmlns:cs="http://schemas.microsoft.com/office/drawing/2012/chartStyle" xmlns:a="http://schemas.openxmlformats.org/drawingml/2006/main" meth="withinLinear" id="15">
  <a:schemeClr val="accent2"/>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0.39957</cdr:x>
      <cdr:y>0.37978</cdr:y>
    </cdr:from>
    <cdr:to>
      <cdr:x>0.60043</cdr:x>
      <cdr:y>0.62022</cdr:y>
    </cdr:to>
    <cdr:sp macro="" textlink="">
      <cdr:nvSpPr>
        <cdr:cNvPr id="2" name="TextBox 1">
          <a:extLst xmlns:a="http://schemas.openxmlformats.org/drawingml/2006/main">
            <a:ext uri="{FF2B5EF4-FFF2-40B4-BE49-F238E27FC236}">
              <a16:creationId xmlns:a16="http://schemas.microsoft.com/office/drawing/2014/main" id="{DBBEED3E-B03C-4E64-9B61-644832347DF7}"/>
            </a:ext>
          </a:extLst>
        </cdr:cNvPr>
        <cdr:cNvSpPr txBox="1"/>
      </cdr:nvSpPr>
      <cdr:spPr>
        <a:xfrm xmlns:a="http://schemas.openxmlformats.org/drawingml/2006/main">
          <a:off x="1819103" y="1444256"/>
          <a:ext cx="914400" cy="914400"/>
        </a:xfrm>
        <a:prstGeom xmlns:a="http://schemas.openxmlformats.org/drawingml/2006/main" prst="rect">
          <a:avLst/>
        </a:prstGeom>
        <a:noFill xmlns:a="http://schemas.openxmlformats.org/drawingml/2006/main"/>
      </cdr:spPr>
      <cdr:txBody>
        <a:bodyPr xmlns:a="http://schemas.openxmlformats.org/drawingml/2006/main" vertOverflow="clip" wrap="square" lIns="18288" rIns="18288" rtlCol="0" anchor="ctr">
          <a:noAutofit/>
        </a:bodyPr>
        <a:lstStyle xmlns:a="http://schemas.openxmlformats.org/drawingml/2006/main"/>
        <a:p xmlns:a="http://schemas.openxmlformats.org/drawingml/2006/main">
          <a:pPr algn="ctr"/>
          <a:endParaRPr lang="en-US" sz="1200"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sz="1000" dirty="0">
              <a:latin typeface="Arial" panose="020B0604020202020204" pitchFamily="34" charset="0"/>
              <a:cs typeface="Arial" pitchFamily="34" charset="0"/>
            </a:endParaRPr>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231C0EDC-3B04-4D43-AC98-A606493C474D}" type="datetimeFigureOut">
              <a:rPr lang="en-US" sz="1000">
                <a:latin typeface="Arial" panose="020B0604020202020204" pitchFamily="34" charset="0"/>
                <a:cs typeface="Arial" pitchFamily="34" charset="0"/>
              </a:rPr>
              <a:pPr/>
              <a:t>3/9/2021</a:t>
            </a:fld>
            <a:endParaRPr lang="en-US" sz="1000" dirty="0">
              <a:latin typeface="Arial" panose="020B0604020202020204" pitchFamily="34" charset="0"/>
              <a:cs typeface="Arial" pitchFamily="34" charset="0"/>
            </a:endParaRPr>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pPr lvl="0"/>
            <a:r>
              <a:rPr lang="en-US" sz="800" cap="all" dirty="0">
                <a:solidFill>
                  <a:srgbClr val="939598"/>
                </a:solidFill>
                <a:latin typeface="Arial" panose="020B0604020202020204" pitchFamily="34" charset="0"/>
                <a:cs typeface="Arial" pitchFamily="34" charset="0"/>
              </a:rPr>
              <a:t>2011 LENOVO CONFIDENTIAL. All rights reserved.</a:t>
            </a:r>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127F3538-DD9D-4F25-8311-592750C50641}" type="slidenum">
              <a:rPr lang="en-US" sz="800">
                <a:latin typeface="Arial" panose="020B0604020202020204" pitchFamily="34" charset="0"/>
                <a:cs typeface="Arial" pitchFamily="34" charset="0"/>
              </a:rPr>
              <a:pPr/>
              <a:t>‹#›</a:t>
            </a:fld>
            <a:endParaRPr lang="en-US" sz="800" dirty="0">
              <a:latin typeface="Arial" panose="020B0604020202020204" pitchFamily="34" charset="0"/>
              <a:cs typeface="Arial" pitchFamily="34" charset="0"/>
            </a:endParaRPr>
          </a:p>
        </p:txBody>
      </p:sp>
    </p:spTree>
    <p:extLst>
      <p:ext uri="{BB962C8B-B14F-4D97-AF65-F5344CB8AC3E}">
        <p14:creationId xmlns:p14="http://schemas.microsoft.com/office/powerpoint/2010/main" val="2529155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000">
                <a:latin typeface="Arial" panose="020B0604020202020204" pitchFamily="34" charset="0"/>
                <a:cs typeface="Arial" pitchFamily="34" charset="0"/>
              </a:defRPr>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000">
                <a:latin typeface="Arial" panose="020B0604020202020204" pitchFamily="34" charset="0"/>
                <a:cs typeface="Arial" pitchFamily="34" charset="0"/>
              </a:defRPr>
            </a:lvl1pPr>
          </a:lstStyle>
          <a:p>
            <a:fld id="{F23CF275-28B3-497F-9AED-85D5F023BA5C}" type="datetimeFigureOut">
              <a:rPr lang="en-US" smtClean="0"/>
              <a:pPr/>
              <a:t>3/9/2021</a:t>
            </a:fld>
            <a:endParaRPr lang="en-US" dirty="0"/>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000">
                <a:latin typeface="Arial" panose="020B0604020202020204" pitchFamily="34" charset="0"/>
                <a:cs typeface="Arial" pitchFamily="34" charset="0"/>
              </a:defRPr>
            </a:lvl1pPr>
          </a:lstStyle>
          <a:p>
            <a:r>
              <a:rPr lang="en-US" sz="800" cap="all" dirty="0">
                <a:solidFill>
                  <a:srgbClr val="939598"/>
                </a:solidFill>
              </a:rPr>
              <a:t>2011 LENOVO CONFIDENTIAL. All rights reserved.</a:t>
            </a:r>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800">
                <a:latin typeface="Arial" panose="020B0604020202020204" pitchFamily="34" charset="0"/>
                <a:cs typeface="Arial" pitchFamily="34" charset="0"/>
              </a:defRPr>
            </a:lvl1pPr>
          </a:lstStyle>
          <a:p>
            <a:fld id="{4AED87EB-65D7-4500-873C-410831173A82}" type="slidenum">
              <a:rPr lang="en-US" smtClean="0"/>
              <a:pPr/>
              <a:t>‹#›</a:t>
            </a:fld>
            <a:endParaRPr lang="en-US" dirty="0"/>
          </a:p>
        </p:txBody>
      </p:sp>
    </p:spTree>
    <p:extLst>
      <p:ext uri="{BB962C8B-B14F-4D97-AF65-F5344CB8AC3E}">
        <p14:creationId xmlns:p14="http://schemas.microsoft.com/office/powerpoint/2010/main" val="369331368"/>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1"/>
        </a:solidFill>
        <a:latin typeface="Arial" panose="020B0604020202020204" pitchFamily="34" charset="0"/>
        <a:ea typeface="+mn-ea"/>
        <a:cs typeface="+mn-cs"/>
      </a:defRPr>
    </a:lvl1pPr>
    <a:lvl2pPr marL="609493" algn="l" defTabSz="1218987" rtl="0" eaLnBrk="1" latinLnBrk="0" hangingPunct="1">
      <a:defRPr sz="1600" kern="1200">
        <a:solidFill>
          <a:schemeClr val="tx1"/>
        </a:solidFill>
        <a:latin typeface="Arial" panose="020B0604020202020204" pitchFamily="34" charset="0"/>
        <a:ea typeface="+mn-ea"/>
        <a:cs typeface="+mn-cs"/>
      </a:defRPr>
    </a:lvl2pPr>
    <a:lvl3pPr marL="1218987" algn="l" defTabSz="1218987" rtl="0" eaLnBrk="1" latinLnBrk="0" hangingPunct="1">
      <a:defRPr sz="1600" kern="1200">
        <a:solidFill>
          <a:schemeClr val="tx1"/>
        </a:solidFill>
        <a:latin typeface="Arial" panose="020B0604020202020204" pitchFamily="34" charset="0"/>
        <a:ea typeface="+mn-ea"/>
        <a:cs typeface="+mn-cs"/>
      </a:defRPr>
    </a:lvl3pPr>
    <a:lvl4pPr marL="1828480" algn="l" defTabSz="1218987" rtl="0" eaLnBrk="1" latinLnBrk="0" hangingPunct="1">
      <a:defRPr sz="1600" kern="1200">
        <a:solidFill>
          <a:schemeClr val="tx1"/>
        </a:solidFill>
        <a:latin typeface="Arial" panose="020B0604020202020204" pitchFamily="34" charset="0"/>
        <a:ea typeface="+mn-ea"/>
        <a:cs typeface="+mn-cs"/>
      </a:defRPr>
    </a:lvl4pPr>
    <a:lvl5pPr marL="2437973" algn="l" defTabSz="1218987" rtl="0" eaLnBrk="1" latinLnBrk="0" hangingPunct="1">
      <a:defRPr sz="1600" kern="1200">
        <a:solidFill>
          <a:schemeClr val="tx1"/>
        </a:solidFill>
        <a:latin typeface="Arial" panose="020B0604020202020204" pitchFamily="34" charset="0"/>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Images credit: Pexels, Unsplash, &amp; Envato elements</a:t>
            </a:r>
          </a:p>
          <a:p>
            <a:endParaRPr lang="en-US" dirty="0"/>
          </a:p>
        </p:txBody>
      </p:sp>
      <p:sp>
        <p:nvSpPr>
          <p:cNvPr id="4" name="Slide Number Placeholder 3"/>
          <p:cNvSpPr>
            <a:spLocks noGrp="1"/>
          </p:cNvSpPr>
          <p:nvPr>
            <p:ph type="sldNum" sz="quarter" idx="5"/>
          </p:nvPr>
        </p:nvSpPr>
        <p:spPr/>
        <p:txBody>
          <a:bodyPr/>
          <a:lstStyle/>
          <a:p>
            <a:fld id="{4AED87EB-65D7-4500-873C-410831173A82}" type="slidenum">
              <a:rPr lang="en-US" smtClean="0"/>
              <a:pPr/>
              <a:t>1</a:t>
            </a:fld>
            <a:endParaRPr lang="en-US" dirty="0"/>
          </a:p>
        </p:txBody>
      </p:sp>
    </p:spTree>
    <p:extLst>
      <p:ext uri="{BB962C8B-B14F-4D97-AF65-F5344CB8AC3E}">
        <p14:creationId xmlns:p14="http://schemas.microsoft.com/office/powerpoint/2010/main" val="164130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ea typeface="Calibri" panose="020F0502020204030204" pitchFamily="34" charset="0"/>
                <a:cs typeface="Times New Roman" panose="02020603050405020304" pitchFamily="18" charset="0"/>
              </a:rPr>
              <a:t>Q36. Does your company have a business continuity plan in place?</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ea typeface="Calibri" panose="020F0502020204030204" pitchFamily="34" charset="0"/>
                <a:cs typeface="Times New Roman" panose="02020603050405020304" pitchFamily="18" charset="0"/>
              </a:rPr>
              <a:t>Q37. Which of these products or services does your company employ to ensure your company is either protected from or can recover after an incident?</a:t>
            </a:r>
          </a:p>
          <a:p>
            <a:endParaRPr lang="en-US" dirty="0"/>
          </a:p>
        </p:txBody>
      </p:sp>
      <p:sp>
        <p:nvSpPr>
          <p:cNvPr id="4" name="Slide Number Placeholder 3"/>
          <p:cNvSpPr>
            <a:spLocks noGrp="1"/>
          </p:cNvSpPr>
          <p:nvPr>
            <p:ph type="sldNum" sz="quarter" idx="5"/>
          </p:nvPr>
        </p:nvSpPr>
        <p:spPr/>
        <p:txBody>
          <a:bodyPr/>
          <a:lstStyle/>
          <a:p>
            <a:fld id="{4AED87EB-65D7-4500-873C-410831173A82}" type="slidenum">
              <a:rPr lang="en-US" smtClean="0"/>
              <a:pPr/>
              <a:t>10</a:t>
            </a:fld>
            <a:endParaRPr lang="en-US" dirty="0"/>
          </a:p>
        </p:txBody>
      </p:sp>
    </p:spTree>
    <p:extLst>
      <p:ext uri="{BB962C8B-B14F-4D97-AF65-F5344CB8AC3E}">
        <p14:creationId xmlns:p14="http://schemas.microsoft.com/office/powerpoint/2010/main" val="24530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87EB-65D7-4500-873C-410831173A82}" type="slidenum">
              <a:rPr lang="en-US" smtClean="0"/>
              <a:pPr/>
              <a:t>13</a:t>
            </a:fld>
            <a:endParaRPr lang="en-US" dirty="0"/>
          </a:p>
        </p:txBody>
      </p:sp>
    </p:spTree>
    <p:extLst>
      <p:ext uri="{BB962C8B-B14F-4D97-AF65-F5344CB8AC3E}">
        <p14:creationId xmlns:p14="http://schemas.microsoft.com/office/powerpoint/2010/main" val="1984285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87EB-65D7-4500-873C-410831173A82}" type="slidenum">
              <a:rPr lang="en-US" smtClean="0"/>
              <a:pPr/>
              <a:t>14</a:t>
            </a:fld>
            <a:endParaRPr lang="en-US" dirty="0"/>
          </a:p>
        </p:txBody>
      </p:sp>
    </p:spTree>
    <p:extLst>
      <p:ext uri="{BB962C8B-B14F-4D97-AF65-F5344CB8AC3E}">
        <p14:creationId xmlns:p14="http://schemas.microsoft.com/office/powerpoint/2010/main" val="2812380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87EB-65D7-4500-873C-410831173A82}" type="slidenum">
              <a:rPr lang="en-US" smtClean="0"/>
              <a:pPr/>
              <a:t>15</a:t>
            </a:fld>
            <a:endParaRPr lang="en-US" dirty="0"/>
          </a:p>
        </p:txBody>
      </p:sp>
    </p:spTree>
    <p:extLst>
      <p:ext uri="{BB962C8B-B14F-4D97-AF65-F5344CB8AC3E}">
        <p14:creationId xmlns:p14="http://schemas.microsoft.com/office/powerpoint/2010/main" val="1951776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u="sng" kern="1200" dirty="0">
                <a:solidFill>
                  <a:schemeClr val="tx1">
                    <a:lumMod val="75000"/>
                    <a:lumOff val="25000"/>
                  </a:schemeClr>
                </a:solidFill>
                <a:latin typeface="Arial" panose="020B0604020202020204" pitchFamily="34" charset="0"/>
                <a:ea typeface="+mn-ea"/>
                <a:cs typeface="Arial" panose="020B0604020202020204" pitchFamily="34" charset="0"/>
              </a:rPr>
              <a:t>Countries listed are statistically higher than the number of countries shown following that country’s name (x)</a:t>
            </a:r>
          </a:p>
          <a:p>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Very Small / Small</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 feel like there’s more time in the workday, because I am no longer commuting: Australia (10), USA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 feel my company has been able to operate normally during the pandemic: China (7), Singapore (10), USA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 think my company will be able to operate as per normal if everyone continues to work from home: Australia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I’ve struggled with keeping my work life and home life separate, while working from home: China (12), India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 feel like I work more hours each day, now that I am working from home: India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 am more productive, while working from home: Australia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The lack of physical interaction with my coworkers is causing me anxiety or added stress: China (7), India (11), US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 feel mentally drained because I have trouble switching off from work: India (12)</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Medium</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 think my company will be able to operate as per normal if everyone continues to work from home: Australia (8), India (9)</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I’ve struggled with keeping my work life and home life separate, while working from home: China (11), India (11), Indonesia (8), Mexico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 feel like I work more hours each day, now that I am working from home: India (12), Singapore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 am more productive, while working from home: India (13)</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The lack of physical interaction with my coworkers is causing me anxiety or added stress: India (12)</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 feel mentally drained because I have trouble switching off from work: India (11), Indonesia (10)</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The flexibility that working from home gives me makes me more satisfied with my job: Australia (7), Brazil (7), India (8), Singapore (7)</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Large</a:t>
            </a:r>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 feel my company has been able to operate normally during the pandemic: Australia (8), China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 think my company will be able to operate as per normal if everyone continues to work from home: China (8), India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I’ve struggled with keeping my work life and home life separate, while working from home: China (13), India (9)</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 feel like I work more hours each day, now that I am working from home: India (13), Mexico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 am more productive, while working from home: India (10)</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The lack of physical interaction with my coworkers is causing me anxiety or added stress: China (11), India (11), Indonesia (10)</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 feel mentally drained because I have trouble switching off from work: India (11)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The flexibility that working from home gives me makes me more satisfied with my job: Australia (8), Brazil (8), China (8), India (9), Mexico (8)</a:t>
            </a:r>
          </a:p>
        </p:txBody>
      </p:sp>
      <p:sp>
        <p:nvSpPr>
          <p:cNvPr id="4" name="Slide Number Placeholder 3"/>
          <p:cNvSpPr>
            <a:spLocks noGrp="1"/>
          </p:cNvSpPr>
          <p:nvPr>
            <p:ph type="sldNum" sz="quarter" idx="5"/>
          </p:nvPr>
        </p:nvSpPr>
        <p:spPr/>
        <p:txBody>
          <a:bodyPr/>
          <a:lstStyle/>
          <a:p>
            <a:fld id="{4AED87EB-65D7-4500-873C-410831173A82}" type="slidenum">
              <a:rPr lang="en-US" smtClean="0"/>
              <a:pPr/>
              <a:t>16</a:t>
            </a:fld>
            <a:endParaRPr lang="en-US" dirty="0"/>
          </a:p>
        </p:txBody>
      </p:sp>
    </p:spTree>
    <p:extLst>
      <p:ext uri="{BB962C8B-B14F-4D97-AF65-F5344CB8AC3E}">
        <p14:creationId xmlns:p14="http://schemas.microsoft.com/office/powerpoint/2010/main" val="1470999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AED87EB-65D7-4500-873C-410831173A82}" type="slidenum">
              <a:rPr lang="en-US" smtClean="0"/>
              <a:pPr/>
              <a:t>17</a:t>
            </a:fld>
            <a:endParaRPr lang="en-US" dirty="0"/>
          </a:p>
        </p:txBody>
      </p:sp>
    </p:spTree>
    <p:extLst>
      <p:ext uri="{BB962C8B-B14F-4D97-AF65-F5344CB8AC3E}">
        <p14:creationId xmlns:p14="http://schemas.microsoft.com/office/powerpoint/2010/main" val="1849616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AED87EB-65D7-4500-873C-410831173A82}" type="slidenum">
              <a:rPr lang="en-US" smtClean="0"/>
              <a:pPr/>
              <a:t>18</a:t>
            </a:fld>
            <a:endParaRPr lang="en-US" dirty="0"/>
          </a:p>
        </p:txBody>
      </p:sp>
    </p:spTree>
    <p:extLst>
      <p:ext uri="{BB962C8B-B14F-4D97-AF65-F5344CB8AC3E}">
        <p14:creationId xmlns:p14="http://schemas.microsoft.com/office/powerpoint/2010/main" val="1386757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kern="1200" dirty="0">
                <a:solidFill>
                  <a:schemeClr val="tx1"/>
                </a:solidFill>
                <a:effectLst/>
                <a:latin typeface="Arial" panose="020B0604020202020204" pitchFamily="34" charset="0"/>
                <a:ea typeface="+mn-ea"/>
                <a:cs typeface="+mn-cs"/>
              </a:rPr>
              <a:t>Base: Those with a specific tech issue</a:t>
            </a:r>
          </a:p>
          <a:p>
            <a:r>
              <a:rPr lang="en-US" sz="1100" b="0" i="0" u="none" strike="noStrike" kern="1200" dirty="0">
                <a:solidFill>
                  <a:schemeClr val="tx1"/>
                </a:solidFill>
                <a:effectLst/>
                <a:latin typeface="Arial" panose="020B0604020202020204" pitchFamily="34" charset="0"/>
                <a:ea typeface="+mn-ea"/>
                <a:cs typeface="+mn-cs"/>
              </a:rPr>
              <a:t>Can't send/receive email: n=2,154</a:t>
            </a:r>
            <a:endParaRPr lang="en-US" sz="1100" dirty="0"/>
          </a:p>
          <a:p>
            <a:r>
              <a:rPr lang="en-US" sz="1100" b="0" i="0" u="none" strike="noStrike" kern="1200" dirty="0">
                <a:solidFill>
                  <a:schemeClr val="tx1"/>
                </a:solidFill>
                <a:effectLst/>
                <a:latin typeface="Arial" panose="020B0604020202020204" pitchFamily="34" charset="0"/>
                <a:ea typeface="+mn-ea"/>
                <a:cs typeface="+mn-cs"/>
              </a:rPr>
              <a:t>Can't access company files:</a:t>
            </a:r>
            <a:r>
              <a:rPr lang="en-US" sz="1100" dirty="0"/>
              <a:t> n=2,626</a:t>
            </a:r>
          </a:p>
          <a:p>
            <a:r>
              <a:rPr lang="en-US" sz="1100" b="0" i="0" u="none" strike="noStrike" kern="1200" dirty="0">
                <a:solidFill>
                  <a:schemeClr val="tx1"/>
                </a:solidFill>
                <a:effectLst/>
                <a:latin typeface="Arial" panose="020B0604020202020204" pitchFamily="34" charset="0"/>
                <a:ea typeface="+mn-ea"/>
                <a:cs typeface="+mn-cs"/>
              </a:rPr>
              <a:t>Can't access company websites/intranets: n=2,582</a:t>
            </a:r>
            <a:endParaRPr lang="en-US" sz="1100" dirty="0"/>
          </a:p>
          <a:p>
            <a:r>
              <a:rPr lang="en-US" sz="1100" b="0" i="0" u="none" strike="noStrike" kern="1200" dirty="0">
                <a:solidFill>
                  <a:schemeClr val="tx1"/>
                </a:solidFill>
                <a:effectLst/>
                <a:latin typeface="Arial" panose="020B0604020202020204" pitchFamily="34" charset="0"/>
                <a:ea typeface="+mn-ea"/>
                <a:cs typeface="+mn-cs"/>
              </a:rPr>
              <a:t>Windows not working correctly: n=2,292</a:t>
            </a:r>
            <a:endParaRPr lang="en-US" sz="1100" dirty="0"/>
          </a:p>
          <a:p>
            <a:r>
              <a:rPr lang="en-US" sz="1100" b="0" i="0" u="none" strike="noStrike" kern="1200" dirty="0">
                <a:solidFill>
                  <a:schemeClr val="tx1"/>
                </a:solidFill>
                <a:effectLst/>
                <a:latin typeface="Arial" panose="020B0604020202020204" pitchFamily="34" charset="0"/>
                <a:ea typeface="+mn-ea"/>
                <a:cs typeface="+mn-cs"/>
              </a:rPr>
              <a:t>Internet connection stops working: n=2,825</a:t>
            </a:r>
            <a:endParaRPr lang="en-US" sz="1100" dirty="0"/>
          </a:p>
          <a:p>
            <a:r>
              <a:rPr lang="en-US" sz="1100" b="0" i="0" u="none" strike="noStrike" kern="1200" dirty="0">
                <a:solidFill>
                  <a:schemeClr val="tx1"/>
                </a:solidFill>
                <a:effectLst/>
                <a:latin typeface="Arial" panose="020B0604020202020204" pitchFamily="34" charset="0"/>
                <a:ea typeface="+mn-ea"/>
                <a:cs typeface="+mn-cs"/>
              </a:rPr>
              <a:t>Internet connection is slow: n=2,995</a:t>
            </a:r>
            <a:endParaRPr lang="en-US" sz="1100" dirty="0"/>
          </a:p>
          <a:p>
            <a:r>
              <a:rPr lang="en-US" sz="1100" b="0" i="0" u="none" strike="noStrike" kern="1200" dirty="0">
                <a:solidFill>
                  <a:schemeClr val="tx1"/>
                </a:solidFill>
                <a:effectLst/>
                <a:latin typeface="Arial" panose="020B0604020202020204" pitchFamily="34" charset="0"/>
                <a:ea typeface="+mn-ea"/>
                <a:cs typeface="+mn-cs"/>
              </a:rPr>
              <a:t>Specific software not working correctly: n=2,760</a:t>
            </a:r>
          </a:p>
          <a:p>
            <a:endParaRPr lang="en-US" sz="1100" b="0" i="0" u="none" strike="noStrike" kern="1200" dirty="0">
              <a:solidFill>
                <a:schemeClr val="tx1"/>
              </a:solidFill>
              <a:effectLst/>
              <a:latin typeface="Arial" panose="020B0604020202020204" pitchFamily="34" charset="0"/>
              <a:ea typeface="+mn-ea"/>
              <a:cs typeface="+mn-cs"/>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100" b="1" u="sng" kern="1200" dirty="0">
                <a:solidFill>
                  <a:schemeClr val="tx1">
                    <a:lumMod val="75000"/>
                    <a:lumOff val="25000"/>
                  </a:schemeClr>
                </a:solidFill>
                <a:latin typeface="Arial" panose="020B0604020202020204" pitchFamily="34" charset="0"/>
                <a:ea typeface="+mn-ea"/>
                <a:cs typeface="Arial" panose="020B0604020202020204" pitchFamily="34" charset="0"/>
              </a:rPr>
              <a:t>Q5 : Stat testing only performed for “More than in office”</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100" b="1" u="sng"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100" b="0" u="sng" kern="1200" dirty="0">
                <a:solidFill>
                  <a:schemeClr val="tx1">
                    <a:lumMod val="75000"/>
                    <a:lumOff val="25000"/>
                  </a:schemeClr>
                </a:solidFill>
                <a:latin typeface="Arial" panose="020B0604020202020204" pitchFamily="34" charset="0"/>
                <a:ea typeface="+mn-ea"/>
                <a:cs typeface="Arial" panose="020B0604020202020204" pitchFamily="34" charset="0"/>
              </a:rPr>
              <a:t>Business size significance testing:</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100" b="0" u="none" kern="1200" dirty="0">
                <a:solidFill>
                  <a:schemeClr val="tx1">
                    <a:lumMod val="75000"/>
                    <a:lumOff val="25000"/>
                  </a:schemeClr>
                </a:solidFill>
                <a:latin typeface="Arial" panose="020B0604020202020204" pitchFamily="34" charset="0"/>
                <a:ea typeface="+mn-ea"/>
                <a:cs typeface="Arial" panose="020B0604020202020204" pitchFamily="34" charset="0"/>
              </a:rPr>
              <a:t>Internet connection is slow: M &gt; VS/S</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100" b="0" u="none" kern="1200" dirty="0">
                <a:solidFill>
                  <a:schemeClr val="tx1">
                    <a:lumMod val="75000"/>
                    <a:lumOff val="25000"/>
                  </a:schemeClr>
                </a:solidFill>
                <a:latin typeface="Arial" panose="020B0604020202020204" pitchFamily="34" charset="0"/>
                <a:ea typeface="+mn-ea"/>
                <a:cs typeface="Arial" panose="020B0604020202020204" pitchFamily="34" charset="0"/>
              </a:rPr>
              <a:t>Can’t access company websites/intranets: M &amp; L &gt; VS/S</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100" b="0" u="none"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100" b="1" u="sng"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100" b="0" u="sng" kern="1200" dirty="0">
                <a:solidFill>
                  <a:schemeClr val="tx1">
                    <a:lumMod val="75000"/>
                    <a:lumOff val="25000"/>
                  </a:schemeClr>
                </a:solidFill>
                <a:latin typeface="Arial" panose="020B0604020202020204" pitchFamily="34" charset="0"/>
                <a:ea typeface="+mn-ea"/>
                <a:cs typeface="Arial" panose="020B0604020202020204" pitchFamily="34" charset="0"/>
              </a:rPr>
              <a:t>Countries listed are statistically higher than the number of countries shown following that country’s name (x)</a:t>
            </a:r>
          </a:p>
          <a:p>
            <a:r>
              <a:rPr lang="en-US" sz="1100" b="1" u="none" kern="1200" dirty="0">
                <a:solidFill>
                  <a:schemeClr val="tx1">
                    <a:lumMod val="75000"/>
                    <a:lumOff val="25000"/>
                  </a:schemeClr>
                </a:solidFill>
                <a:latin typeface="Arial" panose="020B0604020202020204" pitchFamily="34" charset="0"/>
                <a:ea typeface="+mn-ea"/>
                <a:cs typeface="Arial" panose="020B0604020202020204" pitchFamily="34" charset="0"/>
              </a:rPr>
              <a:t>Very Small / Small</a:t>
            </a:r>
          </a:p>
          <a:p>
            <a:r>
              <a:rPr lang="en-US" sz="1100" b="0" i="0" u="none" kern="1200" dirty="0">
                <a:solidFill>
                  <a:schemeClr val="tx1">
                    <a:lumMod val="75000"/>
                    <a:lumOff val="25000"/>
                  </a:schemeClr>
                </a:solidFill>
                <a:latin typeface="Arial" panose="020B0604020202020204" pitchFamily="34" charset="0"/>
                <a:ea typeface="+mn-ea"/>
                <a:cs typeface="Arial" panose="020B0604020202020204" pitchFamily="34" charset="0"/>
              </a:rPr>
              <a:t>Internet connection is slow: Indonesia (11)</a:t>
            </a:r>
          </a:p>
          <a:p>
            <a:r>
              <a:rPr lang="en-US" sz="1100" b="0" i="0" u="none" kern="1200" dirty="0">
                <a:solidFill>
                  <a:schemeClr val="tx1">
                    <a:lumMod val="75000"/>
                    <a:lumOff val="25000"/>
                  </a:schemeClr>
                </a:solidFill>
                <a:latin typeface="Arial" panose="020B0604020202020204" pitchFamily="34" charset="0"/>
                <a:ea typeface="+mn-ea"/>
                <a:cs typeface="Arial" panose="020B0604020202020204" pitchFamily="34" charset="0"/>
              </a:rPr>
              <a:t>Can’t access company files: Indonesia (9)</a:t>
            </a:r>
          </a:p>
          <a:p>
            <a:r>
              <a:rPr lang="en-US" sz="1100" b="0" i="0" u="none" kern="1200" dirty="0">
                <a:solidFill>
                  <a:schemeClr val="tx1">
                    <a:lumMod val="75000"/>
                    <a:lumOff val="25000"/>
                  </a:schemeClr>
                </a:solidFill>
                <a:latin typeface="Arial" panose="020B0604020202020204" pitchFamily="34" charset="0"/>
                <a:ea typeface="+mn-ea"/>
                <a:cs typeface="Arial" panose="020B0604020202020204" pitchFamily="34" charset="0"/>
              </a:rPr>
              <a:t>Internet connection stops working: Indonesia (10)</a:t>
            </a:r>
          </a:p>
          <a:p>
            <a:r>
              <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rPr>
              <a:t>Can’t send/receive email: India (7)</a:t>
            </a:r>
          </a:p>
          <a:p>
            <a:r>
              <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rPr>
              <a:t> </a:t>
            </a:r>
          </a:p>
          <a:p>
            <a:r>
              <a:rPr lang="en-US" sz="1100" b="1" u="none" kern="1200" dirty="0">
                <a:solidFill>
                  <a:schemeClr val="tx1">
                    <a:lumMod val="75000"/>
                    <a:lumOff val="25000"/>
                  </a:schemeClr>
                </a:solidFill>
                <a:latin typeface="Arial" panose="020B0604020202020204" pitchFamily="34" charset="0"/>
                <a:ea typeface="+mn-ea"/>
                <a:cs typeface="Arial" panose="020B0604020202020204" pitchFamily="34" charset="0"/>
              </a:rPr>
              <a:t>Medium</a:t>
            </a:r>
          </a:p>
          <a:p>
            <a:r>
              <a:rPr lang="en-US" sz="1100" b="0" i="0" u="none" kern="1200" dirty="0">
                <a:solidFill>
                  <a:schemeClr val="tx1">
                    <a:lumMod val="75000"/>
                    <a:lumOff val="25000"/>
                  </a:schemeClr>
                </a:solidFill>
                <a:latin typeface="Arial" panose="020B0604020202020204" pitchFamily="34" charset="0"/>
                <a:ea typeface="+mn-ea"/>
                <a:cs typeface="Arial" panose="020B0604020202020204" pitchFamily="34" charset="0"/>
              </a:rPr>
              <a:t>Internet connection is slow: India (9), Indonesia (12)</a:t>
            </a:r>
          </a:p>
          <a:p>
            <a:r>
              <a:rPr lang="en-US" sz="1100" b="0" i="0" u="none" kern="1200" dirty="0">
                <a:solidFill>
                  <a:schemeClr val="tx1">
                    <a:lumMod val="75000"/>
                    <a:lumOff val="25000"/>
                  </a:schemeClr>
                </a:solidFill>
                <a:latin typeface="Arial" panose="020B0604020202020204" pitchFamily="34" charset="0"/>
                <a:ea typeface="+mn-ea"/>
                <a:cs typeface="Arial" panose="020B0604020202020204" pitchFamily="34" charset="0"/>
              </a:rPr>
              <a:t>Can’t access company files: Indonesia (11), Singapore (10)</a:t>
            </a:r>
          </a:p>
          <a:p>
            <a:r>
              <a:rPr lang="en-US" sz="1100" b="0" i="0" u="none" kern="1200" dirty="0">
                <a:solidFill>
                  <a:schemeClr val="tx1">
                    <a:lumMod val="75000"/>
                    <a:lumOff val="25000"/>
                  </a:schemeClr>
                </a:solidFill>
                <a:latin typeface="Arial" panose="020B0604020202020204" pitchFamily="34" charset="0"/>
                <a:ea typeface="+mn-ea"/>
                <a:cs typeface="Arial" panose="020B0604020202020204" pitchFamily="34" charset="0"/>
              </a:rPr>
              <a:t>Internet connection stops working: India (11), Indonesia (9)</a:t>
            </a:r>
          </a:p>
          <a:p>
            <a:r>
              <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rPr>
              <a:t>Specific software not working correctly: India (10), Singapore (10)</a:t>
            </a:r>
          </a:p>
          <a:p>
            <a:r>
              <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rPr>
              <a:t>Can’t access company websites/intranets: Indonesia (12)</a:t>
            </a:r>
          </a:p>
          <a:p>
            <a:r>
              <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rPr>
              <a:t>Can’t send/receive email: India (8), Singapore (11)</a:t>
            </a:r>
          </a:p>
          <a:p>
            <a:r>
              <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rPr>
              <a:t>Windows not working correctly: India (10), Indonesia (12)</a:t>
            </a:r>
          </a:p>
          <a:p>
            <a:endPar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endPar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100" b="1" u="none" kern="1200" dirty="0">
                <a:solidFill>
                  <a:schemeClr val="tx1">
                    <a:lumMod val="75000"/>
                    <a:lumOff val="25000"/>
                  </a:schemeClr>
                </a:solidFill>
                <a:latin typeface="Arial" panose="020B0604020202020204" pitchFamily="34" charset="0"/>
                <a:ea typeface="+mn-ea"/>
                <a:cs typeface="Arial" panose="020B0604020202020204" pitchFamily="34" charset="0"/>
              </a:rPr>
              <a:t>Large</a:t>
            </a:r>
          </a:p>
          <a:p>
            <a:r>
              <a:rPr lang="en-US" sz="1100" b="0" i="0" u="none" kern="1200" dirty="0">
                <a:solidFill>
                  <a:schemeClr val="tx1">
                    <a:lumMod val="75000"/>
                    <a:lumOff val="25000"/>
                  </a:schemeClr>
                </a:solidFill>
                <a:latin typeface="Arial" panose="020B0604020202020204" pitchFamily="34" charset="0"/>
                <a:ea typeface="+mn-ea"/>
                <a:cs typeface="Arial" panose="020B0604020202020204" pitchFamily="34" charset="0"/>
              </a:rPr>
              <a:t>Internet connection is slow: India (12), Mexico (10)</a:t>
            </a:r>
          </a:p>
          <a:p>
            <a:r>
              <a:rPr lang="en-US" sz="1100" b="0" i="0" u="none" kern="1200" dirty="0">
                <a:solidFill>
                  <a:schemeClr val="tx1">
                    <a:lumMod val="75000"/>
                    <a:lumOff val="25000"/>
                  </a:schemeClr>
                </a:solidFill>
                <a:latin typeface="Arial" panose="020B0604020202020204" pitchFamily="34" charset="0"/>
                <a:ea typeface="+mn-ea"/>
                <a:cs typeface="Arial" panose="020B0604020202020204" pitchFamily="34" charset="0"/>
              </a:rPr>
              <a:t>Can’t access company files: China (7), India (8), Indonesia (8), Mexico (7), </a:t>
            </a:r>
          </a:p>
          <a:p>
            <a:r>
              <a:rPr lang="en-US" sz="1100" b="0" i="0" u="none" kern="1200" dirty="0">
                <a:solidFill>
                  <a:schemeClr val="tx1">
                    <a:lumMod val="75000"/>
                    <a:lumOff val="25000"/>
                  </a:schemeClr>
                </a:solidFill>
                <a:latin typeface="Arial" panose="020B0604020202020204" pitchFamily="34" charset="0"/>
                <a:ea typeface="+mn-ea"/>
                <a:cs typeface="Arial" panose="020B0604020202020204" pitchFamily="34" charset="0"/>
              </a:rPr>
              <a:t>Internet connection stops working: India (12), Mexico (7)</a:t>
            </a:r>
          </a:p>
          <a:p>
            <a:r>
              <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rPr>
              <a:t>Specific software not working correctly: China (8), India (10), Indonesia (8), Mexico (8)</a:t>
            </a:r>
          </a:p>
          <a:p>
            <a:r>
              <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rPr>
              <a:t>Can’t access company websites/intranets: India (11), Mexico (9)</a:t>
            </a:r>
          </a:p>
          <a:p>
            <a:r>
              <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rPr>
              <a:t>Can’t send/receive email: India (12), Mexico (11)</a:t>
            </a:r>
          </a:p>
          <a:p>
            <a:r>
              <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rPr>
              <a:t>Windows not working correctly: India (12), Indonesia (8), Mexico (11)</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100" b="1" u="sng" kern="1200" dirty="0">
              <a:solidFill>
                <a:schemeClr val="tx1">
                  <a:lumMod val="75000"/>
                  <a:lumOff val="25000"/>
                </a:schemeClr>
              </a:solidFill>
              <a:latin typeface="Arial" panose="020B0604020202020204" pitchFamily="34" charset="0"/>
              <a:ea typeface="+mn-ea"/>
              <a:cs typeface="Arial" panose="020B0604020202020204" pitchFamily="34" charset="0"/>
            </a:endParaRPr>
          </a:p>
          <a:p>
            <a:endPar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100" b="1" u="sng" kern="1200" dirty="0">
                <a:solidFill>
                  <a:schemeClr val="tx1">
                    <a:lumMod val="75000"/>
                    <a:lumOff val="25000"/>
                  </a:schemeClr>
                </a:solidFill>
                <a:latin typeface="Arial" panose="020B0604020202020204" pitchFamily="34" charset="0"/>
                <a:ea typeface="+mn-ea"/>
                <a:cs typeface="Arial" panose="020B0604020202020204" pitchFamily="34" charset="0"/>
              </a:rPr>
              <a:t>Q6 : Stat testing only performed for “Big disruption”</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100" b="0" u="sng" kern="1200" dirty="0">
                <a:solidFill>
                  <a:schemeClr val="tx1">
                    <a:lumMod val="75000"/>
                    <a:lumOff val="25000"/>
                  </a:schemeClr>
                </a:solidFill>
                <a:latin typeface="Arial" panose="020B0604020202020204" pitchFamily="34" charset="0"/>
                <a:ea typeface="+mn-ea"/>
                <a:cs typeface="Arial" panose="020B0604020202020204" pitchFamily="34" charset="0"/>
              </a:rPr>
              <a:t>Business size significance testing:</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100" b="0" u="none" kern="1200" dirty="0">
                <a:solidFill>
                  <a:schemeClr val="tx1">
                    <a:lumMod val="75000"/>
                    <a:lumOff val="25000"/>
                  </a:schemeClr>
                </a:solidFill>
                <a:latin typeface="Arial" panose="020B0604020202020204" pitchFamily="34" charset="0"/>
                <a:ea typeface="+mn-ea"/>
                <a:cs typeface="Arial" panose="020B0604020202020204" pitchFamily="34" charset="0"/>
              </a:rPr>
              <a:t>Can’t send/receive email: L&gt;M</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100" b="0" u="none" kern="1200" dirty="0">
                <a:solidFill>
                  <a:schemeClr val="tx1">
                    <a:lumMod val="75000"/>
                    <a:lumOff val="25000"/>
                  </a:schemeClr>
                </a:solidFill>
                <a:latin typeface="Arial" panose="020B0604020202020204" pitchFamily="34" charset="0"/>
                <a:ea typeface="+mn-ea"/>
                <a:cs typeface="Arial" panose="020B0604020202020204" pitchFamily="34" charset="0"/>
              </a:rPr>
              <a:t>Specific software not working correctly: L&gt; VS/S &amp; M</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100" b="0" u="none"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100" b="1" u="sng"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100" b="0" u="sng" kern="1200" dirty="0">
                <a:solidFill>
                  <a:schemeClr val="tx1">
                    <a:lumMod val="75000"/>
                    <a:lumOff val="25000"/>
                  </a:schemeClr>
                </a:solidFill>
                <a:latin typeface="Arial" panose="020B0604020202020204" pitchFamily="34" charset="0"/>
                <a:ea typeface="+mn-ea"/>
                <a:cs typeface="Arial" panose="020B0604020202020204" pitchFamily="34" charset="0"/>
              </a:rPr>
              <a:t>Countries listed are statistically higher than the number of countries shown following that country’s name (x)</a:t>
            </a:r>
          </a:p>
          <a:p>
            <a:r>
              <a:rPr lang="en-US" sz="1100" b="1" u="none" kern="1200" dirty="0">
                <a:solidFill>
                  <a:schemeClr val="tx1">
                    <a:lumMod val="75000"/>
                    <a:lumOff val="25000"/>
                  </a:schemeClr>
                </a:solidFill>
                <a:latin typeface="Arial" panose="020B0604020202020204" pitchFamily="34" charset="0"/>
                <a:ea typeface="+mn-ea"/>
                <a:cs typeface="Arial" panose="020B0604020202020204" pitchFamily="34" charset="0"/>
              </a:rPr>
              <a:t>Very Small / Small</a:t>
            </a:r>
          </a:p>
          <a:p>
            <a:r>
              <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rPr>
              <a:t>No sig differences between countries</a:t>
            </a:r>
          </a:p>
          <a:p>
            <a:endPar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100" b="1" u="none" kern="1200" dirty="0">
                <a:solidFill>
                  <a:schemeClr val="tx1">
                    <a:lumMod val="75000"/>
                    <a:lumOff val="25000"/>
                  </a:schemeClr>
                </a:solidFill>
                <a:latin typeface="Arial" panose="020B0604020202020204" pitchFamily="34" charset="0"/>
                <a:ea typeface="+mn-ea"/>
                <a:cs typeface="Arial" panose="020B0604020202020204" pitchFamily="34" charset="0"/>
              </a:rPr>
              <a:t>Medium</a:t>
            </a:r>
          </a:p>
          <a:p>
            <a:r>
              <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rPr>
              <a:t>Can’t access company files: Singapore (13)</a:t>
            </a:r>
          </a:p>
          <a:p>
            <a:r>
              <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rPr>
              <a:t>Can’t access company websites/intranets: India (7), Singapore (11)</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rPr>
              <a:t>Can’t send/receive email: Singapore (13)</a:t>
            </a:r>
          </a:p>
          <a:p>
            <a:r>
              <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rPr>
              <a:t>Internet connection stops working: Singapore (11)</a:t>
            </a:r>
          </a:p>
          <a:p>
            <a:r>
              <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rPr>
              <a:t>Internet connection is slow: Singapore (12)</a:t>
            </a:r>
          </a:p>
          <a:p>
            <a:r>
              <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rPr>
              <a:t>Windows not working correctly: Singapore (12)</a:t>
            </a:r>
          </a:p>
          <a:p>
            <a:r>
              <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rPr>
              <a:t>Specific software not working: Singapore (10)</a:t>
            </a:r>
          </a:p>
          <a:p>
            <a:endPar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100" b="1" u="none" kern="1200" dirty="0">
                <a:solidFill>
                  <a:schemeClr val="tx1">
                    <a:lumMod val="75000"/>
                    <a:lumOff val="25000"/>
                  </a:schemeClr>
                </a:solidFill>
                <a:latin typeface="Arial" panose="020B0604020202020204" pitchFamily="34" charset="0"/>
                <a:ea typeface="+mn-ea"/>
                <a:cs typeface="Arial" panose="020B0604020202020204" pitchFamily="34" charset="0"/>
              </a:rPr>
              <a:t>Large</a:t>
            </a:r>
          </a:p>
          <a:p>
            <a:r>
              <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rPr>
              <a:t>Can’t access company files: India (9), Mexico (12)</a:t>
            </a:r>
          </a:p>
          <a:p>
            <a:r>
              <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rPr>
              <a:t>Can’t access company websites/intranets: India (10), Japan (7), Mexico (10)</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rPr>
              <a:t>Can’t send/receive email: India (10), Mexico (10)</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rPr>
              <a:t>Internet connection stops working: Germany (7), India (11), Mexico (9)</a:t>
            </a:r>
          </a:p>
          <a:p>
            <a:r>
              <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rPr>
              <a:t>Internet connection is slow: India (11), Mexico (10)</a:t>
            </a:r>
          </a:p>
          <a:p>
            <a:r>
              <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rPr>
              <a:t>Windows not working correctly: India (11), Mexico (10)</a:t>
            </a:r>
          </a:p>
          <a:p>
            <a:r>
              <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rPr>
              <a:t>Specific software not working: China (7), India (9)</a:t>
            </a:r>
          </a:p>
        </p:txBody>
      </p:sp>
      <p:sp>
        <p:nvSpPr>
          <p:cNvPr id="4" name="Slide Number Placeholder 3"/>
          <p:cNvSpPr>
            <a:spLocks noGrp="1"/>
          </p:cNvSpPr>
          <p:nvPr>
            <p:ph type="sldNum" sz="quarter" idx="5"/>
          </p:nvPr>
        </p:nvSpPr>
        <p:spPr/>
        <p:txBody>
          <a:bodyPr/>
          <a:lstStyle/>
          <a:p>
            <a:fld id="{4AED87EB-65D7-4500-873C-410831173A82}" type="slidenum">
              <a:rPr lang="en-US" smtClean="0"/>
              <a:pPr/>
              <a:t>19</a:t>
            </a:fld>
            <a:endParaRPr lang="en-US" dirty="0"/>
          </a:p>
        </p:txBody>
      </p:sp>
    </p:spTree>
    <p:extLst>
      <p:ext uri="{BB962C8B-B14F-4D97-AF65-F5344CB8AC3E}">
        <p14:creationId xmlns:p14="http://schemas.microsoft.com/office/powerpoint/2010/main" val="3818678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u="sng" kern="1200" dirty="0">
                <a:solidFill>
                  <a:schemeClr val="tx1">
                    <a:lumMod val="75000"/>
                    <a:lumOff val="25000"/>
                  </a:schemeClr>
                </a:solidFill>
                <a:latin typeface="Arial" panose="020B0604020202020204" pitchFamily="34" charset="0"/>
                <a:ea typeface="+mn-ea"/>
                <a:cs typeface="Arial" panose="020B0604020202020204" pitchFamily="34" charset="0"/>
              </a:rPr>
              <a:t>Countries listed are statistically higher than the number of countries shown following that country’s name (x)</a:t>
            </a:r>
          </a:p>
          <a:p>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Very Small / Small</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 haven’t needed any IT support while working from home: Italy (7), UK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 haven’t had problems with getting IT support while working from home: China (13)</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Difficult to get IT support when working from home: Australia (7), Singapore (7), USA (9)</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Medium</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 haven’t needed any IT support while working from home: France (8), Italy (10), Japan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Difficult to get IT support when working from home: Indonesia (13)</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IT support takes longer when working from home: India (11), Singapore (12)</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Unable to get required accessories from IT that I need to efficiently work from home: India (8)</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Large</a:t>
            </a:r>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 haven’t needed any IT support while working from home: France (11), Japan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 haven’t had problems with getting IT support while working from home: Russia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Difficult to get IT support when working from home: India (13), Indonesia (9), Mexico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IT support takes longer when working from home: China (7), India (13), Indonesia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Unable to get required accessories from IT that I need to efficiently work from home: India (11), Mexico (7)</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AED87EB-65D7-4500-873C-410831173A82}" type="slidenum">
              <a:rPr lang="en-US" smtClean="0"/>
              <a:pPr/>
              <a:t>20</a:t>
            </a:fld>
            <a:endParaRPr lang="en-US" dirty="0"/>
          </a:p>
        </p:txBody>
      </p:sp>
    </p:spTree>
    <p:extLst>
      <p:ext uri="{BB962C8B-B14F-4D97-AF65-F5344CB8AC3E}">
        <p14:creationId xmlns:p14="http://schemas.microsoft.com/office/powerpoint/2010/main" val="3267658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u="sng" kern="1200" dirty="0">
                <a:solidFill>
                  <a:schemeClr val="tx1">
                    <a:lumMod val="75000"/>
                    <a:lumOff val="25000"/>
                  </a:schemeClr>
                </a:solidFill>
                <a:latin typeface="Arial" panose="020B0604020202020204" pitchFamily="34" charset="0"/>
                <a:ea typeface="+mn-ea"/>
                <a:cs typeface="Arial" panose="020B0604020202020204" pitchFamily="34" charset="0"/>
              </a:rPr>
              <a:t>Countries listed are statistically higher than the number of countries shown following that country’s name (x)</a:t>
            </a:r>
          </a:p>
          <a:p>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Very Small / Small</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AI-based noise cancellation: China (11), India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Webcam privacy shutter: China (9)</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Eye care mode: China (7), Mexico (9)</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Intelligent cooling: China (11), Indonesia (9), Mexico (10)</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Digital wellness: Brazil (7), China (8), India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Video resolution upscaling: Brazil (7), China (10), Indonesia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Combined fingerprint reader and power button: Brazil (9), China (9), India (8), Indonesia (8), Mexico (9)</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Service hot key: China (9), Mexico (12)</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Switchable audio modes: Brazil (9), China (12), Mexico (11)</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Flip to start: China (11)</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VoIP hot keys: Brazil (8), China (10), India (8), Mexico (10)</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Human presence detection: China (13), India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Smart display: China (12), Mexico (10)</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Medium</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AI-based noise cancellation: Brazil (10), India (8), Indonesia (8), Mexico (8), Singapore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Webcam privacy shutter: Brazil (10), India (12), Mexico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Eye care mode: Brazil (9), India (8), Indonesia (8), Mexico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Intelligent cooling: Brazil (11),  India (11), Indonesia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Digital wellness: Brazil (10), China (8), India (10), Indonesia (9), Mexico (9)</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Video resolution upscaling: Brazil (10), India (10), Indonesia (10), Mexico (10), </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Combined fingerprint reader and power button: Brazil (9), China (7), India (11), Indonesia (8), Mexico (8), </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Service hot key: Brazil (10), India (10), Indonesia (10), Mexico (10), </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Switchable audio modes: Brazil (10), India (12), Indonesia (8), Mexico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Flip to start: Brazil (9), India (11), Indonesia (10), Mexico (9), Singapore (9)</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VoIP hot keys: Brazil (11), China (7), India (12), Indonesia (7), Mexico (7), Russia (7), Singapore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Human presence detection: Brazil (8), China (8), India (11), Indonesia (9), Mexico (9), Singapore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Smart display: Brazil (9), China (8), India (12), Indonesia (8), Mexico (8), Singapore (7)</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Large</a:t>
            </a:r>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AI-based noise cancellation: Brazil (8), China (8), India (13), Indonesia (8), Mexico (8), </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Webcam privacy shutter: Brazil (9), China (7), India (11), Indonesia (8), Mexico (9)</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Eye care mode: Brazil (8), China (8), India (8), Indonesia (8), Mexico (8), Russia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Intelligent cooling: Brazil (10), China (8), India (10), Indonesia (9), Mexico (9), </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Digital wellness: Brazil (10), China (8), India (12), Indonesia (8), Mexico (8), Russia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Video resolution upscaling: Brazil (10), China (8), India (10), Indonesia (9), Mexico (10), Russia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Combined fingerprint reader and power button: Brazil (9), China (9), India (12), Indonesia (9), Mexico (9)</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Service hot key: Brazil (10), China (8), India (12), Indonesia (8), Mexico (10), Russia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Switchable audio modes: Brazil (10), China (9), India (10), Indonesia (9), Mexico (9)</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Flip to start: Brazil (9), China (9), India (13), Indonesia (9), Mexico (9)</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VoIP hot keys: Brazil (9), China (9), India (9), Indonesia (9), Mexico (9)</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Human presence detection: Brazil (9), China (9), India (13), Indonesia (9), Mexico (9)</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Smart display: Brazil (9), China (9), India (10), Indonesia (9), Mexico (9)</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AED87EB-65D7-4500-873C-410831173A82}" type="slidenum">
              <a:rPr lang="en-US" smtClean="0"/>
              <a:pPr/>
              <a:t>21</a:t>
            </a:fld>
            <a:endParaRPr lang="en-US" dirty="0"/>
          </a:p>
        </p:txBody>
      </p:sp>
    </p:spTree>
    <p:extLst>
      <p:ext uri="{BB962C8B-B14F-4D97-AF65-F5344CB8AC3E}">
        <p14:creationId xmlns:p14="http://schemas.microsoft.com/office/powerpoint/2010/main" val="1791709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i="0" dirty="0"/>
          </a:p>
        </p:txBody>
      </p:sp>
      <p:sp>
        <p:nvSpPr>
          <p:cNvPr id="4" name="Slide Number Placeholder 3"/>
          <p:cNvSpPr>
            <a:spLocks noGrp="1"/>
          </p:cNvSpPr>
          <p:nvPr>
            <p:ph type="sldNum" sz="quarter" idx="5"/>
          </p:nvPr>
        </p:nvSpPr>
        <p:spPr/>
        <p:txBody>
          <a:bodyPr/>
          <a:lstStyle/>
          <a:p>
            <a:pPr defTabSz="1242148">
              <a:defRPr/>
            </a:pPr>
            <a:fld id="{4AED87EB-65D7-4500-873C-410831173A82}" type="slidenum">
              <a:rPr lang="en-US" sz="800">
                <a:solidFill>
                  <a:prstClr val="black"/>
                </a:solidFill>
              </a:rPr>
              <a:pPr defTabSz="1242148">
                <a:defRPr/>
              </a:pPr>
              <a:t>2</a:t>
            </a:fld>
            <a:endParaRPr lang="en-US" sz="800" dirty="0">
              <a:solidFill>
                <a:prstClr val="black"/>
              </a:solidFill>
            </a:endParaRPr>
          </a:p>
        </p:txBody>
      </p:sp>
    </p:spTree>
    <p:extLst>
      <p:ext uri="{BB962C8B-B14F-4D97-AF65-F5344CB8AC3E}">
        <p14:creationId xmlns:p14="http://schemas.microsoft.com/office/powerpoint/2010/main" val="4221870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AED87EB-65D7-4500-873C-410831173A82}" type="slidenum">
              <a:rPr lang="en-US" smtClean="0"/>
              <a:pPr/>
              <a:t>22</a:t>
            </a:fld>
            <a:endParaRPr lang="en-US" dirty="0"/>
          </a:p>
        </p:txBody>
      </p:sp>
    </p:spTree>
    <p:extLst>
      <p:ext uri="{BB962C8B-B14F-4D97-AF65-F5344CB8AC3E}">
        <p14:creationId xmlns:p14="http://schemas.microsoft.com/office/powerpoint/2010/main" val="4156262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u="sng" kern="1200" dirty="0">
                <a:solidFill>
                  <a:schemeClr val="tx1">
                    <a:lumMod val="75000"/>
                    <a:lumOff val="25000"/>
                  </a:schemeClr>
                </a:solidFill>
                <a:latin typeface="Arial" panose="020B0604020202020204" pitchFamily="34" charset="0"/>
                <a:ea typeface="+mn-ea"/>
                <a:cs typeface="Arial" panose="020B0604020202020204" pitchFamily="34" charset="0"/>
              </a:rPr>
              <a:t>Countries listed are statistically higher than the number of countries shown following that country’s name (x)</a:t>
            </a:r>
          </a:p>
          <a:p>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Very Small / Small</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WFO 100%: India (10), USA (10)</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WFO Mostly: Russia (9)</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WFH Mostly: China (8), Japan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NET Office: India (11), Russia (9), USA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NET HOME: Japan (10)</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Medium</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WFO 100%: India (10), Indonesia (13), USA (10)</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WFO Mostly: China (9), Russia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WFH Mostly: Japan (9)</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WFH 100%: Singapore (12)</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NET Office: India (11), Indonesia (13)</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NET Home: Japan (10)</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Large</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WFO 100%: India (11), Indonesia (11), Mexico (11), </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WFH Mostly: Australia (12), Japan (10)</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Alternate weeks: China (11)</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NET Office: India (11), Indonesia (11), Mexico (9)</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NET Home: Australia (11), Japan (7)</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AED87EB-65D7-4500-873C-410831173A82}" type="slidenum">
              <a:rPr lang="en-US" smtClean="0"/>
              <a:pPr/>
              <a:t>23</a:t>
            </a:fld>
            <a:endParaRPr lang="en-US" dirty="0"/>
          </a:p>
        </p:txBody>
      </p:sp>
    </p:spTree>
    <p:extLst>
      <p:ext uri="{BB962C8B-B14F-4D97-AF65-F5344CB8AC3E}">
        <p14:creationId xmlns:p14="http://schemas.microsoft.com/office/powerpoint/2010/main" val="2141346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AED87EB-65D7-4500-873C-410831173A82}" type="slidenum">
              <a:rPr lang="en-US" smtClean="0"/>
              <a:pPr/>
              <a:t>24</a:t>
            </a:fld>
            <a:endParaRPr lang="en-US" dirty="0"/>
          </a:p>
        </p:txBody>
      </p:sp>
    </p:spTree>
    <p:extLst>
      <p:ext uri="{BB962C8B-B14F-4D97-AF65-F5344CB8AC3E}">
        <p14:creationId xmlns:p14="http://schemas.microsoft.com/office/powerpoint/2010/main" val="2381614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87EB-65D7-4500-873C-410831173A82}" type="slidenum">
              <a:rPr lang="en-US" smtClean="0"/>
              <a:pPr/>
              <a:t>25</a:t>
            </a:fld>
            <a:endParaRPr lang="en-US" dirty="0"/>
          </a:p>
        </p:txBody>
      </p:sp>
    </p:spTree>
    <p:extLst>
      <p:ext uri="{BB962C8B-B14F-4D97-AF65-F5344CB8AC3E}">
        <p14:creationId xmlns:p14="http://schemas.microsoft.com/office/powerpoint/2010/main" val="3446460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u="sng" kern="1200" dirty="0">
                <a:solidFill>
                  <a:schemeClr val="tx1">
                    <a:lumMod val="75000"/>
                    <a:lumOff val="25000"/>
                  </a:schemeClr>
                </a:solidFill>
                <a:latin typeface="Arial" panose="020B0604020202020204" pitchFamily="34" charset="0"/>
                <a:ea typeface="+mn-ea"/>
                <a:cs typeface="Arial" panose="020B0604020202020204" pitchFamily="34" charset="0"/>
              </a:rPr>
              <a:t>Countries listed are statistically higher than the number of countries shown following that country’s name (x)</a:t>
            </a:r>
          </a:p>
          <a:p>
            <a:endParaRPr lang="en-US" sz="1600" b="0" u="sng"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Very Small / Small</a:t>
            </a:r>
          </a:p>
          <a:p>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Hybrid: Russia (11)</a:t>
            </a:r>
          </a:p>
          <a:p>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Mostly WFO: China (7), Indonesia (12)</a:t>
            </a:r>
          </a:p>
          <a:p>
            <a:endPar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Medium</a:t>
            </a:r>
            <a:b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br>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Fully WFH: Australia (10), India (11), USA (11)</a:t>
            </a:r>
          </a:p>
          <a:p>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Hybrid: Russia (10)</a:t>
            </a:r>
          </a:p>
          <a:p>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Mostly WFO: Indonesia (10)</a:t>
            </a:r>
          </a:p>
          <a:p>
            <a:endPar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Large</a:t>
            </a:r>
          </a:p>
          <a:p>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Fully WFH: USA (11)</a:t>
            </a:r>
          </a:p>
          <a:p>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Mostly WFO: China (7), Indonesia (10)</a:t>
            </a:r>
          </a:p>
        </p:txBody>
      </p:sp>
      <p:sp>
        <p:nvSpPr>
          <p:cNvPr id="4" name="Slide Number Placeholder 3"/>
          <p:cNvSpPr>
            <a:spLocks noGrp="1"/>
          </p:cNvSpPr>
          <p:nvPr>
            <p:ph type="sldNum" sz="quarter" idx="5"/>
          </p:nvPr>
        </p:nvSpPr>
        <p:spPr/>
        <p:txBody>
          <a:bodyPr/>
          <a:lstStyle/>
          <a:p>
            <a:fld id="{4AED87EB-65D7-4500-873C-410831173A82}" type="slidenum">
              <a:rPr lang="en-US" smtClean="0"/>
              <a:pPr/>
              <a:t>26</a:t>
            </a:fld>
            <a:endParaRPr lang="en-US" dirty="0"/>
          </a:p>
        </p:txBody>
      </p:sp>
    </p:spTree>
    <p:extLst>
      <p:ext uri="{BB962C8B-B14F-4D97-AF65-F5344CB8AC3E}">
        <p14:creationId xmlns:p14="http://schemas.microsoft.com/office/powerpoint/2010/main" val="443823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AED87EB-65D7-4500-873C-410831173A82}" type="slidenum">
              <a:rPr lang="en-US" smtClean="0"/>
              <a:pPr/>
              <a:t>27</a:t>
            </a:fld>
            <a:endParaRPr lang="en-US" dirty="0"/>
          </a:p>
        </p:txBody>
      </p:sp>
    </p:spTree>
    <p:extLst>
      <p:ext uri="{BB962C8B-B14F-4D97-AF65-F5344CB8AC3E}">
        <p14:creationId xmlns:p14="http://schemas.microsoft.com/office/powerpoint/2010/main" val="3742603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u="sng" kern="1200" dirty="0">
                <a:solidFill>
                  <a:schemeClr val="tx1">
                    <a:lumMod val="75000"/>
                    <a:lumOff val="25000"/>
                  </a:schemeClr>
                </a:solidFill>
                <a:latin typeface="Arial" panose="020B0604020202020204" pitchFamily="34" charset="0"/>
                <a:ea typeface="+mn-ea"/>
                <a:cs typeface="Arial" panose="020B0604020202020204" pitchFamily="34" charset="0"/>
              </a:rPr>
              <a:t>Countries listed are statistically higher than the number of countries shown following that country’s name (x)</a:t>
            </a:r>
          </a:p>
          <a:p>
            <a:endParaRPr lang="en-US" sz="1600" b="0" u="sng"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0" u="sng" kern="1200" dirty="0">
                <a:solidFill>
                  <a:schemeClr val="tx1">
                    <a:lumMod val="75000"/>
                    <a:lumOff val="25000"/>
                  </a:schemeClr>
                </a:solidFill>
                <a:latin typeface="Arial" panose="020B0604020202020204" pitchFamily="34" charset="0"/>
                <a:ea typeface="+mn-ea"/>
                <a:cs typeface="Arial" panose="020B0604020202020204" pitchFamily="34" charset="0"/>
              </a:rPr>
              <a:t>Within Department</a:t>
            </a:r>
          </a:p>
          <a:p>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Very Small / Small</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We’re still putting out fires: France (8), Japan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It’s still a work in progress: Mexico (9)</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We feel confident about it: Russia (11)</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Medium</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We’re still putting out fires: Japan (9)</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We feel confident about it: Brazil (12), China (12), India (8), Indonesia (7)</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Large</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We’re still putting out fires: Japan (11)</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It’s still a work in progress: Mexico (10)</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We feel confident about it: China (8), India (8)</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0" u="sng" kern="1200" dirty="0">
                <a:solidFill>
                  <a:schemeClr val="tx1">
                    <a:lumMod val="75000"/>
                    <a:lumOff val="25000"/>
                  </a:schemeClr>
                </a:solidFill>
                <a:latin typeface="Arial" panose="020B0604020202020204" pitchFamily="34" charset="0"/>
                <a:ea typeface="+mn-ea"/>
                <a:cs typeface="Arial" panose="020B0604020202020204" pitchFamily="34" charset="0"/>
              </a:rPr>
              <a:t>Within Company Overall</a:t>
            </a:r>
          </a:p>
          <a:p>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Very Small / Small</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We’re still putting out fires: Japan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It’s still a work in progress: Mexico (10)</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We feel confident about it: China (12), Russia (9)</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Medium</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We’re still putting out fires: Japan (10), USA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We feel confident about it: Brazil (10), China (12), </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Large</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We’re still putting out fires: Indonesia (9), </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It’s still a work in progress: Mexico (10)</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We feel confident about it: India (7)</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AED87EB-65D7-4500-873C-410831173A82}" type="slidenum">
              <a:rPr lang="en-US" smtClean="0"/>
              <a:pPr/>
              <a:t>28</a:t>
            </a:fld>
            <a:endParaRPr lang="en-US" dirty="0"/>
          </a:p>
        </p:txBody>
      </p:sp>
    </p:spTree>
    <p:extLst>
      <p:ext uri="{BB962C8B-B14F-4D97-AF65-F5344CB8AC3E}">
        <p14:creationId xmlns:p14="http://schemas.microsoft.com/office/powerpoint/2010/main" val="1405892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u="sng" kern="1200" dirty="0">
                <a:solidFill>
                  <a:schemeClr val="tx1">
                    <a:lumMod val="75000"/>
                    <a:lumOff val="25000"/>
                  </a:schemeClr>
                </a:solidFill>
                <a:latin typeface="Arial" panose="020B0604020202020204" pitchFamily="34" charset="0"/>
                <a:ea typeface="+mn-ea"/>
                <a:cs typeface="Arial" panose="020B0604020202020204" pitchFamily="34" charset="0"/>
              </a:rPr>
              <a:t>Countries listed are statistically higher than the number of countries shown following that country’s name (x)</a:t>
            </a:r>
          </a:p>
          <a:p>
            <a:endParaRPr lang="en-US" sz="1600" b="0" u="sng"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0" u="sng" kern="1200" dirty="0">
                <a:solidFill>
                  <a:schemeClr val="tx1">
                    <a:lumMod val="75000"/>
                    <a:lumOff val="25000"/>
                  </a:schemeClr>
                </a:solidFill>
                <a:latin typeface="Arial" panose="020B0604020202020204" pitchFamily="34" charset="0"/>
                <a:ea typeface="+mn-ea"/>
                <a:cs typeface="Arial" panose="020B0604020202020204" pitchFamily="34" charset="0"/>
              </a:rPr>
              <a:t>IT Helpdesk/ Troubleshooting Approach</a:t>
            </a:r>
          </a:p>
          <a:p>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Very Small / Small</a:t>
            </a:r>
          </a:p>
          <a:p>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Outsourced: France (12)</a:t>
            </a:r>
          </a:p>
          <a:p>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Handled internally: Japan (11)</a:t>
            </a:r>
          </a:p>
          <a:p>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Mixture (primarily internal with some outsourcing): China (13), Indonesia (7)</a:t>
            </a:r>
          </a:p>
          <a:p>
            <a:endPar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Medium</a:t>
            </a:r>
            <a:b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br>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Outsourced: Australia (13), USA (9)</a:t>
            </a:r>
          </a:p>
          <a:p>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Handled internally: Russia (11)</a:t>
            </a:r>
          </a:p>
          <a:p>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Mixture (primarily internal with some outsourcing): China (13), Italy (7)</a:t>
            </a:r>
          </a:p>
          <a:p>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Mixture (primarily outsourced with some internal): Brazil (8), India (12)</a:t>
            </a:r>
          </a:p>
          <a:p>
            <a:endPar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Large</a:t>
            </a:r>
          </a:p>
          <a:p>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Mixture (primarily internal with some outsourcing): China (10)</a:t>
            </a:r>
          </a:p>
          <a:p>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Mixture (primarily outsourced with some internal): India (10)</a:t>
            </a:r>
          </a:p>
          <a:p>
            <a:endPar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endParaRPr>
          </a:p>
          <a:p>
            <a:endPar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0" u="sng" kern="1200" dirty="0">
                <a:solidFill>
                  <a:schemeClr val="tx1">
                    <a:lumMod val="75000"/>
                    <a:lumOff val="25000"/>
                  </a:schemeClr>
                </a:solidFill>
                <a:latin typeface="Arial" panose="020B0604020202020204" pitchFamily="34" charset="0"/>
                <a:ea typeface="+mn-ea"/>
                <a:cs typeface="Arial" panose="020B0604020202020204" pitchFamily="34" charset="0"/>
              </a:rPr>
              <a:t>IT Service Subscriptions</a:t>
            </a:r>
          </a:p>
          <a:p>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Very Small / Small</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IT security: Indonesia (9), USA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Software support: China (10)</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Hardware support: China (11)</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Application management: China (12), India (7), Indonesia (12)</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Infrastructure management: China (12)</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Hardware deployment: China (11)</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None of these: Japan (8), UK (8)</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Medium</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IT security: China (11), Indonesia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Software support: China (7), India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Software deployment: China (9), Indonesia (9)</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Hardware support: China (8), Indonesia (9)</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Application management: China (11), Indonesia (12)</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Hardware deployment: China (8)</a:t>
            </a:r>
          </a:p>
          <a:p>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Large</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IT security: India (8), Indonesia (12)</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Software support: China (11), India (11)</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Software deployment: India (10)</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Application management: China (10), Indonesia (11)</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Infrastructure management: China (10), Indonesia (10), Japan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Hardware deployment: China (10), Japan (11)</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Workplace collaboration tools:  China (7), India (7), Indonesia (8)</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AED87EB-65D7-4500-873C-410831173A82}" type="slidenum">
              <a:rPr lang="en-US" smtClean="0"/>
              <a:pPr/>
              <a:t>29</a:t>
            </a:fld>
            <a:endParaRPr lang="en-US" dirty="0"/>
          </a:p>
        </p:txBody>
      </p:sp>
    </p:spTree>
    <p:extLst>
      <p:ext uri="{BB962C8B-B14F-4D97-AF65-F5344CB8AC3E}">
        <p14:creationId xmlns:p14="http://schemas.microsoft.com/office/powerpoint/2010/main" val="1970079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Q12. Prior to Covid-19, did your business model include interacting with customers in physical locations?</a:t>
            </a:r>
          </a:p>
          <a:p>
            <a:r>
              <a:rPr lang="en-US" b="0" dirty="0"/>
              <a:t>Q13. How has Covid-19 changed that business model?</a:t>
            </a:r>
          </a:p>
          <a:p>
            <a:endParaRPr lang="en-US" b="0" dirty="0"/>
          </a:p>
          <a:p>
            <a:r>
              <a:rPr lang="en-US" sz="1600" b="0" u="sng" kern="1200" dirty="0">
                <a:solidFill>
                  <a:schemeClr val="tx1">
                    <a:lumMod val="75000"/>
                    <a:lumOff val="25000"/>
                  </a:schemeClr>
                </a:solidFill>
                <a:latin typeface="Arial" panose="020B0604020202020204" pitchFamily="34" charset="0"/>
                <a:ea typeface="+mn-ea"/>
                <a:cs typeface="Arial" panose="020B0604020202020204" pitchFamily="34" charset="0"/>
              </a:rPr>
              <a:t>Countries listed are statistically higher than the number of countries shown following that country’s name (x)</a:t>
            </a:r>
          </a:p>
          <a:p>
            <a:endParaRPr lang="en-US" sz="1600" b="0" u="sng"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0" u="sng" kern="1200" dirty="0">
                <a:solidFill>
                  <a:schemeClr val="tx1">
                    <a:lumMod val="75000"/>
                    <a:lumOff val="25000"/>
                  </a:schemeClr>
                </a:solidFill>
                <a:latin typeface="Arial" panose="020B0604020202020204" pitchFamily="34" charset="0"/>
                <a:ea typeface="+mn-ea"/>
                <a:cs typeface="Arial" panose="020B0604020202020204" pitchFamily="34" charset="0"/>
              </a:rPr>
              <a:t>Prior to Covid-10</a:t>
            </a:r>
          </a:p>
          <a:p>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Very Small / Small</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Only physical: Japan (7), USA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Both physical and online: China (12), Indonesia (10)</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Only online: Russia (9)</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Medium</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Only physical: USA (12)</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Both physical and online: China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Only online: Russia (10)</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Large</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Only physical: USA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Both physical and online: China (10), Indonesia (8)</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0" u="sng" kern="1200" dirty="0">
                <a:solidFill>
                  <a:schemeClr val="tx1">
                    <a:lumMod val="75000"/>
                    <a:lumOff val="25000"/>
                  </a:schemeClr>
                </a:solidFill>
                <a:latin typeface="Arial" panose="020B0604020202020204" pitchFamily="34" charset="0"/>
                <a:ea typeface="+mn-ea"/>
                <a:cs typeface="Arial" panose="020B0604020202020204" pitchFamily="34" charset="0"/>
              </a:rPr>
              <a:t>How has Covid-19 changed business model</a:t>
            </a:r>
          </a:p>
          <a:p>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Very Small / Small</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No change: Japan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We added/increased an online component, but kept our physical: China (7), Indonesia (9), Russia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We moved to completely online: USA (8)</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Medium</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We moved to completely online: Australia (8), India (9), USA (12)</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Large</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We moved to completely online: France (7), Germany (7), India (12), USA (11)</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AED87EB-65D7-4500-873C-410831173A82}" type="slidenum">
              <a:rPr lang="en-US" smtClean="0"/>
              <a:pPr/>
              <a:t>30</a:t>
            </a:fld>
            <a:endParaRPr lang="en-US" dirty="0"/>
          </a:p>
        </p:txBody>
      </p:sp>
    </p:spTree>
    <p:extLst>
      <p:ext uri="{BB962C8B-B14F-4D97-AF65-F5344CB8AC3E}">
        <p14:creationId xmlns:p14="http://schemas.microsoft.com/office/powerpoint/2010/main" val="4202545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u="sng" kern="1200" dirty="0">
                <a:solidFill>
                  <a:schemeClr val="tx1">
                    <a:lumMod val="75000"/>
                    <a:lumOff val="25000"/>
                  </a:schemeClr>
                </a:solidFill>
                <a:latin typeface="Arial" panose="020B0604020202020204" pitchFamily="34" charset="0"/>
                <a:ea typeface="+mn-ea"/>
                <a:cs typeface="Arial" panose="020B0604020202020204" pitchFamily="34" charset="0"/>
              </a:rPr>
              <a:t>Countries listed are statistically higher than the number of countries shown following that country’s name (x)</a:t>
            </a:r>
          </a:p>
          <a:p>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Very Small / Small (ITDM)</a:t>
            </a:r>
          </a:p>
          <a:p>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Managing data security and privacy policies: Indonesia (9) </a:t>
            </a:r>
          </a:p>
          <a:p>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Marketing and education to customers about online presence: Indonesia (10), India (7),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Challenges with quickly scaling up existing servers/online infrastructure: India (8), Indonesia (13)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Finding additional resources to help employees set up their home office: Indonesia (9)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Managing employee productivity: Indonesia (8)</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Setting up online payment systems: China (7), India (7), Indonesia (11)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Having the capital to procure new services needed: Indonesia (8)</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Creating a shipping/distribution system: China (7), Indonesia (12)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No staff to maintain an online presence: Mexico (7) </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Medium (ITDM)</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Managing data security and privacy policies: Indonesia (12)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Challenges with quickly scaling up existing servers/online infrastructure: India (8), Indonesia (12)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Finding additional resources to help employees set up their home office: India (7), Russia (8)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Setting up online payment systems: India (10), Indonesia (12)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Having to lay off workers in the physical locations: India (10)</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Large (ITDM)</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Managing data security and privacy policies: Indonesia (13)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Marketing and education to customers about online presence: Indonesia (12)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Facilitating meeting between employee and customers: Indonesia (10)</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Challenges with quickly scaling up existing servers/online infrastructure: Indonesia (10)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Finding additional resources to help employees set up their home office: India (10), Indonesia (11)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Setting up online payment systems: Indonesia (7)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Having the capital to procure new services needed: India (8), Indonesia (12)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Having the capital to procure new equipment needed: India (7), Indonesia (12)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Creating a shipping/distribution system: Indonesia (9)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Shifting inventory from physical locations to fulfillment centers: Indonesia (7)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rPr>
              <a:t>Having to lay off workers in the physical locations: UK (8)</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b="0" u="none" kern="1200" dirty="0">
              <a:solidFill>
                <a:schemeClr val="tx1">
                  <a:lumMod val="75000"/>
                  <a:lumOff val="25000"/>
                </a:schemeClr>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AED87EB-65D7-4500-873C-410831173A82}" type="slidenum">
              <a:rPr lang="en-US" smtClean="0"/>
              <a:pPr/>
              <a:t>31</a:t>
            </a:fld>
            <a:endParaRPr lang="en-US" dirty="0"/>
          </a:p>
        </p:txBody>
      </p:sp>
    </p:spTree>
    <p:extLst>
      <p:ext uri="{BB962C8B-B14F-4D97-AF65-F5344CB8AC3E}">
        <p14:creationId xmlns:p14="http://schemas.microsoft.com/office/powerpoint/2010/main" val="190109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Q4 “If it were up to you and </a:t>
            </a:r>
            <a:r>
              <a:rPr lang="en-US" err="1"/>
              <a:t>COVID</a:t>
            </a:r>
            <a:r>
              <a:rPr lang="en-US" dirty="0"/>
              <a:t> wasn’t an issue, what schedule would you prefer for working at your company’s physical office?” Base: all BEUs (n=4,126)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Q15 “F</a:t>
            </a:r>
            <a:r>
              <a:rPr lang="en-US" sz="1800" b="0" i="0" u="none" strike="noStrike" dirty="0">
                <a:solidFill>
                  <a:srgbClr val="000000"/>
                </a:solidFill>
                <a:effectLst/>
                <a:latin typeface="Arial" panose="020B0604020202020204" pitchFamily="34" charset="0"/>
              </a:rPr>
              <a:t>lash forward a year and presume COVID-19 is no longer a concern. Which of these scenarios are most likely for your company”</a:t>
            </a:r>
            <a:r>
              <a:rPr lang="en-US" dirty="0"/>
              <a:t> Base: all ITDMs (n=4,407) </a:t>
            </a:r>
          </a:p>
        </p:txBody>
      </p:sp>
      <p:sp>
        <p:nvSpPr>
          <p:cNvPr id="4" name="Slide Number Placeholder 3"/>
          <p:cNvSpPr>
            <a:spLocks noGrp="1"/>
          </p:cNvSpPr>
          <p:nvPr>
            <p:ph type="sldNum" sz="quarter" idx="5"/>
          </p:nvPr>
        </p:nvSpPr>
        <p:spPr/>
        <p:txBody>
          <a:bodyPr/>
          <a:lstStyle/>
          <a:p>
            <a:fld id="{4AED87EB-65D7-4500-873C-410831173A82}" type="slidenum">
              <a:rPr lang="en-US" smtClean="0"/>
              <a:pPr/>
              <a:t>3</a:t>
            </a:fld>
            <a:endParaRPr lang="en-US" dirty="0"/>
          </a:p>
        </p:txBody>
      </p:sp>
    </p:spTree>
    <p:extLst>
      <p:ext uri="{BB962C8B-B14F-4D97-AF65-F5344CB8AC3E}">
        <p14:creationId xmlns:p14="http://schemas.microsoft.com/office/powerpoint/2010/main" val="2384477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87EB-65D7-4500-873C-410831173A82}" type="slidenum">
              <a:rPr lang="en-US" smtClean="0"/>
              <a:pPr/>
              <a:t>32</a:t>
            </a:fld>
            <a:endParaRPr lang="en-US" dirty="0"/>
          </a:p>
        </p:txBody>
      </p:sp>
    </p:spTree>
    <p:extLst>
      <p:ext uri="{BB962C8B-B14F-4D97-AF65-F5344CB8AC3E}">
        <p14:creationId xmlns:p14="http://schemas.microsoft.com/office/powerpoint/2010/main" val="1635541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u="sng" kern="1200" dirty="0">
                <a:solidFill>
                  <a:schemeClr val="tx1">
                    <a:lumMod val="75000"/>
                    <a:lumOff val="25000"/>
                  </a:schemeClr>
                </a:solidFill>
                <a:latin typeface="Arial" panose="020B0604020202020204" pitchFamily="34" charset="0"/>
                <a:ea typeface="+mn-ea"/>
                <a:cs typeface="Arial" panose="020B0604020202020204" pitchFamily="34" charset="0"/>
              </a:rPr>
              <a:t>Countries listed are statistically higher than the number of countries shown following that country’s name (x)</a:t>
            </a:r>
          </a:p>
          <a:p>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Very Small / Small (BEU)</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Zoom: India (10), Indonesia (13), Mexico (10), Singapore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Microsoft Teams: UK (9), USA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Office 365: Brazil (10), China (13), Mexico (10), </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Google Meet: Brazil (8), China (8), India (8), Indonesia (9), Mexico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Google Docs: Brazil (9), China (11), India (8), Indonesia (8), Mexico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NET Collab tools: Brazil (10), China (10), Mexico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NET Video tools only: Indonesia (11)</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Medium </a:t>
            </a:r>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(BEU)</a:t>
            </a:r>
            <a:endPar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Zoom: India (10), Indonesia (12), Mexico (11)</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Microsoft Teams: Indonesia (9)</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Office 365: Brazil (11), China (10)</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Google Meet: Brazil (9), China (7), India (11), Indonesia (13), Italy (7), Mexico (10), Singapore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Google Docs: Brazil (11), China (7), India (9), Mexico (9)</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NET Collab tools: Brazil (10)</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NET Video tools only: Brazil (7), India (11), Indonesia (11), Mexico (11), Singapore (7)</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Large </a:t>
            </a:r>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(BEU)</a:t>
            </a:r>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Zoom: India (8), Indonesia (13), Mexico (8), Singapore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Microsoft Teams: Australia (8), Brazil (7), Italy (7), Singapore (7), UK (9) </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Google Meet: Brazil (9), China (9), India (10), Indonesia (13), Italy (8), Mexico (9) </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Google Docs: Brazil (11), China (9), India (9), Indonesia (12), Mexico (9)</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NET Collab tools: Brazil (10)</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NET Video tools only: Brazil (8), China (8), India (12), Indonesia (11), Mexico (9)</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Very Small / Small (ITDM)</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Zoom: Indonesia (11), Mexico (8), Singapore (10), USA (8) </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Microsoft Teams: Germany (7), UK (7) </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Office 365: China (10), Mexico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Google Meet: Brazil (8), China (8), India (9), Indonesia (8), Italy (7), Mexico (9)</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Google Docs: India (8) </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NET Collab tools: China (11)</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NET Video tools only: Indonesia (7), Mexico (9), Singapore (7)</a:t>
            </a:r>
          </a:p>
          <a:p>
            <a:endPar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Medium </a:t>
            </a:r>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(ITDM)</a:t>
            </a:r>
            <a:endPar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Zoom: Indonesia (13), UK (7) </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Microsoft Teams: Brazil (9), Germany (7), UK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Office 365: Brazil (12)</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Google Meet: Brazil (9), India (10), Indonesia (10), Mexico (9)</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Google Docs: Brazil (9), India (8), Indonesia (10), Mexico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NET Video tools only: India (8), Indonesia (10), </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Large </a:t>
            </a:r>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(ITDM)</a:t>
            </a:r>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Microsoft Teams: India (8), Indonesia (8), UK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Office 365: China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Google Meet: Brazil (8), China (7), India (12), Indonesia (12), Italy (7), Mexico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Google Docs: Brazil (11), India (9), Indonesia (13)</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NET Video tools only: India (11), Indonesia (12), Mexico (7)</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AED87EB-65D7-4500-873C-410831173A82}" type="slidenum">
              <a:rPr lang="en-US" smtClean="0"/>
              <a:pPr/>
              <a:t>33</a:t>
            </a:fld>
            <a:endParaRPr lang="en-US" dirty="0"/>
          </a:p>
        </p:txBody>
      </p:sp>
    </p:spTree>
    <p:extLst>
      <p:ext uri="{BB962C8B-B14F-4D97-AF65-F5344CB8AC3E}">
        <p14:creationId xmlns:p14="http://schemas.microsoft.com/office/powerpoint/2010/main" val="361810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u="sng" kern="1200" dirty="0">
                <a:solidFill>
                  <a:schemeClr val="tx1">
                    <a:lumMod val="75000"/>
                    <a:lumOff val="25000"/>
                  </a:schemeClr>
                </a:solidFill>
                <a:latin typeface="Arial" panose="020B0604020202020204" pitchFamily="34" charset="0"/>
                <a:ea typeface="+mn-ea"/>
                <a:cs typeface="Arial" panose="020B0604020202020204" pitchFamily="34" charset="0"/>
              </a:rPr>
              <a:t>Countries listed are statistically higher than the number of countries shown following that country’s name (x)</a:t>
            </a:r>
          </a:p>
          <a:p>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Very Small / Small (BEU)</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It’s made things more efficient than before: China (12), Indonesia (11)</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No difference, we already had collaboration tools in place: Japan (9)</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It’s made things worse, it’s a disaster: USA (10) </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Medium (BEU)</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It’s made things more efficient than before: Brazil (11), India (10), Indonesia (13)</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Some setbacks, but long run improvement: China (11), France (7), Russia (10)</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It’s made things worse, it’s a disaster: Singapore (11)</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Large (BEU)</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It’s made things more efficient than before: China (9), India (9), Indonesia (13)</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No difference, we already had collaboration tools in place: USA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It’s made things worse, it’s a disaster: China (9), Japan (8)</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Very Small / Small (ITDM)</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It’s made things more efficient than before: China (8), Indonesia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Some setbacks, but long run improvement: China (7), Mexico (7) </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No difference, we already had collaboration tools in place: Australia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No difference, same productivity and efficiency as without them: Germany (7), UK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It’s made things worse, it’s a disaster: France (12)</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Medium (ITDM)</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It’s made things more efficient than before: Brazil (10), China (10), Indonesia (11)</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Some setbacks, but long run improvement: China (7), France (8), Russia (13)</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No difference, we already had collaboration tools in place: Italy (10), Mexico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It’s made things worse, it’s a disaster: India (10), USA (8)</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Large (ITDM)</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It’s made things more efficient than before: India (7), Indonesia (11), USA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Some setbacks, but long run improvement: China (8), France (8), Russia (9), Singapore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It’s made things a bit worse, but we’re dealing with it: France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It’s made things worse, it’s a disaster: USA (11)</a:t>
            </a:r>
          </a:p>
        </p:txBody>
      </p:sp>
      <p:sp>
        <p:nvSpPr>
          <p:cNvPr id="4" name="Slide Number Placeholder 3"/>
          <p:cNvSpPr>
            <a:spLocks noGrp="1"/>
          </p:cNvSpPr>
          <p:nvPr>
            <p:ph type="sldNum" sz="quarter" idx="5"/>
          </p:nvPr>
        </p:nvSpPr>
        <p:spPr/>
        <p:txBody>
          <a:bodyPr/>
          <a:lstStyle/>
          <a:p>
            <a:fld id="{4AED87EB-65D7-4500-873C-410831173A82}" type="slidenum">
              <a:rPr lang="en-US" smtClean="0"/>
              <a:pPr/>
              <a:t>34</a:t>
            </a:fld>
            <a:endParaRPr lang="en-US" dirty="0"/>
          </a:p>
        </p:txBody>
      </p:sp>
    </p:spTree>
    <p:extLst>
      <p:ext uri="{BB962C8B-B14F-4D97-AF65-F5344CB8AC3E}">
        <p14:creationId xmlns:p14="http://schemas.microsoft.com/office/powerpoint/2010/main" val="808806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AED87EB-65D7-4500-873C-410831173A82}" type="slidenum">
              <a:rPr lang="en-US" smtClean="0"/>
              <a:pPr/>
              <a:t>35</a:t>
            </a:fld>
            <a:endParaRPr lang="en-US" dirty="0"/>
          </a:p>
        </p:txBody>
      </p:sp>
    </p:spTree>
    <p:extLst>
      <p:ext uri="{BB962C8B-B14F-4D97-AF65-F5344CB8AC3E}">
        <p14:creationId xmlns:p14="http://schemas.microsoft.com/office/powerpoint/2010/main" val="18551978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u="sng" kern="1200" dirty="0">
                <a:solidFill>
                  <a:schemeClr val="tx1">
                    <a:lumMod val="75000"/>
                    <a:lumOff val="25000"/>
                  </a:schemeClr>
                </a:solidFill>
                <a:latin typeface="Arial" panose="020B0604020202020204" pitchFamily="34" charset="0"/>
                <a:ea typeface="+mn-ea"/>
                <a:cs typeface="Arial" panose="020B0604020202020204" pitchFamily="34" charset="0"/>
              </a:rPr>
              <a:t>Stat testing only performed for “Company bought; employee wanted”</a:t>
            </a:r>
          </a:p>
          <a:p>
            <a:endParaRPr lang="en-US" sz="1600" b="0" u="sng"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0" u="sng" kern="1200" dirty="0">
                <a:solidFill>
                  <a:schemeClr val="tx1">
                    <a:lumMod val="75000"/>
                    <a:lumOff val="25000"/>
                  </a:schemeClr>
                </a:solidFill>
                <a:latin typeface="Arial" panose="020B0604020202020204" pitchFamily="34" charset="0"/>
                <a:ea typeface="+mn-ea"/>
                <a:cs typeface="Arial" panose="020B0604020202020204" pitchFamily="34" charset="0"/>
              </a:rPr>
              <a:t>Business size significance testing:</a:t>
            </a:r>
          </a:p>
          <a:p>
            <a:r>
              <a:rPr lang="en-US" sz="1600" b="0" i="0" u="none" strike="noStrike" kern="1200" dirty="0">
                <a:solidFill>
                  <a:schemeClr val="tx1"/>
                </a:solidFill>
                <a:effectLst/>
                <a:latin typeface="Arial" panose="020B0604020202020204" pitchFamily="34" charset="0"/>
                <a:ea typeface="+mn-ea"/>
                <a:cs typeface="+mn-cs"/>
              </a:rPr>
              <a:t>Laptop: L &gt; M</a:t>
            </a:r>
          </a:p>
          <a:p>
            <a:r>
              <a:rPr lang="en-US" sz="1600" b="0" i="0" u="none" strike="noStrike" kern="1200" dirty="0">
                <a:solidFill>
                  <a:schemeClr val="tx1"/>
                </a:solidFill>
                <a:effectLst/>
                <a:latin typeface="Arial" panose="020B0604020202020204" pitchFamily="34" charset="0"/>
                <a:ea typeface="+mn-ea"/>
                <a:cs typeface="+mn-cs"/>
              </a:rPr>
              <a:t>Carrying case: VS/S &gt; M</a:t>
            </a:r>
          </a:p>
          <a:p>
            <a:r>
              <a:rPr lang="en-US" sz="1600" b="0" i="0" u="none" strike="noStrike" kern="1200" dirty="0">
                <a:solidFill>
                  <a:schemeClr val="tx1"/>
                </a:solidFill>
                <a:effectLst/>
                <a:latin typeface="Arial" panose="020B0604020202020204" pitchFamily="34" charset="0"/>
                <a:ea typeface="+mn-ea"/>
                <a:cs typeface="+mn-cs"/>
              </a:rPr>
              <a:t>Headset: L &gt; M</a:t>
            </a:r>
          </a:p>
          <a:p>
            <a:r>
              <a:rPr lang="en-US" sz="1600" b="0" i="0" u="none" strike="noStrike" kern="1200" dirty="0">
                <a:solidFill>
                  <a:schemeClr val="tx1"/>
                </a:solidFill>
                <a:effectLst/>
                <a:latin typeface="Arial" panose="020B0604020202020204" pitchFamily="34" charset="0"/>
                <a:ea typeface="+mn-ea"/>
                <a:cs typeface="+mn-cs"/>
              </a:rPr>
              <a:t>Tablet: VS/S and M &gt; L</a:t>
            </a:r>
            <a:endParaRPr lang="en-US" dirty="0"/>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0" u="sng" kern="1200" dirty="0">
                <a:solidFill>
                  <a:schemeClr val="tx1">
                    <a:lumMod val="75000"/>
                    <a:lumOff val="25000"/>
                  </a:schemeClr>
                </a:solidFill>
                <a:latin typeface="Arial" panose="020B0604020202020204" pitchFamily="34" charset="0"/>
                <a:ea typeface="+mn-ea"/>
                <a:cs typeface="Arial" panose="020B0604020202020204" pitchFamily="34" charset="0"/>
              </a:rPr>
              <a:t>Countries listed are statistically higher than the number of countries shown following that country’s name (x)</a:t>
            </a:r>
          </a:p>
          <a:p>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Very Small / Small (BEU)</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Laptop: USA (7)  </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2-in-1: China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Keyboard/mouse: USA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Stand: Australia (10), Mexico (7), Singapore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Carrying case: China (11), USA (7)</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Monitor: Australia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Tablet: China (13)</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Medium (BEU)</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2-in-1: India (8), Indonesia (11)</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Keyboard/mouse: Indonesia (13)</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Stand: Indonesia (11), Singapore (11)</a:t>
            </a:r>
            <a:endPar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Carrying case: Indonesia (11)</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Headset: Indonesia (12), Singapore (7)</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Webcam: Indonesia (11)</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Monitor: Indonesia (12)</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Extra monitors: Indonesia (12)</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PC dock: India (10), Indonesia (11)</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Printer: Indonesia (9)</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Smartphone: Indonesia (9)</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Tablet: India (8), Indonesia (12)</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Large (BEU)</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2-in-1: China (12), Indonesia (12)</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Stand: Indonesia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Carrying case: Indonesia (9)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Headset: France (7), Germany (8), Indonesia (8), UK (7)</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Webcam: Indonesia (10)</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Monitor: Indonesia (9)</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Extra monitors: Indonesia (13)</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PC dock: India (9), Indonesia (10)</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Printer: China (8), India (11), Indonesia (9)</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Smartphone: China (7), Germany (7), Japan (7)</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Tablet: Indonesia (11)</a:t>
            </a: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4AED87EB-65D7-4500-873C-410831173A82}" type="slidenum">
              <a:rPr kumimoji="0" lang="en-US" sz="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itchFamily="34" charset="0"/>
              </a:rPr>
              <a:pPr marL="0" marR="0" lvl="0" indent="0" algn="r" defTabSz="1218987" rtl="0" eaLnBrk="1" fontAlgn="auto" latinLnBrk="0" hangingPunct="1">
                <a:lnSpc>
                  <a:spcPct val="100000"/>
                </a:lnSpc>
                <a:spcBef>
                  <a:spcPts val="0"/>
                </a:spcBef>
                <a:spcAft>
                  <a:spcPts val="0"/>
                </a:spcAft>
                <a:buClrTx/>
                <a:buSzTx/>
                <a:buFontTx/>
                <a:buNone/>
                <a:tabLst/>
                <a:defRPr/>
              </a:pPr>
              <a:t>36</a:t>
            </a:fld>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p:txBody>
      </p:sp>
    </p:spTree>
    <p:extLst>
      <p:ext uri="{BB962C8B-B14F-4D97-AF65-F5344CB8AC3E}">
        <p14:creationId xmlns:p14="http://schemas.microsoft.com/office/powerpoint/2010/main" val="9749291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4AED87EB-65D7-4500-873C-410831173A82}" type="slidenum">
              <a:rPr kumimoji="0" lang="en-US" sz="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itchFamily="34" charset="0"/>
              </a:rPr>
              <a:pPr marL="0" marR="0" lvl="0" indent="0" algn="r" defTabSz="1218987" rtl="0" eaLnBrk="1" fontAlgn="auto" latinLnBrk="0" hangingPunct="1">
                <a:lnSpc>
                  <a:spcPct val="100000"/>
                </a:lnSpc>
                <a:spcBef>
                  <a:spcPts val="0"/>
                </a:spcBef>
                <a:spcAft>
                  <a:spcPts val="0"/>
                </a:spcAft>
                <a:buClrTx/>
                <a:buSzTx/>
                <a:buFontTx/>
                <a:buNone/>
                <a:tabLst/>
                <a:defRPr/>
              </a:pPr>
              <a:t>37</a:t>
            </a:fld>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p:txBody>
      </p:sp>
    </p:spTree>
    <p:extLst>
      <p:ext uri="{BB962C8B-B14F-4D97-AF65-F5344CB8AC3E}">
        <p14:creationId xmlns:p14="http://schemas.microsoft.com/office/powerpoint/2010/main" val="1151773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u="sng" kern="1200" dirty="0">
                <a:solidFill>
                  <a:schemeClr val="tx1">
                    <a:lumMod val="75000"/>
                    <a:lumOff val="25000"/>
                  </a:schemeClr>
                </a:solidFill>
                <a:latin typeface="Arial" panose="020B0604020202020204" pitchFamily="34" charset="0"/>
                <a:ea typeface="+mn-ea"/>
                <a:cs typeface="Arial" panose="020B0604020202020204" pitchFamily="34" charset="0"/>
              </a:rPr>
              <a:t>Stat testing only performed for “Company bought; employee wanted”</a:t>
            </a:r>
          </a:p>
          <a:p>
            <a:endParaRPr lang="en-US" sz="1600" b="0" u="sng"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0" u="sng" kern="1200" dirty="0">
                <a:solidFill>
                  <a:schemeClr val="tx1">
                    <a:lumMod val="75000"/>
                    <a:lumOff val="25000"/>
                  </a:schemeClr>
                </a:solidFill>
                <a:latin typeface="Arial" panose="020B0604020202020204" pitchFamily="34" charset="0"/>
                <a:ea typeface="+mn-ea"/>
                <a:cs typeface="Arial" panose="020B0604020202020204" pitchFamily="34" charset="0"/>
              </a:rPr>
              <a:t>Business size significance testing:</a:t>
            </a:r>
          </a:p>
          <a:p>
            <a:r>
              <a:rPr lang="en-US" sz="1600" b="0" i="0" u="none" strike="noStrike" kern="1200" dirty="0">
                <a:solidFill>
                  <a:schemeClr val="tx1"/>
                </a:solidFill>
                <a:effectLst/>
                <a:latin typeface="Arial" panose="020B0604020202020204" pitchFamily="34" charset="0"/>
                <a:ea typeface="+mn-ea"/>
                <a:cs typeface="+mn-cs"/>
              </a:rPr>
              <a:t>Carrying case: M, L &gt; VS/S</a:t>
            </a:r>
          </a:p>
          <a:p>
            <a:r>
              <a:rPr lang="en-US" sz="1600" b="0" i="0" u="none" strike="noStrike" kern="1200" dirty="0">
                <a:solidFill>
                  <a:schemeClr val="tx1"/>
                </a:solidFill>
                <a:effectLst/>
                <a:latin typeface="Arial" panose="020B0604020202020204" pitchFamily="34" charset="0"/>
                <a:ea typeface="+mn-ea"/>
                <a:cs typeface="+mn-cs"/>
              </a:rPr>
              <a:t>Headset:  M, L &gt; VS/S</a:t>
            </a:r>
          </a:p>
          <a:p>
            <a:r>
              <a:rPr lang="en-US" sz="1600" b="0" i="0" u="none" strike="noStrike" kern="1200" dirty="0">
                <a:solidFill>
                  <a:schemeClr val="tx1"/>
                </a:solidFill>
                <a:effectLst/>
                <a:latin typeface="Arial" panose="020B0604020202020204" pitchFamily="34" charset="0"/>
                <a:ea typeface="+mn-ea"/>
                <a:cs typeface="+mn-cs"/>
              </a:rPr>
              <a:t>Webcam: L &gt;VS/S</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Extra monitors: M &gt; VS/S</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Dock: M, L &gt; VS/S</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Tablet: L &gt; VS/S</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0" u="sng" kern="1200" dirty="0">
                <a:solidFill>
                  <a:schemeClr val="tx1">
                    <a:lumMod val="75000"/>
                    <a:lumOff val="25000"/>
                  </a:schemeClr>
                </a:solidFill>
                <a:latin typeface="Arial" panose="020B0604020202020204" pitchFamily="34" charset="0"/>
                <a:ea typeface="+mn-ea"/>
                <a:cs typeface="Arial" panose="020B0604020202020204" pitchFamily="34" charset="0"/>
              </a:rPr>
              <a:t>Countries listed are statistically higher than the number of countries shown following that country’s name (x)</a:t>
            </a:r>
          </a:p>
          <a:p>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Very Small / Small (ITDM)</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Stand: Japan (10)</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Extra monitors: Japan (11)</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Smartphone: Japan (7)</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Medium (ITDM)</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Keyboard/Mouse: Japan (9)</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Headset: Australia (7)</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Webcam: Japan (8)</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Monitor: Japan (8)</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Large (ITDM)</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2-in-1:  Japan (11)</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Keyboard/Mouse: Germany (9)</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Stand: Germany (8), Japan (9)</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Headset: Germany (10), Japan (11), USA (9)</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Webcam: Japan (7)</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Monitor: Germany (8), Japan (8)</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PC dock: Germany (8), Japan (8)</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Smartphone: Japan (9)</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Tablet: Japan (12)</a:t>
            </a:r>
          </a:p>
        </p:txBody>
      </p:sp>
      <p:sp>
        <p:nvSpPr>
          <p:cNvPr id="4" name="Slide Number Placeholder 3"/>
          <p:cNvSpPr>
            <a:spLocks noGrp="1"/>
          </p:cNvSpPr>
          <p:nvPr>
            <p:ph type="sldNum" sz="quarter" idx="5"/>
          </p:nvPr>
        </p:nvSpPr>
        <p:spPr/>
        <p:txBody>
          <a:bodyPr/>
          <a:lstStyle/>
          <a:p>
            <a:fld id="{4AED87EB-65D7-4500-873C-410831173A82}" type="slidenum">
              <a:rPr lang="en-US" smtClean="0"/>
              <a:pPr/>
              <a:t>38</a:t>
            </a:fld>
            <a:endParaRPr lang="en-US" dirty="0"/>
          </a:p>
        </p:txBody>
      </p:sp>
    </p:spTree>
    <p:extLst>
      <p:ext uri="{BB962C8B-B14F-4D97-AF65-F5344CB8AC3E}">
        <p14:creationId xmlns:p14="http://schemas.microsoft.com/office/powerpoint/2010/main" val="40947358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AED87EB-65D7-4500-873C-410831173A82}" type="slidenum">
              <a:rPr lang="en-US" smtClean="0"/>
              <a:pPr/>
              <a:t>39</a:t>
            </a:fld>
            <a:endParaRPr lang="en-US" dirty="0"/>
          </a:p>
        </p:txBody>
      </p:sp>
    </p:spTree>
    <p:extLst>
      <p:ext uri="{BB962C8B-B14F-4D97-AF65-F5344CB8AC3E}">
        <p14:creationId xmlns:p14="http://schemas.microsoft.com/office/powerpoint/2010/main" val="11523344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u="sng" kern="1200" dirty="0">
                <a:solidFill>
                  <a:schemeClr val="tx1">
                    <a:lumMod val="75000"/>
                    <a:lumOff val="25000"/>
                  </a:schemeClr>
                </a:solidFill>
                <a:latin typeface="Arial" panose="020B0604020202020204" pitchFamily="34" charset="0"/>
                <a:ea typeface="+mn-ea"/>
                <a:cs typeface="Arial" panose="020B0604020202020204" pitchFamily="34" charset="0"/>
              </a:rPr>
              <a:t>Stat testing only performed for How BEU Acquired the Smartphone </a:t>
            </a:r>
          </a:p>
          <a:p>
            <a:endParaRPr lang="en-US" sz="1600" b="0" u="sng"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0" u="sng" kern="1200" dirty="0">
                <a:solidFill>
                  <a:schemeClr val="tx1">
                    <a:lumMod val="75000"/>
                    <a:lumOff val="25000"/>
                  </a:schemeClr>
                </a:solidFill>
                <a:latin typeface="Arial" panose="020B0604020202020204" pitchFamily="34" charset="0"/>
                <a:ea typeface="+mn-ea"/>
                <a:cs typeface="Arial" panose="020B0604020202020204" pitchFamily="34" charset="0"/>
              </a:rPr>
              <a:t>Business size significance testing:</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 wanted one for work, and bought it myself: VS/S and M &gt; L</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 don’t use or need this for work: L &gt; VS/S and M </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NET Work provided: L &gt; VS/S and M </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NET Self provided: VS/S and M &gt; L</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0" u="sng" kern="1200" dirty="0">
                <a:solidFill>
                  <a:schemeClr val="tx1">
                    <a:lumMod val="75000"/>
                    <a:lumOff val="25000"/>
                  </a:schemeClr>
                </a:solidFill>
                <a:latin typeface="Arial" panose="020B0604020202020204" pitchFamily="34" charset="0"/>
                <a:ea typeface="+mn-ea"/>
                <a:cs typeface="Arial" panose="020B0604020202020204" pitchFamily="34" charset="0"/>
              </a:rPr>
              <a:t>Countries listed are statistically higher than the number of countries shown following that country’s name (x)</a:t>
            </a:r>
          </a:p>
          <a:p>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Very Small / Small (BEU)</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Voice-only calls: China (9)</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Video calls: Brazil (10), China (9), Indonesia (9), Mexico (10)</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Chatting with coworkers about work: Brazil (9), China (7), Mexico (9)</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Email: China (7), India (8), Indonesia (7), Mexico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Reading PDFs: China (9), India (7), Indonesia (9), Mexico (10)</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Reading Office-style documents: Brazil (7), China (10), India (7), Indonesia (7), Mexico (8), Singapore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Scanning documents to send/save: China (9), India (9), Indonesia (10), Mexico (10)</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Editing Office-style documents: Brazil (8), China (10), India (9), Indonesia (7), Mexico (9)</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Social media: China (10), Mexico (12)</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Researching topics: Brazil (8), China (8), Indonesia (7), Mexico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Chatting casually with coworkers: India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Marketing: Brazil (8), China (10), Indonesia (9), Mexico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AR/VR experience: China (13), Indonesia (8), Mexico (8)</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Medium (BEU)</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Video calls: Brazil (7), China (7), India (9), Indonesia (9)</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Chatting with coworkers about work: India (11), Mexico (11), Russia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Email: India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Reading PDFs: Brazil (7), China (7), India (9), Indonesia (7), Mexico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Reading Office-style documents: Brazil (8), China (8), India (12), Indonesia (7), Mexico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Scanning documents to send/save: Brazil (7), India (12), Indonesia (9), Mexico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Editing Office-style documents: Brazil (8), China (8), India (11), Indonesia (8), Mexico (8)</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Social media: Brazil (8), China (8), India (9), Indonesia (8), Mexico (8), Russia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Researching topics: Brazil (8), India (9), Indonesia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Chatting casually with coworkers: India (10), Mexico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Marketing: Brazil (7), China (7), India (10), Indonesia (9), Mexico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AR/VR experience: Brazil (8), India (10), Indonesia (8)</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Large (BEU)</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Voice-only calls: Brazil (7), India (10), Mexico (10)</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Video calls: Brazil (9), India (10), Mexico (11)</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Chatting with coworkers about work: India (11), Mexico (11), Russia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Email: Brazil (8), India (10), Indonesia (10), Mexico (10)</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Reading PDFs: Brazil (7), India (10), Indonesia (10), Mexico (10)</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Reading Office-style documents: Brazil (9), India (10), Indonesia (10), Mexico (10)</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Scanning documents to send/save: Brazil (10), China (7), India (10), Indonesia (10), Mexico (10)</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Editing Office-style documents: Brazil (9), China (8), India (10), Indonesia (10), Mexico (10) </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Social media: Brazil (9), China (8), India (9), Indonesia (9), Mexico (11)</a:t>
            </a:r>
            <a:b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br>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Researching topics: Brazil (9), India (9), Indonesia (7), Mexico (11)</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Chatting casually with coworkers: Brazil (9), India (10), Mexico (11), Russia (10)</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Marketing: Brazil (8), China (8), India (11), Indonesia (8), Mexico (10)</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AR/VR experience: Brazil (9), China (9), India (9), Indonesia (9), Mexico (10) </a:t>
            </a:r>
          </a:p>
        </p:txBody>
      </p:sp>
      <p:sp>
        <p:nvSpPr>
          <p:cNvPr id="4" name="Slide Number Placeholder 3"/>
          <p:cNvSpPr>
            <a:spLocks noGrp="1"/>
          </p:cNvSpPr>
          <p:nvPr>
            <p:ph type="sldNum" sz="quarter" idx="5"/>
          </p:nvPr>
        </p:nvSpPr>
        <p:spPr/>
        <p:txBody>
          <a:bodyPr/>
          <a:lstStyle/>
          <a:p>
            <a:fld id="{4AED87EB-65D7-4500-873C-410831173A82}" type="slidenum">
              <a:rPr lang="en-US" smtClean="0"/>
              <a:pPr/>
              <a:t>40</a:t>
            </a:fld>
            <a:endParaRPr lang="en-US" dirty="0"/>
          </a:p>
        </p:txBody>
      </p:sp>
    </p:spTree>
    <p:extLst>
      <p:ext uri="{BB962C8B-B14F-4D97-AF65-F5344CB8AC3E}">
        <p14:creationId xmlns:p14="http://schemas.microsoft.com/office/powerpoint/2010/main" val="4408479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AED87EB-65D7-4500-873C-410831173A82}" type="slidenum">
              <a:rPr lang="en-US" smtClean="0"/>
              <a:pPr/>
              <a:t>41</a:t>
            </a:fld>
            <a:endParaRPr lang="en-US" dirty="0"/>
          </a:p>
        </p:txBody>
      </p:sp>
    </p:spTree>
    <p:extLst>
      <p:ext uri="{BB962C8B-B14F-4D97-AF65-F5344CB8AC3E}">
        <p14:creationId xmlns:p14="http://schemas.microsoft.com/office/powerpoint/2010/main" val="3396335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Q2 “</a:t>
            </a:r>
            <a:r>
              <a:rPr lang="en-US" sz="1600" b="0" i="0" u="none" strike="noStrike">
                <a:solidFill>
                  <a:srgbClr val="000000"/>
                </a:solidFill>
                <a:effectLst/>
                <a:latin typeface="Arial" panose="020B0604020202020204" pitchFamily="34" charset="0"/>
              </a:rPr>
              <a:t>I feel like there’s more time in the workday, because I am working from home and no longer commuting.</a:t>
            </a:r>
            <a:r>
              <a:rPr lang="en-US" dirty="0"/>
              <a:t>“ “</a:t>
            </a:r>
            <a:r>
              <a:rPr lang="en-US" sz="1600" b="0" i="0" u="none" strike="noStrike">
                <a:solidFill>
                  <a:srgbClr val="000000"/>
                </a:solidFill>
                <a:effectLst/>
                <a:latin typeface="Arial" panose="020B0604020202020204" pitchFamily="34" charset="0"/>
              </a:rPr>
              <a:t>I feel my company has been able to operate normally during the pandemic.</a:t>
            </a:r>
            <a:r>
              <a:rPr lang="en-US" dirty="0"/>
              <a:t>“ “</a:t>
            </a:r>
            <a:r>
              <a:rPr lang="en-US" sz="1600" b="0" i="0" u="none" strike="noStrike">
                <a:solidFill>
                  <a:srgbClr val="000000"/>
                </a:solidFill>
                <a:effectLst/>
                <a:latin typeface="Arial" panose="020B0604020202020204" pitchFamily="34" charset="0"/>
              </a:rPr>
              <a:t>I think my company will be able to operate as per normal if everyone continues to work from home after the pandemic.” “I feel like I work more hours each day, now that I am working from home.</a:t>
            </a:r>
            <a:r>
              <a:rPr lang="en-US" dirty="0"/>
              <a:t>“ Base: all BEUs (n=4,126)</a:t>
            </a:r>
          </a:p>
          <a:p>
            <a:r>
              <a:rPr lang="en-US" dirty="0"/>
              <a:t>Q3 “</a:t>
            </a:r>
            <a:r>
              <a:rPr lang="en-US" sz="1600" b="0" i="0" u="none" strike="noStrike">
                <a:solidFill>
                  <a:srgbClr val="000000"/>
                </a:solidFill>
                <a:effectLst/>
                <a:latin typeface="Arial" panose="020B0604020202020204" pitchFamily="34" charset="0"/>
              </a:rPr>
              <a:t>The flexibility that working from home gives me makes me more satisfied with my job” </a:t>
            </a:r>
            <a:r>
              <a:rPr lang="en-US" dirty="0"/>
              <a:t>Base: all BEUs (n=4,126)</a:t>
            </a:r>
          </a:p>
        </p:txBody>
      </p:sp>
      <p:sp>
        <p:nvSpPr>
          <p:cNvPr id="4" name="Slide Number Placeholder 3"/>
          <p:cNvSpPr>
            <a:spLocks noGrp="1"/>
          </p:cNvSpPr>
          <p:nvPr>
            <p:ph type="sldNum" sz="quarter" idx="5"/>
          </p:nvPr>
        </p:nvSpPr>
        <p:spPr/>
        <p:txBody>
          <a:bodyPr/>
          <a:lstStyle/>
          <a:p>
            <a:fld id="{4AED87EB-65D7-4500-873C-410831173A82}" type="slidenum">
              <a:rPr lang="en-US" smtClean="0"/>
              <a:pPr/>
              <a:t>4</a:t>
            </a:fld>
            <a:endParaRPr lang="en-US" dirty="0"/>
          </a:p>
        </p:txBody>
      </p:sp>
    </p:spTree>
    <p:extLst>
      <p:ext uri="{BB962C8B-B14F-4D97-AF65-F5344CB8AC3E}">
        <p14:creationId xmlns:p14="http://schemas.microsoft.com/office/powerpoint/2010/main" val="39464076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87EB-65D7-4500-873C-410831173A82}" type="slidenum">
              <a:rPr lang="en-US" smtClean="0"/>
              <a:pPr/>
              <a:t>42</a:t>
            </a:fld>
            <a:endParaRPr lang="en-US" dirty="0"/>
          </a:p>
        </p:txBody>
      </p:sp>
    </p:spTree>
    <p:extLst>
      <p:ext uri="{BB962C8B-B14F-4D97-AF65-F5344CB8AC3E}">
        <p14:creationId xmlns:p14="http://schemas.microsoft.com/office/powerpoint/2010/main" val="14181335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AED87EB-65D7-4500-873C-410831173A82}" type="slidenum">
              <a:rPr lang="en-US" smtClean="0"/>
              <a:pPr/>
              <a:t>43</a:t>
            </a:fld>
            <a:endParaRPr lang="en-US" dirty="0"/>
          </a:p>
        </p:txBody>
      </p:sp>
    </p:spTree>
    <p:extLst>
      <p:ext uri="{BB962C8B-B14F-4D97-AF65-F5344CB8AC3E}">
        <p14:creationId xmlns:p14="http://schemas.microsoft.com/office/powerpoint/2010/main" val="16618078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u="sng" kern="1200" dirty="0">
                <a:solidFill>
                  <a:schemeClr val="tx1">
                    <a:lumMod val="75000"/>
                    <a:lumOff val="25000"/>
                  </a:schemeClr>
                </a:solidFill>
                <a:latin typeface="Arial" panose="020B0604020202020204" pitchFamily="34" charset="0"/>
                <a:ea typeface="+mn-ea"/>
                <a:cs typeface="Arial" panose="020B0604020202020204" pitchFamily="34" charset="0"/>
              </a:rPr>
              <a:t>Countries listed are statistically higher than the number of countries shown following that country’s name (x)</a:t>
            </a:r>
          </a:p>
          <a:p>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Very Small / Small</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IT management of the solution: USA (12)</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Data privacy: India (13)</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Operating costs: Singapore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Budget: Japan (7), Russia (9)</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Reassure client and customers: China (7), Russia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Adopting a cloud-first model: China (7)</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Medium</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IT management of the solution: Brazil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Staying competitive: China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Adopting a cloud-first model: Brazil (10)</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Real estate costs: Australia (7)</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Large</a:t>
            </a:r>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IT management of the solution: India (7), Indonesia (11), Mexico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Data privacy: Germany (10)</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Budget: Russia (12)</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Adopting a cloud-first model: China (9), Mexico (7)</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Real estate costs: India (7)</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AED87EB-65D7-4500-873C-410831173A82}" type="slidenum">
              <a:rPr lang="en-US" smtClean="0"/>
              <a:pPr/>
              <a:t>44</a:t>
            </a:fld>
            <a:endParaRPr lang="en-US" dirty="0"/>
          </a:p>
        </p:txBody>
      </p:sp>
    </p:spTree>
    <p:extLst>
      <p:ext uri="{BB962C8B-B14F-4D97-AF65-F5344CB8AC3E}">
        <p14:creationId xmlns:p14="http://schemas.microsoft.com/office/powerpoint/2010/main" val="6966876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u="sng" kern="1200" dirty="0">
                <a:solidFill>
                  <a:schemeClr val="tx1">
                    <a:lumMod val="75000"/>
                    <a:lumOff val="25000"/>
                  </a:schemeClr>
                </a:solidFill>
                <a:latin typeface="Arial" panose="020B0604020202020204" pitchFamily="34" charset="0"/>
                <a:ea typeface="+mn-ea"/>
                <a:cs typeface="Arial" panose="020B0604020202020204" pitchFamily="34" charset="0"/>
              </a:rPr>
              <a:t>Countries listed are statistically higher than the number of countries shown following that country’s name (x)</a:t>
            </a:r>
          </a:p>
          <a:p>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Very Small / Small</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All-in-one package with hardware and software/services bundled: Indonesia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Testimonials from workers using the solutions: Indonesia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Training documentation for employees: India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Return on Investment (ROI) reports: China (9), Indonesia (9)</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Flexible purchasing arrangements: China (7), Indonesia (11)</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Thought leadership from OEMs: China (10), Indonesia (12)</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Testimonials from others in my industry: Indonesia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Use cases: Japan (7)</a:t>
            </a:r>
          </a:p>
          <a:p>
            <a:endPar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Medium</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All-in-one package with hardware and software/services bundled: Mexico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Training sessions for employees: India (9), Indonesia (9)</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Testimonials from workers using the solutions: India (8), Indonesia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Return on Investment (ROI) reports: Indonesia (9)</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Thought leadership from OEMs: Brazil (10), China (7), Indonesia (9)</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Testimonials from others in my industry: Australia (8), Indonesia (9), USA (11)</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Use cases: Japan (8)</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Large</a:t>
            </a:r>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All-in-one package with hardware and software/services bundled: Indonesia (13)</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Testimonials from workers using the solutions: Indonesia (7), Japan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Return on Investment (ROI) reports: Indonesia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Flexible purchasing arrangements: Indonesia (13)</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Thought leadership from OEMs: China (7), Indonesia (11)</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Testimonials from others in my industry: India (7), Indonesia (9)</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AED87EB-65D7-4500-873C-410831173A82}" type="slidenum">
              <a:rPr lang="en-US" smtClean="0"/>
              <a:pPr/>
              <a:t>45</a:t>
            </a:fld>
            <a:endParaRPr lang="en-US" dirty="0"/>
          </a:p>
        </p:txBody>
      </p:sp>
    </p:spTree>
    <p:extLst>
      <p:ext uri="{BB962C8B-B14F-4D97-AF65-F5344CB8AC3E}">
        <p14:creationId xmlns:p14="http://schemas.microsoft.com/office/powerpoint/2010/main" val="14020671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87EB-65D7-4500-873C-410831173A82}" type="slidenum">
              <a:rPr lang="en-US" smtClean="0"/>
              <a:pPr/>
              <a:t>46</a:t>
            </a:fld>
            <a:endParaRPr lang="en-US" dirty="0"/>
          </a:p>
        </p:txBody>
      </p:sp>
    </p:spTree>
    <p:extLst>
      <p:ext uri="{BB962C8B-B14F-4D97-AF65-F5344CB8AC3E}">
        <p14:creationId xmlns:p14="http://schemas.microsoft.com/office/powerpoint/2010/main" val="1939703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Q30. How interested would your company be in a hardware service model like that for things like desktop or laptop PCs?</a:t>
            </a:r>
          </a:p>
          <a:p>
            <a:r>
              <a:rPr lang="en-US" sz="1000" dirty="0"/>
              <a:t>Q31. Which of these benefits are the most appealing when it comes to a service like the one we just showed you?</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Q32. If you were to use a service like this, how would you prefer the service be structured?</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DaaS description: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We’d like to talk about a new idea for companies like yours. Read this description and then we’ll ask a few questions about it.</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organizations large and small, refreshing a fleet of personal computing devices every three to four years can involve substantial costs, especially when considering peripheral expenditures for procurement, configuration, deployment, training, support, recovery, and asset management.</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service helps your company mitigate these costs by taking a typical hardware device (such as a laptop, desktop, or tablet), bundling it with a variety of services and software like the list we’ve shown you on the last couple of pages, and offering it to a company like yours for a monthly subscription fee.</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0" u="sng" kern="1200" dirty="0">
                <a:solidFill>
                  <a:schemeClr val="tx1">
                    <a:lumMod val="75000"/>
                    <a:lumOff val="25000"/>
                  </a:schemeClr>
                </a:solidFill>
                <a:latin typeface="Arial" panose="020B0604020202020204" pitchFamily="34" charset="0"/>
                <a:ea typeface="+mn-ea"/>
                <a:cs typeface="Arial" panose="020B0604020202020204" pitchFamily="34" charset="0"/>
              </a:rPr>
              <a:t>Countries listed are statistically higher than the number of countries shown following that country’s name (x)</a:t>
            </a:r>
          </a:p>
          <a:p>
            <a:r>
              <a:rPr lang="en-US" sz="1600" b="1" u="sng" kern="1200" dirty="0">
                <a:solidFill>
                  <a:schemeClr val="tx1">
                    <a:lumMod val="75000"/>
                    <a:lumOff val="25000"/>
                  </a:schemeClr>
                </a:solidFill>
                <a:latin typeface="Arial" panose="020B0604020202020204" pitchFamily="34" charset="0"/>
                <a:ea typeface="+mn-ea"/>
                <a:cs typeface="Arial" panose="020B0604020202020204" pitchFamily="34" charset="0"/>
              </a:rPr>
              <a:t>Q30</a:t>
            </a:r>
            <a:endPar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Very Small / Small</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Extremely/Very Interested: Brazil (7), Germany (7), Indonesia (7), Mexico (7)</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Medium</a:t>
            </a:r>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Extremely/Very Interested: Australia (7), China (7), India (7), Indonesia (9), Mexico (8)</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Large</a:t>
            </a:r>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Extremely/Very Interested: Brazil (7), India (7), Indonesia (7), </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800" b="1" i="0" u="sng" strike="noStrike" kern="1200" dirty="0">
                <a:solidFill>
                  <a:srgbClr val="000000"/>
                </a:solidFill>
                <a:effectLst/>
                <a:latin typeface="Arial" panose="020B0604020202020204" pitchFamily="34" charset="0"/>
                <a:ea typeface="+mn-ea"/>
                <a:cs typeface="Arial" panose="020B0604020202020204" pitchFamily="34" charset="0"/>
              </a:rPr>
              <a:t>Q31</a:t>
            </a:r>
          </a:p>
          <a:p>
            <a:pPr marL="0" marR="0">
              <a:lnSpc>
                <a:spcPct val="107000"/>
              </a:lnSpc>
              <a:spcBef>
                <a:spcPts val="0"/>
              </a:spcBef>
              <a:spcAft>
                <a:spcPts val="800"/>
              </a:spcAft>
            </a:pPr>
            <a:r>
              <a:rPr lang="en-US" sz="1600" u="sng" dirty="0">
                <a:effectLst/>
                <a:latin typeface="Calibri" panose="020F0502020204030204" pitchFamily="34" charset="0"/>
                <a:ea typeface="Calibri" panose="020F0502020204030204" pitchFamily="34" charset="0"/>
                <a:cs typeface="Times New Roman" panose="02020603050405020304" pitchFamily="18" charset="0"/>
              </a:rPr>
              <a:t>Business size significance testing: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0" i="0" u="none" strike="noStrike" dirty="0">
                <a:solidFill>
                  <a:srgbClr val="000000"/>
                </a:solidFill>
                <a:effectLst/>
                <a:latin typeface="Arial" panose="020B0604020202020204" pitchFamily="34" charset="0"/>
              </a:rPr>
              <a:t>Able to focus our in-house IT team on more strategic projects:</a:t>
            </a:r>
            <a:r>
              <a:rPr lang="en-US" dirty="0"/>
              <a:t> M &gt; VS/S</a:t>
            </a:r>
          </a:p>
          <a:p>
            <a:r>
              <a:rPr lang="en-US" sz="1800" b="0" i="0" u="none" strike="noStrike" dirty="0">
                <a:solidFill>
                  <a:srgbClr val="000000"/>
                </a:solidFill>
                <a:effectLst/>
                <a:latin typeface="Arial" panose="020B0604020202020204" pitchFamily="34" charset="0"/>
              </a:rPr>
              <a:t>Easier to have more up-to-date hardware:</a:t>
            </a:r>
            <a:r>
              <a:rPr lang="en-US" dirty="0"/>
              <a:t> M and L &gt; VS/S</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Moving expenses from capital expenditures to operational expenditures:</a:t>
            </a:r>
            <a:r>
              <a:rPr lang="en-US" dirty="0"/>
              <a:t> M and L &gt; VS/S</a:t>
            </a:r>
          </a:p>
          <a:p>
            <a:r>
              <a:rPr lang="en-US" sz="1800" b="0" i="0" u="none" strike="noStrike" dirty="0">
                <a:solidFill>
                  <a:srgbClr val="000000"/>
                </a:solidFill>
                <a:effectLst/>
                <a:latin typeface="Arial" panose="020B0604020202020204" pitchFamily="34" charset="0"/>
              </a:rPr>
              <a:t>Only have one provider to hold accountable for both hardware and software:</a:t>
            </a:r>
            <a:r>
              <a:rPr lang="en-US" dirty="0"/>
              <a:t> L &gt; VS/S and M</a:t>
            </a:r>
          </a:p>
          <a:p>
            <a:endParaRPr lang="en-US" sz="1800" b="0" i="0" u="none" strike="noStrike" dirty="0">
              <a:solidFill>
                <a:srgbClr val="000000"/>
              </a:solidFill>
              <a:effectLst/>
              <a:latin typeface="Arial" panose="020B0604020202020204" pitchFamily="34" charset="0"/>
            </a:endParaRPr>
          </a:p>
          <a:p>
            <a:r>
              <a:rPr lang="en-US" sz="1800" b="1" i="0" u="none" strike="noStrike" dirty="0">
                <a:solidFill>
                  <a:srgbClr val="000000"/>
                </a:solidFill>
                <a:effectLst/>
                <a:latin typeface="Arial" panose="020B0604020202020204" pitchFamily="34" charset="0"/>
              </a:rPr>
              <a:t>Very Small / Small</a:t>
            </a:r>
            <a:r>
              <a:rPr lang="en-US" dirty="0"/>
              <a:t> </a:t>
            </a:r>
          </a:p>
          <a:p>
            <a:r>
              <a:rPr lang="en-US" sz="1600" b="0" i="0" u="none" strike="noStrike" dirty="0">
                <a:solidFill>
                  <a:srgbClr val="000000"/>
                </a:solidFill>
                <a:effectLst/>
                <a:latin typeface="Arial" panose="020B0604020202020204" pitchFamily="34" charset="0"/>
              </a:rPr>
              <a:t>Able to focus our in-house IT team on more strategic projects:</a:t>
            </a:r>
            <a:r>
              <a:rPr lang="en-US" dirty="0"/>
              <a:t> Brazil (7), China (11), Indonesia (11), </a:t>
            </a:r>
          </a:p>
          <a:p>
            <a:r>
              <a:rPr lang="en-US" sz="1600" b="0" i="0" u="none" strike="noStrike" dirty="0">
                <a:solidFill>
                  <a:srgbClr val="000000"/>
                </a:solidFill>
                <a:effectLst/>
                <a:latin typeface="Arial" panose="020B0604020202020204" pitchFamily="34" charset="0"/>
              </a:rPr>
              <a:t>Easier to have more up-to-date hardware:</a:t>
            </a:r>
            <a:r>
              <a:rPr lang="en-US" dirty="0"/>
              <a:t> Indonesia (11)</a:t>
            </a:r>
          </a:p>
          <a:p>
            <a:r>
              <a:rPr lang="en-US" sz="1600" b="0" i="0" u="none" strike="noStrike" dirty="0">
                <a:solidFill>
                  <a:srgbClr val="000000"/>
                </a:solidFill>
                <a:effectLst/>
                <a:latin typeface="Arial" panose="020B0604020202020204" pitchFamily="34" charset="0"/>
              </a:rPr>
              <a:t>Ability to scale hardware needs over time:</a:t>
            </a:r>
            <a:r>
              <a:rPr lang="en-US" dirty="0"/>
              <a:t> China (10), Indonesia (8)</a:t>
            </a:r>
          </a:p>
          <a:p>
            <a:r>
              <a:rPr lang="en-US" sz="1600" b="0" i="0" u="none" strike="noStrike" dirty="0">
                <a:solidFill>
                  <a:srgbClr val="000000"/>
                </a:solidFill>
                <a:effectLst/>
                <a:latin typeface="Arial" panose="020B0604020202020204" pitchFamily="34" charset="0"/>
              </a:rPr>
              <a:t>No need to worry about the details of managing hardware life cycles: China (7) </a:t>
            </a:r>
            <a:r>
              <a:rPr lang="en-US" dirty="0"/>
              <a:t> </a:t>
            </a:r>
          </a:p>
          <a:p>
            <a:r>
              <a:rPr lang="en-US" sz="1600" b="0" i="0" u="none" strike="noStrike" dirty="0">
                <a:solidFill>
                  <a:srgbClr val="000000"/>
                </a:solidFill>
                <a:effectLst/>
                <a:latin typeface="Arial" panose="020B0604020202020204" pitchFamily="34" charset="0"/>
              </a:rPr>
              <a:t>Only have one provider to hold accountable for both hardware and software:</a:t>
            </a:r>
            <a:r>
              <a:rPr lang="en-US" dirty="0"/>
              <a:t> India (9), Mexico (11), Russia (12)</a:t>
            </a:r>
          </a:p>
          <a:p>
            <a:endPar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Medium</a:t>
            </a:r>
          </a:p>
          <a:p>
            <a:r>
              <a:rPr lang="en-US" sz="1600" b="0" i="0" u="none" strike="noStrike" dirty="0">
                <a:solidFill>
                  <a:srgbClr val="000000"/>
                </a:solidFill>
                <a:effectLst/>
                <a:latin typeface="Arial" panose="020B0604020202020204" pitchFamily="34" charset="0"/>
              </a:rPr>
              <a:t>Able to focus our in-house IT team on more strategic projects:</a:t>
            </a:r>
            <a:r>
              <a:rPr lang="en-US" dirty="0"/>
              <a:t> China (7), India (9), Indonesia (10), </a:t>
            </a:r>
          </a:p>
          <a:p>
            <a:r>
              <a:rPr lang="en-US" sz="1600" b="0" i="0" u="none" strike="noStrike" dirty="0">
                <a:solidFill>
                  <a:srgbClr val="000000"/>
                </a:solidFill>
                <a:effectLst/>
                <a:latin typeface="Arial" panose="020B0604020202020204" pitchFamily="34" charset="0"/>
              </a:rPr>
              <a:t>Easier to have more up-to-date hardware:</a:t>
            </a:r>
            <a:r>
              <a:rPr lang="en-US" dirty="0"/>
              <a:t> China (10), Russia (7)</a:t>
            </a:r>
          </a:p>
          <a:p>
            <a:r>
              <a:rPr lang="en-US" sz="1600" b="0" i="0" u="none" strike="noStrike" dirty="0">
                <a:solidFill>
                  <a:srgbClr val="000000"/>
                </a:solidFill>
                <a:effectLst/>
                <a:latin typeface="Arial" panose="020B0604020202020204" pitchFamily="34" charset="0"/>
              </a:rPr>
              <a:t>No need to worry about the details of managing hardware life cycles:</a:t>
            </a:r>
            <a:r>
              <a:rPr lang="en-US" dirty="0"/>
              <a:t> Singapore (10)</a:t>
            </a:r>
          </a:p>
          <a:p>
            <a:r>
              <a:rPr lang="en-US" sz="1600" b="0" i="0" u="none" strike="noStrike" dirty="0">
                <a:solidFill>
                  <a:srgbClr val="000000"/>
                </a:solidFill>
                <a:effectLst/>
                <a:latin typeface="Arial" panose="020B0604020202020204" pitchFamily="34" charset="0"/>
              </a:rPr>
              <a:t>Only have one provider to hold accountable for both hardware and software:</a:t>
            </a:r>
            <a:r>
              <a:rPr lang="en-US" dirty="0"/>
              <a:t> India (12), Russia (8)</a:t>
            </a:r>
          </a:p>
          <a:p>
            <a:r>
              <a:rPr lang="en-US" sz="1600" b="0" i="0" u="none" strike="noStrike" dirty="0">
                <a:solidFill>
                  <a:srgbClr val="000000"/>
                </a:solidFill>
                <a:effectLst/>
                <a:latin typeface="Arial" panose="020B0604020202020204" pitchFamily="34" charset="0"/>
              </a:rPr>
              <a:t>Only have one company to contract with: Australia (8), UK (9) </a:t>
            </a:r>
          </a:p>
          <a:p>
            <a:endPar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Large</a:t>
            </a:r>
          </a:p>
          <a:p>
            <a:r>
              <a:rPr lang="en-US" sz="1600" b="0" i="0" u="none" strike="noStrike" dirty="0">
                <a:solidFill>
                  <a:srgbClr val="000000"/>
                </a:solidFill>
                <a:effectLst/>
                <a:latin typeface="Arial" panose="020B0604020202020204" pitchFamily="34" charset="0"/>
              </a:rPr>
              <a:t>Able to focus our in-house IT team on more strategic projects:</a:t>
            </a:r>
            <a:r>
              <a:rPr lang="en-US" dirty="0"/>
              <a:t> Brazil (8), Indonesia (10)</a:t>
            </a:r>
          </a:p>
          <a:p>
            <a:r>
              <a:rPr lang="en-US" sz="1600" b="0" i="0" u="none" strike="noStrike" dirty="0">
                <a:solidFill>
                  <a:srgbClr val="000000"/>
                </a:solidFill>
                <a:effectLst/>
                <a:latin typeface="Arial" panose="020B0604020202020204" pitchFamily="34" charset="0"/>
              </a:rPr>
              <a:t>Easier to have more up-to-date hardware:</a:t>
            </a:r>
            <a:r>
              <a:rPr lang="en-US" dirty="0"/>
              <a:t> Indonesia (13)</a:t>
            </a:r>
          </a:p>
          <a:p>
            <a:r>
              <a:rPr lang="en-US" sz="1600" b="0" i="0" u="none" strike="noStrike" dirty="0">
                <a:solidFill>
                  <a:srgbClr val="000000"/>
                </a:solidFill>
                <a:effectLst/>
                <a:latin typeface="Arial" panose="020B0604020202020204" pitchFamily="34" charset="0"/>
              </a:rPr>
              <a:t>Ability to scale hardware needs over time:</a:t>
            </a:r>
            <a:r>
              <a:rPr lang="en-US" dirty="0"/>
              <a:t> Indonesia (12)</a:t>
            </a:r>
          </a:p>
          <a:p>
            <a:r>
              <a:rPr lang="en-US" sz="1600" b="0" i="0" u="none" strike="noStrike" dirty="0">
                <a:solidFill>
                  <a:srgbClr val="000000"/>
                </a:solidFill>
                <a:effectLst/>
                <a:latin typeface="Arial" panose="020B0604020202020204" pitchFamily="34" charset="0"/>
              </a:rPr>
              <a:t>Moving expenses from capital expenditures to operational expenditures:</a:t>
            </a:r>
            <a:r>
              <a:rPr lang="en-US" dirty="0"/>
              <a:t> India (9), Indonesia (11)</a:t>
            </a:r>
          </a:p>
          <a:p>
            <a:endParaRPr lang="en-US" sz="1600" b="0" i="0" u="none" strike="noStrike" dirty="0">
              <a:solidFill>
                <a:srgbClr val="000000"/>
              </a:solidFill>
              <a:effectLst/>
              <a:latin typeface="Arial" panose="020B0604020202020204" pitchFamily="34" charset="0"/>
            </a:endParaRPr>
          </a:p>
          <a:p>
            <a:r>
              <a:rPr lang="en-US" sz="1800" b="1" i="0" u="sng" strike="noStrike" kern="1200" dirty="0">
                <a:solidFill>
                  <a:srgbClr val="000000"/>
                </a:solidFill>
                <a:effectLst/>
                <a:latin typeface="Arial" panose="020B0604020202020204" pitchFamily="34" charset="0"/>
                <a:ea typeface="+mn-ea"/>
                <a:cs typeface="Arial" panose="020B0604020202020204" pitchFamily="34" charset="0"/>
              </a:rPr>
              <a:t>Q32</a:t>
            </a:r>
          </a:p>
          <a:p>
            <a:pPr marL="0" marR="0">
              <a:lnSpc>
                <a:spcPct val="107000"/>
              </a:lnSpc>
              <a:spcBef>
                <a:spcPts val="0"/>
              </a:spcBef>
              <a:spcAft>
                <a:spcPts val="800"/>
              </a:spcAft>
            </a:pPr>
            <a:r>
              <a:rPr lang="en-US" sz="1600" u="sng" dirty="0">
                <a:effectLst/>
                <a:latin typeface="Calibri" panose="020F0502020204030204" pitchFamily="34" charset="0"/>
                <a:ea typeface="Calibri" panose="020F0502020204030204" pitchFamily="34" charset="0"/>
                <a:cs typeface="Times New Roman" panose="02020603050405020304" pitchFamily="18" charset="0"/>
              </a:rPr>
              <a:t>Business size significance testing: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600" b="0" i="0" u="none" strike="noStrike" dirty="0">
                <a:solidFill>
                  <a:srgbClr val="000000"/>
                </a:solidFill>
                <a:effectLst/>
                <a:latin typeface="Arial" panose="020B0604020202020204" pitchFamily="34" charset="0"/>
              </a:rPr>
              <a:t>Long-term with discount from annual: L &gt; M</a:t>
            </a:r>
          </a:p>
          <a:p>
            <a:endParaRPr lang="en-US" sz="1600" b="0" i="0" u="none" strike="noStrike" dirty="0">
              <a:solidFill>
                <a:srgbClr val="000000"/>
              </a:solidFill>
              <a:effectLst/>
              <a:latin typeface="Arial" panose="020B0604020202020204" pitchFamily="34" charset="0"/>
            </a:endParaRPr>
          </a:p>
          <a:p>
            <a:r>
              <a:rPr lang="en-US" sz="1600" b="1" i="0" u="none" strike="noStrike" dirty="0">
                <a:solidFill>
                  <a:srgbClr val="000000"/>
                </a:solidFill>
                <a:effectLst/>
                <a:latin typeface="Arial" panose="020B0604020202020204" pitchFamily="34" charset="0"/>
              </a:rPr>
              <a:t>Small</a:t>
            </a:r>
          </a:p>
          <a:p>
            <a:r>
              <a:rPr lang="en-US" sz="1600" b="0" i="0" u="none" strike="noStrike" dirty="0">
                <a:solidFill>
                  <a:srgbClr val="000000"/>
                </a:solidFill>
                <a:effectLst/>
                <a:latin typeface="Arial" panose="020B0604020202020204" pitchFamily="34" charset="0"/>
              </a:rPr>
              <a:t>Monthly: France (13)</a:t>
            </a:r>
          </a:p>
          <a:p>
            <a:endParaRPr lang="en-US" sz="1600" b="1" i="0" u="none" strike="noStrike" dirty="0">
              <a:solidFill>
                <a:srgbClr val="000000"/>
              </a:solidFill>
              <a:effectLst/>
              <a:latin typeface="Arial" panose="020B0604020202020204" pitchFamily="34" charset="0"/>
            </a:endParaRPr>
          </a:p>
          <a:p>
            <a:r>
              <a:rPr lang="en-US" sz="1600" b="1" i="0" u="none" strike="noStrike" dirty="0">
                <a:solidFill>
                  <a:srgbClr val="000000"/>
                </a:solidFill>
                <a:effectLst/>
                <a:latin typeface="Arial" panose="020B0604020202020204" pitchFamily="34" charset="0"/>
              </a:rPr>
              <a:t>Medium</a:t>
            </a:r>
          </a:p>
          <a:p>
            <a:r>
              <a:rPr lang="en-US" sz="1600" b="0" i="0" u="none" strike="noStrike" dirty="0">
                <a:solidFill>
                  <a:srgbClr val="000000"/>
                </a:solidFill>
                <a:effectLst/>
                <a:latin typeface="Arial" panose="020B0604020202020204" pitchFamily="34" charset="0"/>
              </a:rPr>
              <a:t>Monthly: Australia (11), France (7), India (7), USA (12)</a:t>
            </a:r>
          </a:p>
          <a:p>
            <a:r>
              <a:rPr lang="en-US" sz="1600" b="0" i="0" u="none" strike="noStrike" dirty="0">
                <a:solidFill>
                  <a:srgbClr val="000000"/>
                </a:solidFill>
                <a:effectLst/>
                <a:latin typeface="Arial" panose="020B0604020202020204" pitchFamily="34" charset="0"/>
              </a:rPr>
              <a:t>Annual with a discount: Brazil (11), China (11)</a:t>
            </a:r>
          </a:p>
          <a:p>
            <a:r>
              <a:rPr lang="en-US" sz="1600" b="0" i="0" u="none" strike="noStrike" dirty="0">
                <a:solidFill>
                  <a:srgbClr val="000000"/>
                </a:solidFill>
                <a:effectLst/>
                <a:latin typeface="Arial" panose="020B0604020202020204" pitchFamily="34" charset="0"/>
              </a:rPr>
              <a:t>Long-term with discount from annual: Indonesia (12), Russia (10)</a:t>
            </a:r>
          </a:p>
          <a:p>
            <a:endParaRPr lang="en-US" sz="1600" b="1" i="0" u="none" strike="noStrike" dirty="0">
              <a:solidFill>
                <a:srgbClr val="000000"/>
              </a:solidFill>
              <a:effectLst/>
              <a:latin typeface="Arial" panose="020B0604020202020204" pitchFamily="34" charset="0"/>
            </a:endParaRPr>
          </a:p>
          <a:p>
            <a:r>
              <a:rPr lang="en-US" sz="1600" b="1" i="0" u="none" strike="noStrike" dirty="0">
                <a:solidFill>
                  <a:srgbClr val="000000"/>
                </a:solidFill>
                <a:effectLst/>
                <a:latin typeface="Arial" panose="020B0604020202020204" pitchFamily="34" charset="0"/>
              </a:rPr>
              <a:t>Large</a:t>
            </a:r>
          </a:p>
          <a:p>
            <a:r>
              <a:rPr lang="en-US" sz="1600" b="0" i="0" u="none" strike="noStrike" dirty="0">
                <a:solidFill>
                  <a:srgbClr val="000000"/>
                </a:solidFill>
                <a:effectLst/>
                <a:latin typeface="Arial" panose="020B0604020202020204" pitchFamily="34" charset="0"/>
              </a:rPr>
              <a:t>Monthly: Indonesia (8), USA (8)</a:t>
            </a:r>
          </a:p>
          <a:p>
            <a:r>
              <a:rPr lang="en-US" sz="1600" b="0" i="0" u="none" strike="noStrike" dirty="0">
                <a:solidFill>
                  <a:srgbClr val="000000"/>
                </a:solidFill>
                <a:effectLst/>
                <a:latin typeface="Arial" panose="020B0604020202020204" pitchFamily="34" charset="0"/>
              </a:rPr>
              <a:t>Annual with a discount: Singapore (7)</a:t>
            </a:r>
          </a:p>
          <a:p>
            <a:r>
              <a:rPr lang="en-US" sz="1600" b="0" i="0" u="none" strike="noStrike" dirty="0">
                <a:solidFill>
                  <a:srgbClr val="000000"/>
                </a:solidFill>
                <a:effectLst/>
                <a:latin typeface="Arial" panose="020B0604020202020204" pitchFamily="34" charset="0"/>
              </a:rPr>
              <a:t>Long-term with discount from annual: China (7), Russia (7)</a:t>
            </a:r>
          </a:p>
          <a:p>
            <a:endParaRPr lang="en-US" sz="1600" b="1"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4AED87EB-65D7-4500-873C-410831173A82}" type="slidenum">
              <a:rPr lang="en-US" smtClean="0"/>
              <a:pPr/>
              <a:t>47</a:t>
            </a:fld>
            <a:endParaRPr lang="en-US" dirty="0"/>
          </a:p>
        </p:txBody>
      </p:sp>
    </p:spTree>
    <p:extLst>
      <p:ext uri="{BB962C8B-B14F-4D97-AF65-F5344CB8AC3E}">
        <p14:creationId xmlns:p14="http://schemas.microsoft.com/office/powerpoint/2010/main" val="28268250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u="sng" kern="1200" dirty="0">
                <a:solidFill>
                  <a:schemeClr val="tx1">
                    <a:lumMod val="75000"/>
                    <a:lumOff val="25000"/>
                  </a:schemeClr>
                </a:solidFill>
                <a:latin typeface="Arial" panose="020B0604020202020204" pitchFamily="34" charset="0"/>
                <a:ea typeface="+mn-ea"/>
                <a:cs typeface="Arial" panose="020B0604020202020204" pitchFamily="34" charset="0"/>
              </a:rPr>
              <a:t>Countries listed are statistically higher than the number of countries shown following that country’s name (x)</a:t>
            </a:r>
          </a:p>
          <a:p>
            <a:r>
              <a:rPr lang="en-US" sz="1600" b="1" u="none" kern="1200" dirty="0">
                <a:solidFill>
                  <a:schemeClr val="tx1">
                    <a:lumMod val="75000"/>
                    <a:lumOff val="25000"/>
                  </a:schemeClr>
                </a:solidFill>
                <a:latin typeface="Arial" panose="020B0604020202020204" pitchFamily="34" charset="0"/>
                <a:ea typeface="+mn-ea"/>
                <a:cs typeface="Arial" panose="020B0604020202020204" pitchFamily="34" charset="0"/>
              </a:rPr>
              <a:t>Very Small / Small</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Every 2 years or less: Brazil (12), Indonesia (8), Mexico (11)</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Every 4 years: Germany (8), Italy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Every 5 years: Japan (11)</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We only replace them if they break: Japan (11), Russia (11), Singapore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NET: every 2 years or less + every 3 years: Brazil (9), China (7), India (7), Mexico (8)</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NET: 4 years + 5 years + 6 years: Germany (8)</a:t>
            </a:r>
          </a:p>
          <a:p>
            <a:endPar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Medium</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Every 2 years or less: Brazil (13)</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Every 3 years: Japan (10)</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Every 4 years: Germany (9)</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Every 5 years: Australia (11)</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We only replace them if they break: Russia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NET: every 2 years or less + every 3 years: Brazil (13)</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NET: 4 years + 5 years + 6 years: Australia (10), Germany (9)</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1" kern="1200" dirty="0">
                <a:solidFill>
                  <a:schemeClr val="tx1">
                    <a:lumMod val="75000"/>
                    <a:lumOff val="25000"/>
                  </a:schemeClr>
                </a:solidFill>
                <a:latin typeface="Arial" panose="020B0604020202020204" pitchFamily="34" charset="0"/>
                <a:ea typeface="+mn-ea"/>
                <a:cs typeface="Arial" panose="020B0604020202020204" pitchFamily="34" charset="0"/>
              </a:rPr>
              <a:t>Large</a:t>
            </a:r>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Every 2 years or less: Brazil (9), Mexico (9)</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Every 4 years: Germany (11)</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NET: every 2 years or less + every 3 years: Brazil (10), Indonesia (10), Mexico (7)</a:t>
            </a:r>
          </a:p>
          <a:p>
            <a:r>
              <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rPr>
              <a:t>NET: 4 years + 5 years + 6 years: Germany (12)</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AED87EB-65D7-4500-873C-410831173A82}" type="slidenum">
              <a:rPr lang="en-US" smtClean="0"/>
              <a:pPr/>
              <a:t>48</a:t>
            </a:fld>
            <a:endParaRPr lang="en-US" dirty="0"/>
          </a:p>
        </p:txBody>
      </p:sp>
    </p:spTree>
    <p:extLst>
      <p:ext uri="{BB962C8B-B14F-4D97-AF65-F5344CB8AC3E}">
        <p14:creationId xmlns:p14="http://schemas.microsoft.com/office/powerpoint/2010/main" val="30758261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000" dirty="0"/>
              <a:t>Q33. Can you explain a bit about why your company does not use a service like this?</a:t>
            </a:r>
          </a:p>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Q34. [IF CURRENTLY USING] Since you currently use a service like this, we’d love to hear how it could be better. What are some of the issues you’ve had with using it?</a:t>
            </a:r>
          </a:p>
          <a:p>
            <a:pPr marL="0" marR="0">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[IF PREVIOUSLY USED] Since you used to use a service like this, we’d love to hear why your company stopped. What are some of the issues that led to your company not using the service any longer?</a:t>
            </a:r>
          </a:p>
          <a:p>
            <a:endParaRPr lang="en-US" sz="1600" b="0" kern="1200" dirty="0">
              <a:solidFill>
                <a:schemeClr val="tx1">
                  <a:lumMod val="75000"/>
                  <a:lumOff val="25000"/>
                </a:schemeClr>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AED87EB-65D7-4500-873C-410831173A82}" type="slidenum">
              <a:rPr lang="en-US" smtClean="0"/>
              <a:pPr/>
              <a:t>49</a:t>
            </a:fld>
            <a:endParaRPr lang="en-US" dirty="0"/>
          </a:p>
        </p:txBody>
      </p:sp>
    </p:spTree>
    <p:extLst>
      <p:ext uri="{BB962C8B-B14F-4D97-AF65-F5344CB8AC3E}">
        <p14:creationId xmlns:p14="http://schemas.microsoft.com/office/powerpoint/2010/main" val="18077072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87EB-65D7-4500-873C-410831173A82}" type="slidenum">
              <a:rPr lang="en-US" smtClean="0"/>
              <a:pPr/>
              <a:t>50</a:t>
            </a:fld>
            <a:endParaRPr lang="en-US" dirty="0"/>
          </a:p>
        </p:txBody>
      </p:sp>
    </p:spTree>
    <p:extLst>
      <p:ext uri="{BB962C8B-B14F-4D97-AF65-F5344CB8AC3E}">
        <p14:creationId xmlns:p14="http://schemas.microsoft.com/office/powerpoint/2010/main" val="15729282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700" dirty="0"/>
              <a:t>Q35. Which of these threats is your company most concerned about in terms of something that could impact your ability to conduct business?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Q36. Does your company have a business continuity plan in place?</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Q37. Which of these products or services does your company employ to ensure your company is either protected from or can recover after an incident?</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b="0" u="sng" kern="1200" dirty="0">
                <a:solidFill>
                  <a:schemeClr val="tx1">
                    <a:lumMod val="75000"/>
                    <a:lumOff val="25000"/>
                  </a:schemeClr>
                </a:solidFill>
                <a:latin typeface="Arial" panose="020B0604020202020204" pitchFamily="34" charset="0"/>
                <a:ea typeface="+mn-ea"/>
                <a:cs typeface="Arial" panose="020B0604020202020204" pitchFamily="34" charset="0"/>
              </a:rPr>
              <a:t>Countries listed are statistically higher than the number of countries shown following that country’s name (x)</a:t>
            </a:r>
          </a:p>
          <a:p>
            <a:r>
              <a:rPr lang="en-US" sz="1100" b="1" u="sng" kern="1200" dirty="0">
                <a:solidFill>
                  <a:schemeClr val="tx1">
                    <a:lumMod val="75000"/>
                    <a:lumOff val="25000"/>
                  </a:schemeClr>
                </a:solidFill>
                <a:latin typeface="Arial" panose="020B0604020202020204" pitchFamily="34" charset="0"/>
                <a:ea typeface="+mn-ea"/>
                <a:cs typeface="Arial" panose="020B0604020202020204" pitchFamily="34" charset="0"/>
              </a:rPr>
              <a:t>Q35</a:t>
            </a:r>
            <a:endParaRPr lang="en-US" sz="1100" b="1" u="none" kern="1200" dirty="0">
              <a:solidFill>
                <a:schemeClr val="tx1">
                  <a:lumMod val="75000"/>
                  <a:lumOff val="25000"/>
                </a:schemeClr>
              </a:solidFill>
              <a:latin typeface="Arial" panose="020B0604020202020204" pitchFamily="34" charset="0"/>
              <a:ea typeface="+mn-ea"/>
              <a:cs typeface="Arial" panose="020B0604020202020204" pitchFamily="34" charset="0"/>
            </a:endParaRPr>
          </a:p>
          <a:p>
            <a:r>
              <a:rPr lang="en-US" sz="1100" b="1" u="none" kern="1200" dirty="0">
                <a:solidFill>
                  <a:schemeClr val="tx1">
                    <a:lumMod val="75000"/>
                    <a:lumOff val="25000"/>
                  </a:schemeClr>
                </a:solidFill>
                <a:latin typeface="Arial" panose="020B0604020202020204" pitchFamily="34" charset="0"/>
                <a:ea typeface="+mn-ea"/>
                <a:cs typeface="Arial" panose="020B0604020202020204" pitchFamily="34" charset="0"/>
              </a:rPr>
              <a:t>Very Small / Small</a:t>
            </a:r>
          </a:p>
          <a:p>
            <a:r>
              <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rPr>
              <a:t>Cyber-attack directed at your company: Brazil (8)</a:t>
            </a:r>
          </a:p>
          <a:p>
            <a:r>
              <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rPr>
              <a:t>Internal data theft: Brazil (9), Indonesia (8), Russia (9)</a:t>
            </a:r>
          </a:p>
          <a:p>
            <a:r>
              <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rPr>
              <a:t>Data loss or theft due to employee negligence: India (9), Singapore (9)</a:t>
            </a:r>
          </a:p>
          <a:p>
            <a:r>
              <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rPr>
              <a:t>Loss of infrastructure: China (12)</a:t>
            </a:r>
          </a:p>
          <a:p>
            <a:r>
              <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rPr>
              <a:t>Civil unrest: France (7), Japan (9), USA (7)</a:t>
            </a:r>
          </a:p>
          <a:p>
            <a:r>
              <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rPr>
              <a:t>War: France (8)</a:t>
            </a:r>
          </a:p>
          <a:p>
            <a:r>
              <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rPr>
              <a:t>No concerns: Australia (10)</a:t>
            </a:r>
          </a:p>
          <a:p>
            <a:endParaRPr lang="en-US" sz="11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100" b="1" kern="1200" dirty="0">
                <a:solidFill>
                  <a:schemeClr val="tx1">
                    <a:lumMod val="75000"/>
                    <a:lumOff val="25000"/>
                  </a:schemeClr>
                </a:solidFill>
                <a:latin typeface="Arial" panose="020B0604020202020204" pitchFamily="34" charset="0"/>
                <a:ea typeface="+mn-ea"/>
                <a:cs typeface="Arial" panose="020B0604020202020204" pitchFamily="34" charset="0"/>
              </a:rPr>
              <a:t>Medium</a:t>
            </a:r>
          </a:p>
          <a:p>
            <a:r>
              <a:rPr lang="en-US" sz="1800" b="0" i="0" u="none" strike="noStrike" dirty="0">
                <a:solidFill>
                  <a:srgbClr val="000000"/>
                </a:solidFill>
                <a:effectLst/>
                <a:latin typeface="Arial" panose="020B0604020202020204" pitchFamily="34" charset="0"/>
              </a:rPr>
              <a:t>Cyber-attack directed at your company</a:t>
            </a:r>
            <a:r>
              <a:rPr lang="en-US" sz="1200" b="0" i="0" u="none" strike="noStrike" dirty="0">
                <a:solidFill>
                  <a:srgbClr val="000000"/>
                </a:solidFill>
                <a:effectLst/>
                <a:latin typeface="Arial" panose="020B0604020202020204" pitchFamily="34" charset="0"/>
              </a:rPr>
              <a:t>: Indonesia (9)</a:t>
            </a:r>
            <a:endParaRPr lang="en-US" sz="1200"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Injury or death of key company personnel</a:t>
            </a:r>
            <a:r>
              <a:rPr lang="en-US" sz="1200" b="0" i="0" u="none" strike="noStrike" dirty="0">
                <a:solidFill>
                  <a:srgbClr val="000000"/>
                </a:solidFill>
                <a:effectLst/>
                <a:latin typeface="Arial" panose="020B0604020202020204" pitchFamily="34" charset="0"/>
              </a:rPr>
              <a:t>: Australia (8), USA (8)</a:t>
            </a:r>
            <a:endParaRPr lang="en-US" sz="1200" dirty="0"/>
          </a:p>
          <a:p>
            <a:r>
              <a:rPr lang="en-US" sz="1800" b="0" i="0" u="none" strike="noStrike" dirty="0">
                <a:solidFill>
                  <a:srgbClr val="000000"/>
                </a:solidFill>
                <a:effectLst/>
                <a:latin typeface="Arial" panose="020B0604020202020204" pitchFamily="34" charset="0"/>
              </a:rPr>
              <a:t>War:</a:t>
            </a:r>
            <a:r>
              <a:rPr lang="en-US" sz="1200" dirty="0"/>
              <a:t> USA (10)</a:t>
            </a:r>
          </a:p>
          <a:p>
            <a:endParaRPr lang="en-US" sz="12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800" b="1" kern="1200" dirty="0">
                <a:solidFill>
                  <a:schemeClr val="tx1">
                    <a:lumMod val="75000"/>
                    <a:lumOff val="25000"/>
                  </a:schemeClr>
                </a:solidFill>
                <a:latin typeface="Arial" panose="020B0604020202020204" pitchFamily="34" charset="0"/>
                <a:ea typeface="+mn-ea"/>
                <a:cs typeface="Arial" panose="020B0604020202020204" pitchFamily="34" charset="0"/>
              </a:rPr>
              <a:t>Large</a:t>
            </a:r>
          </a:p>
          <a:p>
            <a:r>
              <a:rPr lang="en-US" sz="1100" b="0" i="0" u="none" strike="noStrike" dirty="0">
                <a:solidFill>
                  <a:srgbClr val="000000"/>
                </a:solidFill>
                <a:effectLst/>
                <a:latin typeface="Arial" panose="020B0604020202020204" pitchFamily="34" charset="0"/>
              </a:rPr>
              <a:t>Cyber-attack directed at your company</a:t>
            </a:r>
            <a:r>
              <a:rPr lang="en-US" sz="900" b="0" i="0" u="none" strike="noStrike" dirty="0">
                <a:solidFill>
                  <a:srgbClr val="000000"/>
                </a:solidFill>
                <a:effectLst/>
                <a:latin typeface="Arial" panose="020B0604020202020204" pitchFamily="34" charset="0"/>
              </a:rPr>
              <a:t>: Germany (8) </a:t>
            </a:r>
            <a:endParaRPr lang="en-US" sz="900" dirty="0"/>
          </a:p>
          <a:p>
            <a:r>
              <a:rPr lang="en-US" sz="1100" b="0" i="0" u="none" strike="noStrike" dirty="0">
                <a:solidFill>
                  <a:srgbClr val="000000"/>
                </a:solidFill>
                <a:effectLst/>
                <a:latin typeface="Arial" panose="020B0604020202020204" pitchFamily="34" charset="0"/>
              </a:rPr>
              <a:t>Natural disaster (fire, flood, earthquake)</a:t>
            </a:r>
            <a:r>
              <a:rPr lang="en-US" sz="900" b="0" i="0" u="none" strike="noStrike" dirty="0">
                <a:solidFill>
                  <a:srgbClr val="000000"/>
                </a:solidFill>
                <a:effectLst/>
                <a:latin typeface="Arial" panose="020B0604020202020204" pitchFamily="34" charset="0"/>
              </a:rPr>
              <a:t>: Japan (7)</a:t>
            </a:r>
            <a:endParaRPr lang="en-US" sz="900" dirty="0"/>
          </a:p>
          <a:p>
            <a:r>
              <a:rPr lang="en-US" sz="1100" b="0" i="0" u="none" strike="noStrike" dirty="0">
                <a:solidFill>
                  <a:srgbClr val="000000"/>
                </a:solidFill>
                <a:effectLst/>
                <a:latin typeface="Arial" panose="020B0604020202020204" pitchFamily="34" charset="0"/>
              </a:rPr>
              <a:t>Civil unrest</a:t>
            </a:r>
            <a:r>
              <a:rPr lang="en-US" sz="900" b="0" i="0" u="none" strike="noStrike" dirty="0">
                <a:solidFill>
                  <a:srgbClr val="000000"/>
                </a:solidFill>
                <a:effectLst/>
                <a:latin typeface="Arial" panose="020B0604020202020204" pitchFamily="34" charset="0"/>
              </a:rPr>
              <a:t>: France (7), USA (7)</a:t>
            </a:r>
            <a:endParaRPr lang="en-US" sz="900" dirty="0"/>
          </a:p>
          <a:p>
            <a:r>
              <a:rPr lang="en-US" sz="1100" b="0" i="0" u="none" strike="noStrike" dirty="0">
                <a:solidFill>
                  <a:srgbClr val="000000"/>
                </a:solidFill>
                <a:effectLst/>
                <a:latin typeface="Arial" panose="020B0604020202020204" pitchFamily="34" charset="0"/>
              </a:rPr>
              <a:t>War</a:t>
            </a:r>
            <a:r>
              <a:rPr lang="en-US" sz="900" b="0" i="0" u="none" strike="noStrike" dirty="0">
                <a:solidFill>
                  <a:srgbClr val="000000"/>
                </a:solidFill>
                <a:effectLst/>
                <a:latin typeface="Arial" panose="020B0604020202020204" pitchFamily="34" charset="0"/>
              </a:rPr>
              <a:t>: USA (9)</a:t>
            </a:r>
            <a:endParaRPr lang="en-US" sz="900" dirty="0"/>
          </a:p>
          <a:p>
            <a:r>
              <a:rPr lang="en-US" sz="1100" b="0" i="0" u="none" strike="noStrike" dirty="0">
                <a:solidFill>
                  <a:srgbClr val="000000"/>
                </a:solidFill>
                <a:effectLst/>
                <a:latin typeface="Arial" panose="020B0604020202020204" pitchFamily="34" charset="0"/>
              </a:rPr>
              <a:t>We aren’t concerned about anything impacting our company</a:t>
            </a:r>
            <a:r>
              <a:rPr lang="en-US" sz="900" b="0" i="0" u="none" strike="noStrike" dirty="0">
                <a:solidFill>
                  <a:srgbClr val="000000"/>
                </a:solidFill>
                <a:effectLst/>
                <a:latin typeface="Arial" panose="020B0604020202020204" pitchFamily="34" charset="0"/>
              </a:rPr>
              <a:t>: Italy (10)</a:t>
            </a:r>
          </a:p>
          <a:p>
            <a:endParaRPr lang="en-US" sz="900" b="0" i="0" u="none" strike="noStrike" kern="1200" dirty="0">
              <a:solidFill>
                <a:srgbClr val="000000"/>
              </a:solidFill>
              <a:effectLst/>
              <a:latin typeface="Arial" panose="020B0604020202020204" pitchFamily="34" charset="0"/>
              <a:ea typeface="+mn-ea"/>
              <a:cs typeface="Arial" panose="020B0604020202020204" pitchFamily="34" charset="0"/>
            </a:endParaRPr>
          </a:p>
          <a:p>
            <a:r>
              <a:rPr lang="en-US" sz="900" b="1" i="0" u="sng" strike="noStrike" kern="1200" dirty="0">
                <a:solidFill>
                  <a:srgbClr val="000000"/>
                </a:solidFill>
                <a:effectLst/>
                <a:latin typeface="Arial" panose="020B0604020202020204" pitchFamily="34" charset="0"/>
                <a:ea typeface="+mn-ea"/>
                <a:cs typeface="Arial" panose="020B0604020202020204" pitchFamily="34" charset="0"/>
              </a:rPr>
              <a:t>Q36</a:t>
            </a:r>
          </a:p>
          <a:p>
            <a:pPr marL="0" marR="0">
              <a:lnSpc>
                <a:spcPct val="107000"/>
              </a:lnSpc>
              <a:spcBef>
                <a:spcPts val="0"/>
              </a:spcBef>
              <a:spcAft>
                <a:spcPts val="800"/>
              </a:spcAft>
            </a:pPr>
            <a:r>
              <a:rPr lang="en-US" sz="800" u="sng" dirty="0">
                <a:effectLst/>
                <a:latin typeface="Calibri" panose="020F0502020204030204" pitchFamily="34" charset="0"/>
                <a:ea typeface="Calibri" panose="020F0502020204030204" pitchFamily="34" charset="0"/>
                <a:cs typeface="Times New Roman" panose="02020603050405020304" pitchFamily="18" charset="0"/>
              </a:rPr>
              <a:t>Business size significance testing: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Yes: M and L &gt; VS/S</a:t>
            </a:r>
          </a:p>
          <a:p>
            <a:pPr marL="0" marR="0">
              <a:lnSpc>
                <a:spcPct val="107000"/>
              </a:lnSpc>
              <a:spcBef>
                <a:spcPts val="0"/>
              </a:spcBef>
              <a:spcAft>
                <a:spcPts val="800"/>
              </a:spcAft>
            </a:pPr>
            <a:r>
              <a:rPr lang="en-US" sz="800" b="0" u="none" kern="1200" dirty="0">
                <a:solidFill>
                  <a:schemeClr val="tx1">
                    <a:lumMod val="75000"/>
                    <a:lumOff val="25000"/>
                  </a:schemeClr>
                </a:solidFill>
                <a:effectLst/>
                <a:latin typeface="Calibri" panose="020F0502020204030204" pitchFamily="34" charset="0"/>
                <a:ea typeface="+mn-ea"/>
                <a:cs typeface="Times New Roman" panose="02020603050405020304" pitchFamily="18" charset="0"/>
              </a:rPr>
              <a:t>No: VS/S &gt; M and L</a:t>
            </a:r>
          </a:p>
          <a:p>
            <a:pPr marL="0" marR="0">
              <a:lnSpc>
                <a:spcPct val="107000"/>
              </a:lnSpc>
              <a:spcBef>
                <a:spcPts val="0"/>
              </a:spcBef>
              <a:spcAft>
                <a:spcPts val="800"/>
              </a:spcAft>
            </a:pPr>
            <a:r>
              <a:rPr lang="en-US" sz="800" b="0" u="none" kern="1200" dirty="0">
                <a:solidFill>
                  <a:schemeClr val="tx1">
                    <a:lumMod val="75000"/>
                    <a:lumOff val="25000"/>
                  </a:schemeClr>
                </a:solidFill>
                <a:effectLst/>
                <a:latin typeface="Calibri" panose="020F0502020204030204" pitchFamily="34" charset="0"/>
                <a:ea typeface="+mn-ea"/>
                <a:cs typeface="Times New Roman" panose="02020603050405020304" pitchFamily="18" charset="0"/>
              </a:rPr>
              <a:t>Not sure: VS/S &gt; L</a:t>
            </a:r>
          </a:p>
          <a:p>
            <a:pPr marL="0" marR="0">
              <a:lnSpc>
                <a:spcPct val="107000"/>
              </a:lnSpc>
              <a:spcBef>
                <a:spcPts val="0"/>
              </a:spcBef>
              <a:spcAft>
                <a:spcPts val="800"/>
              </a:spcAft>
            </a:pPr>
            <a:r>
              <a:rPr lang="en-US" sz="800" b="0" u="none" kern="1200" dirty="0">
                <a:solidFill>
                  <a:schemeClr val="tx1">
                    <a:lumMod val="75000"/>
                    <a:lumOff val="25000"/>
                  </a:schemeClr>
                </a:solidFill>
                <a:effectLst/>
                <a:latin typeface="Calibri" panose="020F0502020204030204" pitchFamily="34" charset="0"/>
                <a:ea typeface="+mn-ea"/>
                <a:cs typeface="Times New Roman" panose="02020603050405020304" pitchFamily="18" charset="0"/>
              </a:rPr>
              <a:t>Don’t know what it is: VS/S &gt; M</a:t>
            </a:r>
          </a:p>
          <a:p>
            <a:pPr marL="0" marR="0">
              <a:lnSpc>
                <a:spcPct val="107000"/>
              </a:lnSpc>
              <a:spcBef>
                <a:spcPts val="0"/>
              </a:spcBef>
              <a:spcAft>
                <a:spcPts val="800"/>
              </a:spcAft>
            </a:pPr>
            <a:endParaRPr lang="en-US" sz="800" b="0" u="none" kern="1200" dirty="0">
              <a:solidFill>
                <a:schemeClr val="tx1">
                  <a:lumMod val="75000"/>
                  <a:lumOff val="25000"/>
                </a:schemeClr>
              </a:solidFill>
              <a:effectLst/>
              <a:latin typeface="Calibri" panose="020F0502020204030204" pitchFamily="34" charset="0"/>
              <a:ea typeface="+mn-ea"/>
              <a:cs typeface="Times New Roman" panose="02020603050405020304" pitchFamily="18" charset="0"/>
            </a:endParaRPr>
          </a:p>
          <a:p>
            <a:pPr marL="0" marR="0">
              <a:lnSpc>
                <a:spcPct val="107000"/>
              </a:lnSpc>
              <a:spcBef>
                <a:spcPts val="0"/>
              </a:spcBef>
              <a:spcAft>
                <a:spcPts val="800"/>
              </a:spcAft>
            </a:pPr>
            <a:r>
              <a:rPr lang="en-US" sz="800" b="1" u="none" kern="1200" dirty="0">
                <a:solidFill>
                  <a:schemeClr val="tx1">
                    <a:lumMod val="75000"/>
                    <a:lumOff val="25000"/>
                  </a:schemeClr>
                </a:solidFill>
                <a:latin typeface="Arial" panose="020B0604020202020204" pitchFamily="34" charset="0"/>
                <a:ea typeface="+mn-ea"/>
                <a:cs typeface="Arial" panose="020B0604020202020204" pitchFamily="34" charset="0"/>
              </a:rPr>
              <a:t>Very Small / Small</a:t>
            </a:r>
          </a:p>
          <a:p>
            <a:pPr marL="0" marR="0" algn="l">
              <a:lnSpc>
                <a:spcPct val="107000"/>
              </a:lnSpc>
              <a:spcBef>
                <a:spcPts val="0"/>
              </a:spcBef>
              <a:spcAft>
                <a:spcPts val="800"/>
              </a:spcAft>
            </a:pPr>
            <a:r>
              <a:rPr lang="en-US" sz="800" b="0" u="none" kern="1200" dirty="0">
                <a:solidFill>
                  <a:schemeClr val="tx1">
                    <a:lumMod val="75000"/>
                    <a:lumOff val="25000"/>
                  </a:schemeClr>
                </a:solidFill>
                <a:latin typeface="Arial" panose="020B0604020202020204" pitchFamily="34" charset="0"/>
                <a:ea typeface="+mn-ea"/>
                <a:cs typeface="Arial" panose="020B0604020202020204" pitchFamily="34" charset="0"/>
              </a:rPr>
              <a:t>Yes: China (12), Indonesia (12)</a:t>
            </a:r>
          </a:p>
          <a:p>
            <a:pPr marL="0" marR="0" algn="l">
              <a:lnSpc>
                <a:spcPct val="107000"/>
              </a:lnSpc>
              <a:spcBef>
                <a:spcPts val="0"/>
              </a:spcBef>
              <a:spcAft>
                <a:spcPts val="800"/>
              </a:spcAft>
            </a:pPr>
            <a:r>
              <a:rPr lang="en-US" sz="800" b="0" u="none" kern="1200" dirty="0">
                <a:solidFill>
                  <a:schemeClr val="tx1">
                    <a:lumMod val="75000"/>
                    <a:lumOff val="25000"/>
                  </a:schemeClr>
                </a:solidFill>
                <a:latin typeface="Arial" panose="020B0604020202020204" pitchFamily="34" charset="0"/>
                <a:ea typeface="+mn-ea"/>
                <a:cs typeface="Arial" panose="020B0604020202020204" pitchFamily="34" charset="0"/>
              </a:rPr>
              <a:t>Not sure: Russia (13)</a:t>
            </a:r>
          </a:p>
          <a:p>
            <a:pPr marL="0" marR="0" algn="l">
              <a:lnSpc>
                <a:spcPct val="107000"/>
              </a:lnSpc>
              <a:spcBef>
                <a:spcPts val="0"/>
              </a:spcBef>
              <a:spcAft>
                <a:spcPts val="800"/>
              </a:spcAft>
            </a:pPr>
            <a:endParaRPr lang="en-US" sz="800" b="0" u="none"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0" marR="0" algn="l">
              <a:lnSpc>
                <a:spcPct val="107000"/>
              </a:lnSpc>
              <a:spcBef>
                <a:spcPts val="0"/>
              </a:spcBef>
              <a:spcAft>
                <a:spcPts val="800"/>
              </a:spcAft>
            </a:pPr>
            <a:r>
              <a:rPr lang="en-US" sz="800" b="1" u="none" kern="1200" dirty="0">
                <a:solidFill>
                  <a:schemeClr val="tx1">
                    <a:lumMod val="75000"/>
                    <a:lumOff val="25000"/>
                  </a:schemeClr>
                </a:solidFill>
                <a:latin typeface="Arial" panose="020B0604020202020204" pitchFamily="34" charset="0"/>
                <a:ea typeface="+mn-ea"/>
                <a:cs typeface="Arial" panose="020B0604020202020204" pitchFamily="34" charset="0"/>
              </a:rPr>
              <a:t>Medium</a:t>
            </a:r>
            <a:endParaRPr lang="en-US" sz="800" b="0" u="none"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0" marR="0" algn="l">
              <a:lnSpc>
                <a:spcPct val="107000"/>
              </a:lnSpc>
              <a:spcBef>
                <a:spcPts val="0"/>
              </a:spcBef>
              <a:spcAft>
                <a:spcPts val="800"/>
              </a:spcAft>
            </a:pPr>
            <a:r>
              <a:rPr lang="en-US" sz="800" b="0" u="none" kern="1200" dirty="0">
                <a:solidFill>
                  <a:schemeClr val="tx1">
                    <a:lumMod val="75000"/>
                    <a:lumOff val="25000"/>
                  </a:schemeClr>
                </a:solidFill>
                <a:latin typeface="Arial" panose="020B0604020202020204" pitchFamily="34" charset="0"/>
                <a:ea typeface="+mn-ea"/>
                <a:cs typeface="Arial" panose="020B0604020202020204" pitchFamily="34" charset="0"/>
              </a:rPr>
              <a:t>Yes: Australia (7), China (7), Indonesia (9), Japan (8), </a:t>
            </a:r>
          </a:p>
          <a:p>
            <a:pPr marL="0" marR="0" algn="l">
              <a:lnSpc>
                <a:spcPct val="107000"/>
              </a:lnSpc>
              <a:spcBef>
                <a:spcPts val="0"/>
              </a:spcBef>
              <a:spcAft>
                <a:spcPts val="800"/>
              </a:spcAft>
            </a:pPr>
            <a:r>
              <a:rPr lang="en-US" sz="800" b="0" u="none" kern="1200" dirty="0">
                <a:solidFill>
                  <a:schemeClr val="tx1">
                    <a:lumMod val="75000"/>
                    <a:lumOff val="25000"/>
                  </a:schemeClr>
                </a:solidFill>
                <a:latin typeface="Arial" panose="020B0604020202020204" pitchFamily="34" charset="0"/>
                <a:ea typeface="+mn-ea"/>
                <a:cs typeface="Arial" panose="020B0604020202020204" pitchFamily="34" charset="0"/>
              </a:rPr>
              <a:t>No: France (9), Germany (7)</a:t>
            </a:r>
          </a:p>
          <a:p>
            <a:pPr marL="0" marR="0" algn="l">
              <a:lnSpc>
                <a:spcPct val="107000"/>
              </a:lnSpc>
              <a:spcBef>
                <a:spcPts val="0"/>
              </a:spcBef>
              <a:spcAft>
                <a:spcPts val="800"/>
              </a:spcAft>
            </a:pPr>
            <a:r>
              <a:rPr lang="en-US" sz="800" b="0" u="none" kern="1200" dirty="0">
                <a:solidFill>
                  <a:schemeClr val="tx1">
                    <a:lumMod val="75000"/>
                    <a:lumOff val="25000"/>
                  </a:schemeClr>
                </a:solidFill>
                <a:latin typeface="Arial" panose="020B0604020202020204" pitchFamily="34" charset="0"/>
                <a:ea typeface="+mn-ea"/>
                <a:cs typeface="Arial" panose="020B0604020202020204" pitchFamily="34" charset="0"/>
              </a:rPr>
              <a:t>Not sure: Russia (13)</a:t>
            </a:r>
          </a:p>
          <a:p>
            <a:pPr marL="0" marR="0" algn="l">
              <a:lnSpc>
                <a:spcPct val="107000"/>
              </a:lnSpc>
              <a:spcBef>
                <a:spcPts val="0"/>
              </a:spcBef>
              <a:spcAft>
                <a:spcPts val="800"/>
              </a:spcAft>
            </a:pPr>
            <a:endParaRPr lang="en-US" sz="800" b="1" u="none"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0" marR="0" algn="l">
              <a:lnSpc>
                <a:spcPct val="107000"/>
              </a:lnSpc>
              <a:spcBef>
                <a:spcPts val="0"/>
              </a:spcBef>
              <a:spcAft>
                <a:spcPts val="800"/>
              </a:spcAft>
            </a:pPr>
            <a:r>
              <a:rPr lang="en-US" sz="800" b="1" u="none" kern="1200" dirty="0">
                <a:solidFill>
                  <a:schemeClr val="tx1">
                    <a:lumMod val="75000"/>
                    <a:lumOff val="25000"/>
                  </a:schemeClr>
                </a:solidFill>
                <a:latin typeface="Arial" panose="020B0604020202020204" pitchFamily="34" charset="0"/>
                <a:ea typeface="+mn-ea"/>
                <a:cs typeface="Arial" panose="020B0604020202020204" pitchFamily="34" charset="0"/>
              </a:rPr>
              <a:t>Large</a:t>
            </a:r>
            <a:endParaRPr lang="en-US" sz="800" b="0" u="none"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0" marR="0" algn="l">
              <a:lnSpc>
                <a:spcPct val="107000"/>
              </a:lnSpc>
              <a:spcBef>
                <a:spcPts val="0"/>
              </a:spcBef>
              <a:spcAft>
                <a:spcPts val="800"/>
              </a:spcAft>
            </a:pPr>
            <a:r>
              <a:rPr lang="en-US" sz="800" b="0" u="none" kern="1200" dirty="0">
                <a:solidFill>
                  <a:schemeClr val="tx1">
                    <a:lumMod val="75000"/>
                    <a:lumOff val="25000"/>
                  </a:schemeClr>
                </a:solidFill>
                <a:latin typeface="Arial" panose="020B0604020202020204" pitchFamily="34" charset="0"/>
                <a:ea typeface="+mn-ea"/>
                <a:cs typeface="Arial" panose="020B0604020202020204" pitchFamily="34" charset="0"/>
              </a:rPr>
              <a:t>Yes: Indonesia (12)</a:t>
            </a:r>
          </a:p>
          <a:p>
            <a:pPr marL="0" marR="0" algn="l">
              <a:lnSpc>
                <a:spcPct val="107000"/>
              </a:lnSpc>
              <a:spcBef>
                <a:spcPts val="0"/>
              </a:spcBef>
              <a:spcAft>
                <a:spcPts val="800"/>
              </a:spcAft>
            </a:pPr>
            <a:r>
              <a:rPr lang="en-US" sz="800" b="0" u="none" kern="1200" dirty="0">
                <a:solidFill>
                  <a:schemeClr val="tx1">
                    <a:lumMod val="75000"/>
                    <a:lumOff val="25000"/>
                  </a:schemeClr>
                </a:solidFill>
                <a:latin typeface="Arial" panose="020B0604020202020204" pitchFamily="34" charset="0"/>
                <a:ea typeface="+mn-ea"/>
                <a:cs typeface="Arial" panose="020B0604020202020204" pitchFamily="34" charset="0"/>
              </a:rPr>
              <a:t>No: France (9)</a:t>
            </a:r>
          </a:p>
          <a:p>
            <a:pPr marL="0" marR="0" algn="l">
              <a:lnSpc>
                <a:spcPct val="107000"/>
              </a:lnSpc>
              <a:spcBef>
                <a:spcPts val="0"/>
              </a:spcBef>
              <a:spcAft>
                <a:spcPts val="800"/>
              </a:spcAft>
            </a:pPr>
            <a:r>
              <a:rPr lang="en-US" sz="800" b="0" u="none" kern="1200" dirty="0">
                <a:solidFill>
                  <a:schemeClr val="tx1">
                    <a:lumMod val="75000"/>
                    <a:lumOff val="25000"/>
                  </a:schemeClr>
                </a:solidFill>
                <a:latin typeface="Arial" panose="020B0604020202020204" pitchFamily="34" charset="0"/>
                <a:ea typeface="+mn-ea"/>
                <a:cs typeface="Arial" panose="020B0604020202020204" pitchFamily="34" charset="0"/>
              </a:rPr>
              <a:t>Not sure: Russia (13)</a:t>
            </a:r>
          </a:p>
          <a:p>
            <a:pPr marL="0" marR="0" algn="l">
              <a:lnSpc>
                <a:spcPct val="107000"/>
              </a:lnSpc>
              <a:spcBef>
                <a:spcPts val="0"/>
              </a:spcBef>
              <a:spcAft>
                <a:spcPts val="800"/>
              </a:spcAft>
            </a:pPr>
            <a:endParaRPr lang="en-US" sz="800" b="0" u="none"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0" marR="0" algn="l">
              <a:lnSpc>
                <a:spcPct val="107000"/>
              </a:lnSpc>
              <a:spcBef>
                <a:spcPts val="0"/>
              </a:spcBef>
              <a:spcAft>
                <a:spcPts val="800"/>
              </a:spcAft>
            </a:pPr>
            <a:r>
              <a:rPr lang="en-US" sz="800" b="1" u="sng" kern="1200" dirty="0">
                <a:solidFill>
                  <a:schemeClr val="tx1">
                    <a:lumMod val="75000"/>
                    <a:lumOff val="25000"/>
                  </a:schemeClr>
                </a:solidFill>
                <a:latin typeface="Arial" panose="020B0604020202020204" pitchFamily="34" charset="0"/>
                <a:ea typeface="+mn-ea"/>
                <a:cs typeface="Arial" panose="020B0604020202020204" pitchFamily="34" charset="0"/>
              </a:rPr>
              <a:t>Q37</a:t>
            </a:r>
          </a:p>
          <a:p>
            <a:pPr marL="0" marR="0">
              <a:lnSpc>
                <a:spcPct val="107000"/>
              </a:lnSpc>
              <a:spcBef>
                <a:spcPts val="0"/>
              </a:spcBef>
              <a:spcAft>
                <a:spcPts val="800"/>
              </a:spcAft>
            </a:pPr>
            <a:r>
              <a:rPr lang="en-US" sz="800" u="sng" dirty="0">
                <a:effectLst/>
                <a:latin typeface="Calibri" panose="020F0502020204030204" pitchFamily="34" charset="0"/>
                <a:ea typeface="Calibri" panose="020F0502020204030204" pitchFamily="34" charset="0"/>
                <a:cs typeface="Times New Roman" panose="02020603050405020304" pitchFamily="18" charset="0"/>
              </a:rPr>
              <a:t>Business size significance testing: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0" i="0" u="none" strike="noStrike" dirty="0">
                <a:solidFill>
                  <a:srgbClr val="000000"/>
                </a:solidFill>
                <a:effectLst/>
                <a:latin typeface="Arial" panose="020B0604020202020204" pitchFamily="34" charset="0"/>
              </a:rPr>
              <a:t>Physical data backup</a:t>
            </a:r>
            <a:r>
              <a:rPr lang="en-US" sz="900" b="0" i="0" u="none" strike="noStrike" dirty="0">
                <a:solidFill>
                  <a:srgbClr val="000000"/>
                </a:solidFill>
                <a:effectLst/>
                <a:latin typeface="Arial" panose="020B0604020202020204" pitchFamily="34" charset="0"/>
              </a:rPr>
              <a:t>: L &gt; M</a:t>
            </a:r>
            <a:endParaRPr lang="en-US" sz="900" dirty="0"/>
          </a:p>
          <a:p>
            <a:pPr marL="0" marR="0">
              <a:lnSpc>
                <a:spcPct val="107000"/>
              </a:lnSpc>
              <a:spcBef>
                <a:spcPts val="0"/>
              </a:spcBef>
              <a:spcAft>
                <a:spcPts val="800"/>
              </a:spcAft>
            </a:pPr>
            <a:r>
              <a:rPr lang="en-US" sz="1800" b="0" i="0" u="none" strike="noStrike" dirty="0">
                <a:solidFill>
                  <a:srgbClr val="000000"/>
                </a:solidFill>
                <a:effectLst/>
                <a:latin typeface="Arial" panose="020B0604020202020204" pitchFamily="34" charset="0"/>
              </a:rPr>
              <a:t>Company-wide data security training:</a:t>
            </a:r>
            <a:r>
              <a:rPr lang="en-US" sz="900" dirty="0"/>
              <a:t> L &gt; VS/S and M</a:t>
            </a:r>
          </a:p>
          <a:p>
            <a:pPr marL="0" marR="0">
              <a:lnSpc>
                <a:spcPct val="107000"/>
              </a:lnSpc>
              <a:spcBef>
                <a:spcPts val="0"/>
              </a:spcBef>
              <a:spcAft>
                <a:spcPts val="800"/>
              </a:spcAft>
            </a:pPr>
            <a:r>
              <a:rPr lang="en-US" sz="1800" b="0" i="0" u="none" strike="noStrike" dirty="0">
                <a:solidFill>
                  <a:srgbClr val="000000"/>
                </a:solidFill>
                <a:effectLst/>
                <a:latin typeface="Arial" panose="020B0604020202020204" pitchFamily="34" charset="0"/>
              </a:rPr>
              <a:t>Cyber-security advisors:</a:t>
            </a:r>
            <a:r>
              <a:rPr lang="en-US" sz="900" dirty="0"/>
              <a:t> M and L &gt; VS/S</a:t>
            </a:r>
          </a:p>
          <a:p>
            <a:pPr marL="0" marR="0">
              <a:lnSpc>
                <a:spcPct val="107000"/>
              </a:lnSpc>
              <a:spcBef>
                <a:spcPts val="0"/>
              </a:spcBef>
              <a:spcAft>
                <a:spcPts val="800"/>
              </a:spcAft>
            </a:pPr>
            <a:r>
              <a:rPr lang="en-US" sz="1800" b="0" i="0" u="none" strike="noStrike" dirty="0">
                <a:solidFill>
                  <a:srgbClr val="000000"/>
                </a:solidFill>
                <a:effectLst/>
                <a:latin typeface="Arial" panose="020B0604020202020204" pitchFamily="34" charset="0"/>
              </a:rPr>
              <a:t>Backup/redundant servers:</a:t>
            </a:r>
            <a:r>
              <a:rPr lang="en-US" sz="900" dirty="0"/>
              <a:t> L &gt; M</a:t>
            </a:r>
          </a:p>
          <a:p>
            <a:pPr marL="0" marR="0">
              <a:lnSpc>
                <a:spcPct val="107000"/>
              </a:lnSpc>
              <a:spcBef>
                <a:spcPts val="0"/>
              </a:spcBef>
              <a:spcAft>
                <a:spcPts val="800"/>
              </a:spcAft>
            </a:pPr>
            <a:endParaRPr lang="en-US" sz="900" b="0" u="none"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0" marR="0">
              <a:lnSpc>
                <a:spcPct val="107000"/>
              </a:lnSpc>
              <a:spcBef>
                <a:spcPts val="0"/>
              </a:spcBef>
              <a:spcAft>
                <a:spcPts val="800"/>
              </a:spcAft>
            </a:pPr>
            <a:r>
              <a:rPr lang="en-US" sz="900" b="1" u="none" kern="1200" dirty="0">
                <a:solidFill>
                  <a:schemeClr val="tx1">
                    <a:lumMod val="75000"/>
                    <a:lumOff val="25000"/>
                  </a:schemeClr>
                </a:solidFill>
                <a:latin typeface="Arial" panose="020B0604020202020204" pitchFamily="34" charset="0"/>
                <a:ea typeface="+mn-ea"/>
                <a:cs typeface="Arial" panose="020B0604020202020204" pitchFamily="34" charset="0"/>
              </a:rPr>
              <a:t>Very Small / Small</a:t>
            </a:r>
          </a:p>
          <a:p>
            <a:pPr marL="0" marR="0">
              <a:lnSpc>
                <a:spcPct val="107000"/>
              </a:lnSpc>
              <a:spcBef>
                <a:spcPts val="0"/>
              </a:spcBef>
              <a:spcAft>
                <a:spcPts val="800"/>
              </a:spcAft>
            </a:pPr>
            <a:r>
              <a:rPr lang="en-US" sz="800" b="0" i="0" u="none" strike="noStrike" dirty="0">
                <a:solidFill>
                  <a:srgbClr val="000000"/>
                </a:solidFill>
                <a:effectLst/>
                <a:latin typeface="Arial" panose="020B0604020202020204" pitchFamily="34" charset="0"/>
              </a:rPr>
              <a:t>Physical data backup: Indonesia (12)</a:t>
            </a:r>
            <a:endParaRPr lang="en-US" sz="800" dirty="0"/>
          </a:p>
          <a:p>
            <a:pPr marL="0" marR="0">
              <a:lnSpc>
                <a:spcPct val="107000"/>
              </a:lnSpc>
              <a:spcBef>
                <a:spcPts val="0"/>
              </a:spcBef>
              <a:spcAft>
                <a:spcPts val="800"/>
              </a:spcAft>
            </a:pPr>
            <a:r>
              <a:rPr lang="en-US" sz="800" b="0" i="0" u="none" strike="noStrike" dirty="0">
                <a:solidFill>
                  <a:srgbClr val="000000"/>
                </a:solidFill>
                <a:effectLst/>
                <a:latin typeface="Arial" panose="020B0604020202020204" pitchFamily="34" charset="0"/>
              </a:rPr>
              <a:t>Company-wide data security training:</a:t>
            </a:r>
            <a:r>
              <a:rPr lang="en-US" sz="800" dirty="0"/>
              <a:t> Indonesia (9), Mexico (7)</a:t>
            </a:r>
          </a:p>
          <a:p>
            <a:pPr marL="0" marR="0">
              <a:lnSpc>
                <a:spcPct val="107000"/>
              </a:lnSpc>
              <a:spcBef>
                <a:spcPts val="0"/>
              </a:spcBef>
              <a:spcAft>
                <a:spcPts val="800"/>
              </a:spcAft>
            </a:pPr>
            <a:r>
              <a:rPr lang="en-US" sz="800" b="0" i="0" u="none" strike="noStrike" dirty="0">
                <a:solidFill>
                  <a:srgbClr val="000000"/>
                </a:solidFill>
                <a:effectLst/>
                <a:latin typeface="Arial" panose="020B0604020202020204" pitchFamily="34" charset="0"/>
              </a:rPr>
              <a:t>Data backups in two different locations:</a:t>
            </a:r>
            <a:r>
              <a:rPr lang="en-US" sz="800" dirty="0"/>
              <a:t> Brazil (7), Indonesia (9)</a:t>
            </a:r>
          </a:p>
          <a:p>
            <a:pPr marL="0" marR="0">
              <a:lnSpc>
                <a:spcPct val="107000"/>
              </a:lnSpc>
              <a:spcBef>
                <a:spcPts val="0"/>
              </a:spcBef>
              <a:spcAft>
                <a:spcPts val="800"/>
              </a:spcAft>
            </a:pPr>
            <a:r>
              <a:rPr lang="en-US" sz="800" b="0" i="0" u="none" strike="noStrike" dirty="0">
                <a:solidFill>
                  <a:srgbClr val="000000"/>
                </a:solidFill>
                <a:effectLst/>
                <a:latin typeface="Arial" panose="020B0604020202020204" pitchFamily="34" charset="0"/>
              </a:rPr>
              <a:t>Backup/redundant servers:</a:t>
            </a:r>
            <a:r>
              <a:rPr lang="en-US" sz="800" dirty="0"/>
              <a:t> Indonesia (13)</a:t>
            </a:r>
          </a:p>
          <a:p>
            <a:pPr marL="0" marR="0">
              <a:lnSpc>
                <a:spcPct val="107000"/>
              </a:lnSpc>
              <a:spcBef>
                <a:spcPts val="0"/>
              </a:spcBef>
              <a:spcAft>
                <a:spcPts val="800"/>
              </a:spcAft>
            </a:pPr>
            <a:endParaRPr lang="en-US" sz="800" b="0" u="none"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0" marR="0">
              <a:lnSpc>
                <a:spcPct val="107000"/>
              </a:lnSpc>
              <a:spcBef>
                <a:spcPts val="0"/>
              </a:spcBef>
              <a:spcAft>
                <a:spcPts val="800"/>
              </a:spcAft>
            </a:pPr>
            <a:r>
              <a:rPr lang="en-US" sz="800" b="1" u="none" kern="1200" dirty="0">
                <a:solidFill>
                  <a:schemeClr val="tx1">
                    <a:lumMod val="75000"/>
                    <a:lumOff val="25000"/>
                  </a:schemeClr>
                </a:solidFill>
                <a:latin typeface="Arial" panose="020B0604020202020204" pitchFamily="34" charset="0"/>
                <a:ea typeface="+mn-ea"/>
                <a:cs typeface="Arial" panose="020B0604020202020204" pitchFamily="34" charset="0"/>
              </a:rPr>
              <a:t>Medium</a:t>
            </a:r>
          </a:p>
          <a:p>
            <a:pPr marL="0" marR="0">
              <a:lnSpc>
                <a:spcPct val="107000"/>
              </a:lnSpc>
              <a:spcBef>
                <a:spcPts val="0"/>
              </a:spcBef>
              <a:spcAft>
                <a:spcPts val="800"/>
              </a:spcAft>
            </a:pPr>
            <a:r>
              <a:rPr lang="en-US" sz="800" b="0" i="0" u="none" strike="noStrike" dirty="0">
                <a:solidFill>
                  <a:srgbClr val="000000"/>
                </a:solidFill>
                <a:effectLst/>
                <a:latin typeface="Arial" panose="020B0604020202020204" pitchFamily="34" charset="0"/>
              </a:rPr>
              <a:t>Physical data backup: Indonesia (11)</a:t>
            </a:r>
            <a:endParaRPr lang="en-US" sz="800" dirty="0"/>
          </a:p>
          <a:p>
            <a:pPr marL="0" marR="0">
              <a:lnSpc>
                <a:spcPct val="107000"/>
              </a:lnSpc>
              <a:spcBef>
                <a:spcPts val="0"/>
              </a:spcBef>
              <a:spcAft>
                <a:spcPts val="800"/>
              </a:spcAft>
            </a:pPr>
            <a:r>
              <a:rPr lang="en-US" sz="800" b="0" i="0" u="none" strike="noStrike" dirty="0">
                <a:solidFill>
                  <a:srgbClr val="000000"/>
                </a:solidFill>
                <a:effectLst/>
                <a:latin typeface="Arial" panose="020B0604020202020204" pitchFamily="34" charset="0"/>
              </a:rPr>
              <a:t>Two factor authentication to access company systems:</a:t>
            </a:r>
            <a:r>
              <a:rPr lang="en-US" sz="800" dirty="0"/>
              <a:t> Indonesia (9)</a:t>
            </a:r>
          </a:p>
          <a:p>
            <a:pPr marL="0" marR="0">
              <a:lnSpc>
                <a:spcPct val="107000"/>
              </a:lnSpc>
              <a:spcBef>
                <a:spcPts val="0"/>
              </a:spcBef>
              <a:spcAft>
                <a:spcPts val="800"/>
              </a:spcAft>
            </a:pPr>
            <a:endParaRPr lang="en-US" sz="800" b="1" u="none"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0" marR="0">
              <a:lnSpc>
                <a:spcPct val="107000"/>
              </a:lnSpc>
              <a:spcBef>
                <a:spcPts val="0"/>
              </a:spcBef>
              <a:spcAft>
                <a:spcPts val="800"/>
              </a:spcAft>
            </a:pPr>
            <a:r>
              <a:rPr lang="en-US" sz="800" b="1" u="none" kern="1200" dirty="0">
                <a:solidFill>
                  <a:schemeClr val="tx1">
                    <a:lumMod val="75000"/>
                    <a:lumOff val="25000"/>
                  </a:schemeClr>
                </a:solidFill>
                <a:latin typeface="Arial" panose="020B0604020202020204" pitchFamily="34" charset="0"/>
                <a:ea typeface="+mn-ea"/>
                <a:cs typeface="Arial" panose="020B0604020202020204" pitchFamily="34" charset="0"/>
              </a:rPr>
              <a:t>Large</a:t>
            </a:r>
          </a:p>
          <a:p>
            <a:pPr marL="0" marR="0">
              <a:lnSpc>
                <a:spcPct val="107000"/>
              </a:lnSpc>
              <a:spcBef>
                <a:spcPts val="0"/>
              </a:spcBef>
              <a:spcAft>
                <a:spcPts val="80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Cloud-based data backup: Italy (7)</a:t>
            </a:r>
          </a:p>
          <a:p>
            <a:pPr marL="0" marR="0">
              <a:lnSpc>
                <a:spcPct val="107000"/>
              </a:lnSpc>
              <a:spcBef>
                <a:spcPts val="0"/>
              </a:spcBef>
              <a:spcAft>
                <a:spcPts val="800"/>
              </a:spcAft>
            </a:pPr>
            <a:r>
              <a:rPr lang="en-US" sz="800" b="0" i="0" u="none" strike="noStrike" dirty="0">
                <a:solidFill>
                  <a:srgbClr val="000000"/>
                </a:solidFill>
                <a:effectLst/>
                <a:latin typeface="Arial" panose="020B0604020202020204" pitchFamily="34" charset="0"/>
              </a:rPr>
              <a:t>Backup/redundant servers:</a:t>
            </a:r>
            <a:r>
              <a:rPr lang="en-US" sz="800" dirty="0"/>
              <a:t> Indonesia (7)</a:t>
            </a:r>
          </a:p>
          <a:p>
            <a:pPr marL="0" marR="0">
              <a:lnSpc>
                <a:spcPct val="107000"/>
              </a:lnSpc>
              <a:spcBef>
                <a:spcPts val="0"/>
              </a:spcBef>
              <a:spcAft>
                <a:spcPts val="800"/>
              </a:spcAft>
            </a:pPr>
            <a:r>
              <a:rPr lang="en-US" sz="800" b="0" i="0" u="none" strike="noStrike" dirty="0">
                <a:solidFill>
                  <a:srgbClr val="000000"/>
                </a:solidFill>
                <a:effectLst/>
                <a:latin typeface="Arial" panose="020B0604020202020204" pitchFamily="34" charset="0"/>
              </a:rPr>
              <a:t>Two factor authentication to access company systems:</a:t>
            </a:r>
            <a:r>
              <a:rPr lang="en-US" sz="800" dirty="0"/>
              <a:t> Indonesia (10)</a:t>
            </a:r>
          </a:p>
        </p:txBody>
      </p:sp>
      <p:sp>
        <p:nvSpPr>
          <p:cNvPr id="4" name="Slide Number Placeholder 3"/>
          <p:cNvSpPr>
            <a:spLocks noGrp="1"/>
          </p:cNvSpPr>
          <p:nvPr>
            <p:ph type="sldNum" sz="quarter" idx="5"/>
          </p:nvPr>
        </p:nvSpPr>
        <p:spPr/>
        <p:txBody>
          <a:bodyPr/>
          <a:lstStyle/>
          <a:p>
            <a:fld id="{4AED87EB-65D7-4500-873C-410831173A82}" type="slidenum">
              <a:rPr lang="en-US" smtClean="0"/>
              <a:pPr/>
              <a:t>51</a:t>
            </a:fld>
            <a:endParaRPr lang="en-US" dirty="0"/>
          </a:p>
        </p:txBody>
      </p:sp>
    </p:spTree>
    <p:extLst>
      <p:ext uri="{BB962C8B-B14F-4D97-AF65-F5344CB8AC3E}">
        <p14:creationId xmlns:p14="http://schemas.microsoft.com/office/powerpoint/2010/main" val="2759450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a:t>Q2 “</a:t>
            </a:r>
            <a:r>
              <a:rPr lang="en-US" sz="1600" b="0" i="0" u="none" strike="noStrike">
                <a:solidFill>
                  <a:srgbClr val="000000"/>
                </a:solidFill>
                <a:effectLst/>
                <a:latin typeface="Arial" panose="020B0604020202020204" pitchFamily="34" charset="0"/>
              </a:rPr>
              <a:t>I feel like there’s more time in the workday, because I am working from home and no longer commuting.</a:t>
            </a:r>
            <a:r>
              <a:rPr lang="en-US"/>
              <a:t>“ “</a:t>
            </a:r>
            <a:r>
              <a:rPr lang="en-US" sz="1600" b="0" i="0" u="none" strike="noStrike">
                <a:solidFill>
                  <a:srgbClr val="000000"/>
                </a:solidFill>
                <a:effectLst/>
                <a:latin typeface="Arial" panose="020B0604020202020204" pitchFamily="34" charset="0"/>
              </a:rPr>
              <a:t>I feel my company has been able to operate normally during the pandemic.</a:t>
            </a:r>
            <a:r>
              <a:rPr lang="en-US"/>
              <a:t>“ “</a:t>
            </a:r>
            <a:r>
              <a:rPr lang="en-US" sz="1600" b="0" i="0" u="none" strike="noStrike">
                <a:solidFill>
                  <a:srgbClr val="000000"/>
                </a:solidFill>
                <a:effectLst/>
                <a:latin typeface="Arial" panose="020B0604020202020204" pitchFamily="34" charset="0"/>
              </a:rPr>
              <a:t>I think my company will be able to operate as per normal if everyone continues to work from home after the pandemic.” “I feel like I work more hours each day, now that I am working from home.</a:t>
            </a:r>
            <a:r>
              <a:rPr lang="en-US"/>
              <a:t>“ Base: BEU Aged 18-34 (n=1,452), Age 35+ (n=2,638)</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a:t>Q3 “</a:t>
            </a:r>
            <a:r>
              <a:rPr lang="en-US" sz="1600" b="0" i="0" u="none" strike="noStrike">
                <a:solidFill>
                  <a:srgbClr val="000000"/>
                </a:solidFill>
                <a:effectLst/>
                <a:latin typeface="Arial" panose="020B0604020202020204" pitchFamily="34" charset="0"/>
              </a:rPr>
              <a:t>The flexibility that working from home gives me makes me more satisfied with my job” </a:t>
            </a:r>
            <a:r>
              <a:rPr lang="en-US"/>
              <a:t>Base: BEU Aged 18-34 (n=1,452), Age 35+ (n=2,638)</a:t>
            </a:r>
            <a:endParaRPr lang="en-US" sz="1600" b="0" i="0" u="none" strike="noStrike">
              <a:solidFill>
                <a:srgbClr val="000000"/>
              </a:solidFill>
              <a:effectLst/>
              <a:latin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a:t>Q4 “If it were up to you and </a:t>
            </a:r>
            <a:r>
              <a:rPr lang="en-US" err="1"/>
              <a:t>COVID</a:t>
            </a:r>
            <a:r>
              <a:rPr lang="en-US"/>
              <a:t> wasn’t an issue, what schedule would you prefer for working at your company’s physical office?” Base: BEU Aged 18-34 (n=1,452), Age 35+ (n=2,638)</a:t>
            </a:r>
          </a:p>
          <a:p>
            <a:endParaRPr lang="en-US"/>
          </a:p>
        </p:txBody>
      </p:sp>
      <p:sp>
        <p:nvSpPr>
          <p:cNvPr id="4" name="Slide Number Placeholder 3"/>
          <p:cNvSpPr>
            <a:spLocks noGrp="1"/>
          </p:cNvSpPr>
          <p:nvPr>
            <p:ph type="sldNum" sz="quarter" idx="5"/>
          </p:nvPr>
        </p:nvSpPr>
        <p:spPr/>
        <p:txBody>
          <a:bodyPr/>
          <a:lstStyle/>
          <a:p>
            <a:fld id="{4AED87EB-65D7-4500-873C-410831173A82}" type="slidenum">
              <a:rPr lang="en-US" smtClean="0"/>
              <a:pPr/>
              <a:t>5</a:t>
            </a:fld>
            <a:endParaRPr lang="en-US"/>
          </a:p>
        </p:txBody>
      </p:sp>
    </p:spTree>
    <p:extLst>
      <p:ext uri="{BB962C8B-B14F-4D97-AF65-F5344CB8AC3E}">
        <p14:creationId xmlns:p14="http://schemas.microsoft.com/office/powerpoint/2010/main" val="36330971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87EB-65D7-4500-873C-410831173A82}" type="slidenum">
              <a:rPr lang="en-US" smtClean="0"/>
              <a:pPr/>
              <a:t>52</a:t>
            </a:fld>
            <a:endParaRPr lang="en-US" dirty="0"/>
          </a:p>
        </p:txBody>
      </p:sp>
    </p:spTree>
    <p:extLst>
      <p:ext uri="{BB962C8B-B14F-4D97-AF65-F5344CB8AC3E}">
        <p14:creationId xmlns:p14="http://schemas.microsoft.com/office/powerpoint/2010/main" val="34224144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u="sng" dirty="0"/>
              <a:t>Weighting</a:t>
            </a:r>
          </a:p>
          <a:p>
            <a:pPr marL="0" algn="l" rtl="0" eaLnBrk="1" fontAlgn="ctr"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USA – 22.4%</a:t>
            </a:r>
            <a:endParaRPr lang="en-US"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Australia – 1.45%</a:t>
            </a:r>
            <a:endParaRPr lang="en-US"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Brazil – 1.24%</a:t>
            </a:r>
            <a:endParaRPr lang="en-US"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China – 29.72%</a:t>
            </a:r>
            <a:endParaRPr lang="en-US"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France – 3.87%</a:t>
            </a:r>
            <a:endParaRPr lang="en-US"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Germany – 8.71%</a:t>
            </a:r>
            <a:endParaRPr lang="en-US"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India – 7.69%</a:t>
            </a:r>
            <a:endParaRPr lang="en-US"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Indonesia – 1.03%</a:t>
            </a:r>
            <a:endParaRPr lang="en-US"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Italy – 1.75%</a:t>
            </a:r>
            <a:endParaRPr lang="en-US"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Japan – 14.99%</a:t>
            </a:r>
            <a:endParaRPr lang="en-US"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Mexico – 1.02%</a:t>
            </a:r>
            <a:endParaRPr lang="en-US"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Russia – 1.26%</a:t>
            </a:r>
            <a:endParaRPr lang="en-US"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Singapore – 0.45%</a:t>
            </a:r>
            <a:endParaRPr lang="en-US"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UK – 4.42%</a:t>
            </a:r>
            <a:endParaRPr lang="en-US" sz="1800" b="0" i="0" u="none" strike="noStrike" dirty="0">
              <a:effectLst/>
              <a:latin typeface="Arial" panose="020B0604020202020204" pitchFamily="34" charset="0"/>
            </a:endParaRPr>
          </a:p>
          <a:p>
            <a:endParaRPr lang="en-US" b="0" u="none" dirty="0"/>
          </a:p>
        </p:txBody>
      </p:sp>
      <p:sp>
        <p:nvSpPr>
          <p:cNvPr id="4" name="Slide Number Placeholder 3"/>
          <p:cNvSpPr>
            <a:spLocks noGrp="1"/>
          </p:cNvSpPr>
          <p:nvPr>
            <p:ph type="sldNum" sz="quarter" idx="5"/>
          </p:nvPr>
        </p:nvSpPr>
        <p:spPr/>
        <p:txBody>
          <a:bodyPr/>
          <a:lstStyle/>
          <a:p>
            <a:fld id="{4AED87EB-65D7-4500-873C-410831173A82}" type="slidenum">
              <a:rPr lang="en-US" smtClean="0"/>
              <a:pPr/>
              <a:t>53</a:t>
            </a:fld>
            <a:endParaRPr lang="en-US" dirty="0"/>
          </a:p>
        </p:txBody>
      </p:sp>
    </p:spTree>
    <p:extLst>
      <p:ext uri="{BB962C8B-B14F-4D97-AF65-F5344CB8AC3E}">
        <p14:creationId xmlns:p14="http://schemas.microsoft.com/office/powerpoint/2010/main" val="4050967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Q8. Read each one and let us know how helpful you think each would be. Base: BEU Aged 18-34 (n=1,452), Age 35+ (n=2,638)</a:t>
            </a:r>
          </a:p>
          <a:p>
            <a:endParaRPr lang="en-US"/>
          </a:p>
        </p:txBody>
      </p:sp>
      <p:sp>
        <p:nvSpPr>
          <p:cNvPr id="4" name="Slide Number Placeholder 3"/>
          <p:cNvSpPr>
            <a:spLocks noGrp="1"/>
          </p:cNvSpPr>
          <p:nvPr>
            <p:ph type="sldNum" sz="quarter" idx="5"/>
          </p:nvPr>
        </p:nvSpPr>
        <p:spPr/>
        <p:txBody>
          <a:bodyPr/>
          <a:lstStyle/>
          <a:p>
            <a:fld id="{4AED87EB-65D7-4500-873C-410831173A82}" type="slidenum">
              <a:rPr lang="en-US" smtClean="0"/>
              <a:pPr/>
              <a:t>6</a:t>
            </a:fld>
            <a:endParaRPr lang="en-US"/>
          </a:p>
        </p:txBody>
      </p:sp>
    </p:spTree>
    <p:extLst>
      <p:ext uri="{BB962C8B-B14F-4D97-AF65-F5344CB8AC3E}">
        <p14:creationId xmlns:p14="http://schemas.microsoft.com/office/powerpoint/2010/main" val="464735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Q17. There are many tools out there to help teams collaborate remotely. Does your company use any of these work-focused tools, programs, or apps?</a:t>
            </a:r>
            <a:r>
              <a:rPr lang="en-US" dirty="0"/>
              <a:t> Base: Total BEUs+ITDMs (n=8,533)</a:t>
            </a:r>
          </a:p>
          <a:p>
            <a:r>
              <a:rPr lang="en-US" sz="1800" b="0" i="0" u="none" strike="noStrike" dirty="0">
                <a:solidFill>
                  <a:srgbClr val="000000"/>
                </a:solidFill>
                <a:effectLst/>
                <a:latin typeface="Arial" panose="020B0604020202020204" pitchFamily="34" charset="0"/>
              </a:rPr>
              <a:t>Q18. How have collaboration tools affected your company’s productivity and efficiency?</a:t>
            </a:r>
            <a:r>
              <a:rPr lang="en-US" dirty="0"/>
              <a:t> Base: BEUs+ITDMs using at least 1 collab app (n=8,288)</a:t>
            </a:r>
          </a:p>
        </p:txBody>
      </p:sp>
      <p:sp>
        <p:nvSpPr>
          <p:cNvPr id="4" name="Slide Number Placeholder 3"/>
          <p:cNvSpPr>
            <a:spLocks noGrp="1"/>
          </p:cNvSpPr>
          <p:nvPr>
            <p:ph type="sldNum" sz="quarter" idx="5"/>
          </p:nvPr>
        </p:nvSpPr>
        <p:spPr/>
        <p:txBody>
          <a:bodyPr/>
          <a:lstStyle/>
          <a:p>
            <a:fld id="{4AED87EB-65D7-4500-873C-410831173A82}" type="slidenum">
              <a:rPr lang="en-US" smtClean="0"/>
              <a:pPr/>
              <a:t>7</a:t>
            </a:fld>
            <a:endParaRPr lang="en-US" dirty="0"/>
          </a:p>
        </p:txBody>
      </p:sp>
    </p:spTree>
    <p:extLst>
      <p:ext uri="{BB962C8B-B14F-4D97-AF65-F5344CB8AC3E}">
        <p14:creationId xmlns:p14="http://schemas.microsoft.com/office/powerpoint/2010/main" val="2155379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Q20a. [Work provided summary] How do these various tech devices come into play when you think about you personally working from home effectively?</a:t>
            </a:r>
            <a:r>
              <a:rPr lang="en-US" dirty="0"/>
              <a:t> Base: Total BEUs (n=4,126)</a:t>
            </a:r>
          </a:p>
          <a:p>
            <a:r>
              <a:rPr lang="en-US" sz="1800" b="0" i="0" u="none" strike="noStrike" dirty="0">
                <a:solidFill>
                  <a:srgbClr val="000000"/>
                </a:solidFill>
                <a:effectLst/>
                <a:latin typeface="Arial" panose="020B0604020202020204" pitchFamily="34" charset="0"/>
              </a:rPr>
              <a:t>Q20b. [Work provided] How do these various tech devices come into play when you think about employees at your company working from home effectively?</a:t>
            </a:r>
            <a:r>
              <a:rPr lang="en-US" dirty="0"/>
              <a:t> Base: Total ITDMs (n=4,407)</a:t>
            </a:r>
          </a:p>
        </p:txBody>
      </p:sp>
      <p:sp>
        <p:nvSpPr>
          <p:cNvPr id="4" name="Slide Number Placeholder 3"/>
          <p:cNvSpPr>
            <a:spLocks noGrp="1"/>
          </p:cNvSpPr>
          <p:nvPr>
            <p:ph type="sldNum" sz="quarter" idx="5"/>
          </p:nvPr>
        </p:nvSpPr>
        <p:spPr/>
        <p:txBody>
          <a:bodyPr/>
          <a:lstStyle/>
          <a:p>
            <a:fld id="{4AED87EB-65D7-4500-873C-410831173A82}" type="slidenum">
              <a:rPr lang="en-US" smtClean="0"/>
              <a:pPr/>
              <a:t>8</a:t>
            </a:fld>
            <a:endParaRPr lang="en-US" dirty="0"/>
          </a:p>
        </p:txBody>
      </p:sp>
    </p:spTree>
    <p:extLst>
      <p:ext uri="{BB962C8B-B14F-4D97-AF65-F5344CB8AC3E}">
        <p14:creationId xmlns:p14="http://schemas.microsoft.com/office/powerpoint/2010/main" val="527893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Q30. How interested would your company be in a hardware service model like that for things like desktop or laptop PCs?</a:t>
            </a:r>
            <a:r>
              <a:rPr lang="en-US" dirty="0"/>
              <a:t> </a:t>
            </a:r>
          </a:p>
        </p:txBody>
      </p:sp>
      <p:sp>
        <p:nvSpPr>
          <p:cNvPr id="4" name="Slide Number Placeholder 3"/>
          <p:cNvSpPr>
            <a:spLocks noGrp="1"/>
          </p:cNvSpPr>
          <p:nvPr>
            <p:ph type="sldNum" sz="quarter" idx="5"/>
          </p:nvPr>
        </p:nvSpPr>
        <p:spPr/>
        <p:txBody>
          <a:bodyPr/>
          <a:lstStyle/>
          <a:p>
            <a:fld id="{4AED87EB-65D7-4500-873C-410831173A82}" type="slidenum">
              <a:rPr lang="en-US" smtClean="0"/>
              <a:pPr/>
              <a:t>9</a:t>
            </a:fld>
            <a:endParaRPr lang="en-US" dirty="0"/>
          </a:p>
        </p:txBody>
      </p:sp>
    </p:spTree>
    <p:extLst>
      <p:ext uri="{BB962C8B-B14F-4D97-AF65-F5344CB8AC3E}">
        <p14:creationId xmlns:p14="http://schemas.microsoft.com/office/powerpoint/2010/main" val="74742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EW_Title Slide_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548640" y="6473952"/>
            <a:ext cx="4114800" cy="153888"/>
          </a:xfrm>
        </p:spPr>
        <p:txBody>
          <a:bodyPr/>
          <a:lstStyle>
            <a:lvl1pPr>
              <a:defRPr>
                <a:solidFill>
                  <a:schemeClr val="tx1"/>
                </a:solidFill>
                <a:latin typeface="Arial" panose="020B0604020202020204" pitchFamily="34" charset="0"/>
                <a:cs typeface="Arial" panose="020B0604020202020204" pitchFamily="34" charset="0"/>
              </a:defRPr>
            </a:lvl1pPr>
          </a:lstStyle>
          <a:p>
            <a:r>
              <a:rPr lang="en-US" dirty="0"/>
              <a:t>2021 Lenovo Internal. All rights reserved.</a:t>
            </a:r>
          </a:p>
        </p:txBody>
      </p:sp>
      <p:sp>
        <p:nvSpPr>
          <p:cNvPr id="56" name="Title 16"/>
          <p:cNvSpPr>
            <a:spLocks noGrp="1"/>
          </p:cNvSpPr>
          <p:nvPr userDrawn="1">
            <p:ph type="title" hasCustomPrompt="1"/>
          </p:nvPr>
        </p:nvSpPr>
        <p:spPr bwMode="gray">
          <a:xfrm>
            <a:off x="548640" y="1437136"/>
            <a:ext cx="9960236" cy="3026868"/>
          </a:xfrm>
          <a:prstGeom prst="rect">
            <a:avLst/>
          </a:prstGeom>
        </p:spPr>
        <p:txBody>
          <a:bodyPr lIns="0" tIns="60949" rIns="121899" bIns="60949" anchor="b" anchorCtr="0">
            <a:normAutofit/>
          </a:bodyPr>
          <a:lstStyle>
            <a:lvl1pPr marL="0" algn="l" defTabSz="1218987" rtl="0" eaLnBrk="1" latinLnBrk="0" hangingPunct="1">
              <a:lnSpc>
                <a:spcPct val="150000"/>
              </a:lnSpc>
              <a:spcBef>
                <a:spcPct val="0"/>
              </a:spcBef>
              <a:buNone/>
              <a:defRPr lang="en-US" sz="4400" b="1" kern="1200" cap="none" spc="-150" baseline="0" dirty="0">
                <a:solidFill>
                  <a:schemeClr val="tx1"/>
                </a:solidFill>
                <a:latin typeface="Arial" panose="020B0604020202020204" pitchFamily="34" charset="0"/>
                <a:ea typeface="+mn-ea"/>
                <a:cs typeface="Arial" pitchFamily="34" charset="0"/>
              </a:defRPr>
            </a:lvl1pPr>
          </a:lstStyle>
          <a:p>
            <a:r>
              <a:rPr lang="en-US"/>
              <a:t>Presentation</a:t>
            </a:r>
            <a:br>
              <a:rPr lang="en-US"/>
            </a:br>
            <a:r>
              <a:rPr lang="en-US"/>
              <a:t>Title Here</a:t>
            </a:r>
          </a:p>
        </p:txBody>
      </p:sp>
      <p:sp>
        <p:nvSpPr>
          <p:cNvPr id="55" name="Subtitle 2"/>
          <p:cNvSpPr>
            <a:spLocks noGrp="1"/>
          </p:cNvSpPr>
          <p:nvPr>
            <p:ph type="subTitle" idx="1" hasCustomPrompt="1"/>
          </p:nvPr>
        </p:nvSpPr>
        <p:spPr bwMode="gray">
          <a:xfrm>
            <a:off x="548640" y="5205790"/>
            <a:ext cx="9949796" cy="457200"/>
          </a:xfrm>
          <a:prstGeom prst="rect">
            <a:avLst/>
          </a:prstGeom>
        </p:spPr>
        <p:txBody>
          <a:bodyPr lIns="0" tIns="0" rIns="0" bIns="0" anchor="t" anchorCtr="0">
            <a:normAutofit/>
          </a:bodyPr>
          <a:lstStyle>
            <a:lvl1pPr marL="0" indent="0" algn="l" defTabSz="1218987" rtl="0" eaLnBrk="1" latinLnBrk="0" hangingPunct="1">
              <a:lnSpc>
                <a:spcPct val="90000"/>
              </a:lnSpc>
              <a:spcBef>
                <a:spcPct val="0"/>
              </a:spcBef>
              <a:buNone/>
              <a:defRPr lang="en-US" sz="2000" b="0" kern="1200" cap="none" spc="0" baseline="0" dirty="0">
                <a:solidFill>
                  <a:schemeClr val="accent4"/>
                </a:solidFill>
                <a:latin typeface="Arial" panose="020B0604020202020204" pitchFamily="34" charset="0"/>
                <a:ea typeface="+mn-ea"/>
                <a:cs typeface="Arial" pitchFamily="34" charset="0"/>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Speaker Name | Date</a:t>
            </a:r>
          </a:p>
        </p:txBody>
      </p:sp>
      <p:pic>
        <p:nvPicPr>
          <p:cNvPr id="4" name="Picture 3">
            <a:extLst>
              <a:ext uri="{FF2B5EF4-FFF2-40B4-BE49-F238E27FC236}">
                <a16:creationId xmlns:a16="http://schemas.microsoft.com/office/drawing/2014/main" id="{D849E305-45CB-4B55-A602-81DFB6B32D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118668" y="2425807"/>
            <a:ext cx="3108960" cy="1036413"/>
          </a:xfrm>
          <a:prstGeom prst="rect">
            <a:avLst/>
          </a:prstGeom>
        </p:spPr>
      </p:pic>
      <p:pic>
        <p:nvPicPr>
          <p:cNvPr id="6" name="Picture 2" descr="Image result for reach3 logo">
            <a:extLst>
              <a:ext uri="{FF2B5EF4-FFF2-40B4-BE49-F238E27FC236}">
                <a16:creationId xmlns:a16="http://schemas.microsoft.com/office/drawing/2014/main" id="{9C2E4900-28A8-4FEB-B0AB-91732142A77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819027" y="6215934"/>
            <a:ext cx="1252727" cy="572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89972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Layout">
    <p:bg>
      <p:bgPr>
        <a:solidFill>
          <a:schemeClr val="bg1"/>
        </a:solidFill>
        <a:effectLst/>
      </p:bgPr>
    </p:bg>
    <p:spTree>
      <p:nvGrpSpPr>
        <p:cNvPr id="1" name=""/>
        <p:cNvGrpSpPr/>
        <p:nvPr/>
      </p:nvGrpSpPr>
      <p:grpSpPr>
        <a:xfrm>
          <a:off x="0" y="0"/>
          <a:ext cx="0" cy="0"/>
          <a:chOff x="0" y="0"/>
          <a:chExt cx="0" cy="0"/>
        </a:xfrm>
      </p:grpSpPr>
      <p:sp>
        <p:nvSpPr>
          <p:cNvPr id="15" name="Text Placeholder 107"/>
          <p:cNvSpPr>
            <a:spLocks noGrp="1"/>
          </p:cNvSpPr>
          <p:nvPr>
            <p:ph type="body" sz="quarter" idx="18" hasCustomPrompt="1"/>
          </p:nvPr>
        </p:nvSpPr>
        <p:spPr bwMode="white">
          <a:xfrm>
            <a:off x="548640" y="1276349"/>
            <a:ext cx="10165080" cy="3242641"/>
          </a:xfrm>
          <a:prstGeom prst="rect">
            <a:avLst/>
          </a:prstGeom>
        </p:spPr>
        <p:txBody>
          <a:bodyPr anchor="t">
            <a:noAutofit/>
          </a:bodyPr>
          <a:lstStyle>
            <a:lvl1pPr marL="0" indent="0" algn="l">
              <a:lnSpc>
                <a:spcPct val="100000"/>
              </a:lnSpc>
              <a:buNone/>
              <a:defRPr sz="2000" b="0" spc="-150">
                <a:solidFill>
                  <a:schemeClr val="tx1"/>
                </a:solidFill>
                <a:latin typeface="Arial" panose="020B0604020202020204" pitchFamily="34" charset="0"/>
              </a:defRPr>
            </a:lvl1pPr>
            <a:lvl2pPr marL="341313" indent="0" algn="ctr">
              <a:buNone/>
              <a:defRPr>
                <a:solidFill>
                  <a:schemeClr val="bg1"/>
                </a:solidFill>
              </a:defRPr>
            </a:lvl2pPr>
            <a:lvl3pPr marL="679450" indent="0" algn="ctr">
              <a:buNone/>
              <a:defRPr>
                <a:solidFill>
                  <a:schemeClr val="bg1"/>
                </a:solidFill>
              </a:defRPr>
            </a:lvl3pPr>
            <a:lvl4pPr marL="966787" indent="0" algn="ctr">
              <a:buNone/>
              <a:defRPr>
                <a:solidFill>
                  <a:schemeClr val="bg1"/>
                </a:solidFill>
              </a:defRPr>
            </a:lvl4pPr>
            <a:lvl5pPr marL="1146175" indent="0" algn="ctr">
              <a:buNone/>
              <a:defRPr>
                <a:solidFill>
                  <a:schemeClr val="bg1"/>
                </a:solidFill>
              </a:defRPr>
            </a:lvl5pPr>
          </a:lstStyle>
          <a:p>
            <a:pPr lvl="0"/>
            <a:r>
              <a:rPr lang="en-US"/>
              <a:t>Click to edit quote</a:t>
            </a:r>
          </a:p>
        </p:txBody>
      </p:sp>
      <p:sp>
        <p:nvSpPr>
          <p:cNvPr id="17" name="Text Placeholder 110"/>
          <p:cNvSpPr>
            <a:spLocks noGrp="1"/>
          </p:cNvSpPr>
          <p:nvPr>
            <p:ph type="body" sz="quarter" idx="19" hasCustomPrompt="1"/>
          </p:nvPr>
        </p:nvSpPr>
        <p:spPr>
          <a:xfrm>
            <a:off x="554337" y="4623890"/>
            <a:ext cx="10159383" cy="876300"/>
          </a:xfrm>
          <a:prstGeom prst="rect">
            <a:avLst/>
          </a:prstGeom>
        </p:spPr>
        <p:txBody>
          <a:bodyPr>
            <a:noAutofit/>
          </a:bodyPr>
          <a:lstStyle>
            <a:lvl1pPr marL="0" indent="0" algn="l">
              <a:buNone/>
              <a:defRPr sz="1600" b="0" i="0" spc="0" baseline="0">
                <a:solidFill>
                  <a:schemeClr val="tx1"/>
                </a:solidFill>
                <a:latin typeface="Arial" panose="020B0604020202020204" pitchFamily="34" charset="0"/>
              </a:defRPr>
            </a:lvl1pPr>
            <a:lvl2pPr marL="341313" indent="0">
              <a:buNone/>
              <a:defRPr/>
            </a:lvl2pPr>
            <a:lvl3pPr marL="679450" indent="0">
              <a:buNone/>
              <a:defRPr/>
            </a:lvl3pPr>
            <a:lvl4pPr marL="966787" indent="0">
              <a:buNone/>
              <a:defRPr/>
            </a:lvl4pPr>
            <a:lvl5pPr marL="1146175" indent="0">
              <a:buNone/>
              <a:defRPr/>
            </a:lvl5pPr>
          </a:lstStyle>
          <a:p>
            <a:pPr lvl="0"/>
            <a:r>
              <a:rPr lang="en-US"/>
              <a:t>Click to edit quote source</a:t>
            </a:r>
          </a:p>
        </p:txBody>
      </p:sp>
      <p:sp>
        <p:nvSpPr>
          <p:cNvPr id="2" name="Footer Placeholder 1"/>
          <p:cNvSpPr>
            <a:spLocks noGrp="1"/>
          </p:cNvSpPr>
          <p:nvPr>
            <p:ph type="ftr" sz="quarter" idx="20"/>
          </p:nvPr>
        </p:nvSpPr>
        <p:spPr/>
        <p:txBody>
          <a:bodyPr/>
          <a:lstStyle/>
          <a:p>
            <a:r>
              <a:rPr lang="en-US" dirty="0"/>
              <a:t>2021 Lenovo Internal. All rights reserved.</a:t>
            </a:r>
          </a:p>
        </p:txBody>
      </p:sp>
      <p:sp>
        <p:nvSpPr>
          <p:cNvPr id="8" name="Text Placeholder 1">
            <a:extLst>
              <a:ext uri="{FF2B5EF4-FFF2-40B4-BE49-F238E27FC236}">
                <a16:creationId xmlns:a16="http://schemas.microsoft.com/office/drawing/2014/main" id="{19E7F341-901B-44A0-9D57-208B0B6A54F4}"/>
              </a:ext>
            </a:extLst>
          </p:cNvPr>
          <p:cNvSpPr>
            <a:spLocks noGrp="1"/>
          </p:cNvSpPr>
          <p:nvPr>
            <p:ph idx="1"/>
          </p:nvPr>
        </p:nvSpPr>
        <p:spPr>
          <a:xfrm>
            <a:off x="3904288" y="6419088"/>
            <a:ext cx="5773479" cy="246888"/>
          </a:xfrm>
          <a:prstGeom prst="rect">
            <a:avLst/>
          </a:prstGeom>
        </p:spPr>
        <p:txBody>
          <a:bodyPr vert="horz" lIns="91440" tIns="45720" rIns="91440" bIns="45720" rtlCol="0">
            <a:normAutofit/>
          </a:bodyPr>
          <a:lstStyle>
            <a:lvl2pPr>
              <a:defRPr>
                <a:latin typeface="Arial" panose="020B0604020202020204" pitchFamily="34" charset="0"/>
              </a:defRPr>
            </a:lvl2pPr>
          </a:lstStyle>
          <a:p>
            <a:pPr lvl="1"/>
            <a:endParaRPr lang="en-CA"/>
          </a:p>
        </p:txBody>
      </p:sp>
      <p:sp>
        <p:nvSpPr>
          <p:cNvPr id="9" name="Title Placeholder 7">
            <a:extLst>
              <a:ext uri="{FF2B5EF4-FFF2-40B4-BE49-F238E27FC236}">
                <a16:creationId xmlns:a16="http://schemas.microsoft.com/office/drawing/2014/main" id="{5C5783A5-14A8-40B6-A42E-A1ABC962DFA7}"/>
              </a:ext>
            </a:extLst>
          </p:cNvPr>
          <p:cNvSpPr>
            <a:spLocks noGrp="1"/>
          </p:cNvSpPr>
          <p:nvPr>
            <p:ph type="title"/>
          </p:nvPr>
        </p:nvSpPr>
        <p:spPr>
          <a:xfrm>
            <a:off x="548640" y="164592"/>
            <a:ext cx="11149021" cy="562651"/>
          </a:xfrm>
          <a:prstGeom prst="rect">
            <a:avLst/>
          </a:prstGeom>
        </p:spPr>
        <p:txBody>
          <a:bodyPr vert="horz" lIns="0" tIns="0" rIns="0" bIns="0" rtlCol="0" anchor="ctr">
            <a:noAutofit/>
          </a:bodyPr>
          <a:lstStyle>
            <a:lvl1pPr>
              <a:defRPr sz="2200"/>
            </a:lvl1pPr>
          </a:lstStyle>
          <a:p>
            <a:r>
              <a:rPr lang="en-US"/>
              <a:t>Click To Edit Master Title Style</a:t>
            </a:r>
          </a:p>
        </p:txBody>
      </p:sp>
      <p:sp>
        <p:nvSpPr>
          <p:cNvPr id="10" name="Slide Number Placeholder 5">
            <a:extLst>
              <a:ext uri="{FF2B5EF4-FFF2-40B4-BE49-F238E27FC236}">
                <a16:creationId xmlns:a16="http://schemas.microsoft.com/office/drawing/2014/main" id="{2E13D781-2D82-443D-992B-AB7DBF6CBB2B}"/>
              </a:ext>
            </a:extLst>
          </p:cNvPr>
          <p:cNvSpPr>
            <a:spLocks noGrp="1"/>
          </p:cNvSpPr>
          <p:nvPr>
            <p:ph type="sldNum" sz="quarter" idx="4"/>
          </p:nvPr>
        </p:nvSpPr>
        <p:spPr>
          <a:xfrm>
            <a:off x="11697661" y="6473952"/>
            <a:ext cx="438912" cy="155448"/>
          </a:xfrm>
          <a:prstGeom prst="rect">
            <a:avLst/>
          </a:prstGeom>
        </p:spPr>
        <p:txBody>
          <a:bodyPr vert="horz" lIns="0" tIns="0" rIns="0" bIns="0" rtlCol="0" anchor="ctr"/>
          <a:lstStyle>
            <a:lvl1pPr algn="ctr">
              <a:defRPr sz="1000">
                <a:solidFill>
                  <a:schemeClr val="tx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433377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5A37A73-D479-4A8B-A6F1-B0FC0E1F2799}"/>
              </a:ext>
            </a:extLst>
          </p:cNvPr>
          <p:cNvSpPr>
            <a:spLocks noGrp="1"/>
          </p:cNvSpPr>
          <p:nvPr>
            <p:ph type="sldNum" sz="quarter" idx="4"/>
          </p:nvPr>
        </p:nvSpPr>
        <p:spPr>
          <a:xfrm>
            <a:off x="11697661" y="6473952"/>
            <a:ext cx="438912" cy="155448"/>
          </a:xfrm>
          <a:prstGeom prst="rect">
            <a:avLst/>
          </a:prstGeom>
        </p:spPr>
        <p:txBody>
          <a:bodyPr vert="horz" lIns="0" tIns="0" rIns="0" bIns="0" rtlCol="0" anchor="ctr"/>
          <a:lstStyle>
            <a:lvl1pPr algn="ctr">
              <a:defRPr sz="1000">
                <a:solidFill>
                  <a:schemeClr val="tx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71848928"/>
      </p:ext>
    </p:extLst>
  </p:cSld>
  <p:clrMapOvr>
    <a:masterClrMapping/>
  </p:clrMapOvr>
  <p:transition spd="med"/>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81" name="Group 80"/>
          <p:cNvGrpSpPr/>
          <p:nvPr userDrawn="1"/>
        </p:nvGrpSpPr>
        <p:grpSpPr>
          <a:xfrm>
            <a:off x="541049" y="2649538"/>
            <a:ext cx="9285724" cy="2092325"/>
            <a:chOff x="541049" y="2649538"/>
            <a:chExt cx="9285724" cy="2092325"/>
          </a:xfrm>
          <a:solidFill>
            <a:schemeClr val="tx1"/>
          </a:solidFill>
        </p:grpSpPr>
        <p:sp>
          <p:nvSpPr>
            <p:cNvPr id="5" name="Freeform 5"/>
            <p:cNvSpPr>
              <a:spLocks/>
            </p:cNvSpPr>
            <p:nvPr userDrawn="1"/>
          </p:nvSpPr>
          <p:spPr bwMode="auto">
            <a:xfrm>
              <a:off x="541049" y="2809876"/>
              <a:ext cx="963613" cy="1928813"/>
            </a:xfrm>
            <a:custGeom>
              <a:avLst/>
              <a:gdLst>
                <a:gd name="T0" fmla="*/ 57 w 301"/>
                <a:gd name="T1" fmla="*/ 458 h 600"/>
                <a:gd name="T2" fmla="*/ 57 w 301"/>
                <a:gd name="T3" fmla="*/ 235 h 600"/>
                <a:gd name="T4" fmla="*/ 0 w 301"/>
                <a:gd name="T5" fmla="*/ 235 h 600"/>
                <a:gd name="T6" fmla="*/ 0 w 301"/>
                <a:gd name="T7" fmla="*/ 121 h 600"/>
                <a:gd name="T8" fmla="*/ 57 w 301"/>
                <a:gd name="T9" fmla="*/ 121 h 600"/>
                <a:gd name="T10" fmla="*/ 57 w 301"/>
                <a:gd name="T11" fmla="*/ 0 h 600"/>
                <a:gd name="T12" fmla="*/ 190 w 301"/>
                <a:gd name="T13" fmla="*/ 0 h 600"/>
                <a:gd name="T14" fmla="*/ 190 w 301"/>
                <a:gd name="T15" fmla="*/ 121 h 600"/>
                <a:gd name="T16" fmla="*/ 301 w 301"/>
                <a:gd name="T17" fmla="*/ 121 h 600"/>
                <a:gd name="T18" fmla="*/ 301 w 301"/>
                <a:gd name="T19" fmla="*/ 235 h 600"/>
                <a:gd name="T20" fmla="*/ 190 w 301"/>
                <a:gd name="T21" fmla="*/ 235 h 600"/>
                <a:gd name="T22" fmla="*/ 190 w 301"/>
                <a:gd name="T23" fmla="*/ 436 h 600"/>
                <a:gd name="T24" fmla="*/ 233 w 301"/>
                <a:gd name="T25" fmla="*/ 482 h 600"/>
                <a:gd name="T26" fmla="*/ 299 w 301"/>
                <a:gd name="T27" fmla="*/ 465 h 600"/>
                <a:gd name="T28" fmla="*/ 299 w 301"/>
                <a:gd name="T29" fmla="*/ 573 h 600"/>
                <a:gd name="T30" fmla="*/ 194 w 301"/>
                <a:gd name="T31" fmla="*/ 600 h 600"/>
                <a:gd name="T32" fmla="*/ 57 w 301"/>
                <a:gd name="T33" fmla="*/ 45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 h="600">
                  <a:moveTo>
                    <a:pt x="57" y="458"/>
                  </a:moveTo>
                  <a:cubicBezTo>
                    <a:pt x="57" y="235"/>
                    <a:pt x="57" y="235"/>
                    <a:pt x="57" y="235"/>
                  </a:cubicBezTo>
                  <a:cubicBezTo>
                    <a:pt x="0" y="235"/>
                    <a:pt x="0" y="235"/>
                    <a:pt x="0" y="235"/>
                  </a:cubicBezTo>
                  <a:cubicBezTo>
                    <a:pt x="0" y="121"/>
                    <a:pt x="0" y="121"/>
                    <a:pt x="0" y="121"/>
                  </a:cubicBezTo>
                  <a:cubicBezTo>
                    <a:pt x="57" y="121"/>
                    <a:pt x="57" y="121"/>
                    <a:pt x="57" y="121"/>
                  </a:cubicBezTo>
                  <a:cubicBezTo>
                    <a:pt x="57" y="0"/>
                    <a:pt x="57" y="0"/>
                    <a:pt x="57" y="0"/>
                  </a:cubicBezTo>
                  <a:cubicBezTo>
                    <a:pt x="190" y="0"/>
                    <a:pt x="190" y="0"/>
                    <a:pt x="190" y="0"/>
                  </a:cubicBezTo>
                  <a:cubicBezTo>
                    <a:pt x="190" y="121"/>
                    <a:pt x="190" y="121"/>
                    <a:pt x="190" y="121"/>
                  </a:cubicBezTo>
                  <a:cubicBezTo>
                    <a:pt x="301" y="121"/>
                    <a:pt x="301" y="121"/>
                    <a:pt x="301" y="121"/>
                  </a:cubicBezTo>
                  <a:cubicBezTo>
                    <a:pt x="301" y="235"/>
                    <a:pt x="301" y="235"/>
                    <a:pt x="301" y="235"/>
                  </a:cubicBezTo>
                  <a:cubicBezTo>
                    <a:pt x="190" y="235"/>
                    <a:pt x="190" y="235"/>
                    <a:pt x="190" y="235"/>
                  </a:cubicBezTo>
                  <a:cubicBezTo>
                    <a:pt x="190" y="436"/>
                    <a:pt x="190" y="436"/>
                    <a:pt x="190" y="436"/>
                  </a:cubicBezTo>
                  <a:cubicBezTo>
                    <a:pt x="190" y="467"/>
                    <a:pt x="203" y="482"/>
                    <a:pt x="233" y="482"/>
                  </a:cubicBezTo>
                  <a:cubicBezTo>
                    <a:pt x="258" y="482"/>
                    <a:pt x="280" y="476"/>
                    <a:pt x="299" y="465"/>
                  </a:cubicBezTo>
                  <a:cubicBezTo>
                    <a:pt x="299" y="573"/>
                    <a:pt x="299" y="573"/>
                    <a:pt x="299" y="573"/>
                  </a:cubicBezTo>
                  <a:cubicBezTo>
                    <a:pt x="271" y="590"/>
                    <a:pt x="239" y="600"/>
                    <a:pt x="194" y="600"/>
                  </a:cubicBezTo>
                  <a:cubicBezTo>
                    <a:pt x="112" y="600"/>
                    <a:pt x="57" y="568"/>
                    <a:pt x="57" y="4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8" name="Freeform 6"/>
            <p:cNvSpPr>
              <a:spLocks/>
            </p:cNvSpPr>
            <p:nvPr userDrawn="1"/>
          </p:nvSpPr>
          <p:spPr bwMode="auto">
            <a:xfrm>
              <a:off x="1708151" y="2649538"/>
              <a:ext cx="1382713" cy="2063750"/>
            </a:xfrm>
            <a:custGeom>
              <a:avLst/>
              <a:gdLst>
                <a:gd name="T0" fmla="*/ 0 w 432"/>
                <a:gd name="T1" fmla="*/ 0 h 642"/>
                <a:gd name="T2" fmla="*/ 134 w 432"/>
                <a:gd name="T3" fmla="*/ 0 h 642"/>
                <a:gd name="T4" fmla="*/ 134 w 432"/>
                <a:gd name="T5" fmla="*/ 237 h 642"/>
                <a:gd name="T6" fmla="*/ 272 w 432"/>
                <a:gd name="T7" fmla="*/ 162 h 642"/>
                <a:gd name="T8" fmla="*/ 432 w 432"/>
                <a:gd name="T9" fmla="*/ 337 h 642"/>
                <a:gd name="T10" fmla="*/ 432 w 432"/>
                <a:gd name="T11" fmla="*/ 642 h 642"/>
                <a:gd name="T12" fmla="*/ 298 w 432"/>
                <a:gd name="T13" fmla="*/ 642 h 642"/>
                <a:gd name="T14" fmla="*/ 298 w 432"/>
                <a:gd name="T15" fmla="*/ 379 h 642"/>
                <a:gd name="T16" fmla="*/ 218 w 432"/>
                <a:gd name="T17" fmla="*/ 283 h 642"/>
                <a:gd name="T18" fmla="*/ 134 w 432"/>
                <a:gd name="T19" fmla="*/ 379 h 642"/>
                <a:gd name="T20" fmla="*/ 134 w 432"/>
                <a:gd name="T21" fmla="*/ 642 h 642"/>
                <a:gd name="T22" fmla="*/ 0 w 432"/>
                <a:gd name="T23" fmla="*/ 642 h 642"/>
                <a:gd name="T24" fmla="*/ 0 w 432"/>
                <a:gd name="T25"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2" h="642">
                  <a:moveTo>
                    <a:pt x="0" y="0"/>
                  </a:moveTo>
                  <a:cubicBezTo>
                    <a:pt x="134" y="0"/>
                    <a:pt x="134" y="0"/>
                    <a:pt x="134" y="0"/>
                  </a:cubicBezTo>
                  <a:cubicBezTo>
                    <a:pt x="134" y="237"/>
                    <a:pt x="134" y="237"/>
                    <a:pt x="134" y="237"/>
                  </a:cubicBezTo>
                  <a:cubicBezTo>
                    <a:pt x="165" y="198"/>
                    <a:pt x="204" y="162"/>
                    <a:pt x="272" y="162"/>
                  </a:cubicBezTo>
                  <a:cubicBezTo>
                    <a:pt x="373" y="162"/>
                    <a:pt x="432" y="229"/>
                    <a:pt x="432" y="337"/>
                  </a:cubicBezTo>
                  <a:cubicBezTo>
                    <a:pt x="432" y="642"/>
                    <a:pt x="432" y="642"/>
                    <a:pt x="432" y="642"/>
                  </a:cubicBezTo>
                  <a:cubicBezTo>
                    <a:pt x="298" y="642"/>
                    <a:pt x="298" y="642"/>
                    <a:pt x="298" y="642"/>
                  </a:cubicBezTo>
                  <a:cubicBezTo>
                    <a:pt x="298" y="379"/>
                    <a:pt x="298" y="379"/>
                    <a:pt x="298" y="379"/>
                  </a:cubicBezTo>
                  <a:cubicBezTo>
                    <a:pt x="298" y="316"/>
                    <a:pt x="269" y="283"/>
                    <a:pt x="218" y="283"/>
                  </a:cubicBezTo>
                  <a:cubicBezTo>
                    <a:pt x="166" y="283"/>
                    <a:pt x="134" y="316"/>
                    <a:pt x="134" y="379"/>
                  </a:cubicBezTo>
                  <a:cubicBezTo>
                    <a:pt x="134" y="642"/>
                    <a:pt x="134" y="642"/>
                    <a:pt x="134" y="642"/>
                  </a:cubicBezTo>
                  <a:cubicBezTo>
                    <a:pt x="0" y="642"/>
                    <a:pt x="0" y="642"/>
                    <a:pt x="0" y="642"/>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9" name="Freeform 7"/>
            <p:cNvSpPr>
              <a:spLocks noEditPoints="1"/>
            </p:cNvSpPr>
            <p:nvPr userDrawn="1"/>
          </p:nvSpPr>
          <p:spPr bwMode="auto">
            <a:xfrm>
              <a:off x="3261304" y="3179763"/>
              <a:ext cx="1390650" cy="1562100"/>
            </a:xfrm>
            <a:custGeom>
              <a:avLst/>
              <a:gdLst>
                <a:gd name="T0" fmla="*/ 0 w 434"/>
                <a:gd name="T1" fmla="*/ 342 h 486"/>
                <a:gd name="T2" fmla="*/ 0 w 434"/>
                <a:gd name="T3" fmla="*/ 340 h 486"/>
                <a:gd name="T4" fmla="*/ 190 w 434"/>
                <a:gd name="T5" fmla="*/ 189 h 486"/>
                <a:gd name="T6" fmla="*/ 305 w 434"/>
                <a:gd name="T7" fmla="*/ 209 h 486"/>
                <a:gd name="T8" fmla="*/ 305 w 434"/>
                <a:gd name="T9" fmla="*/ 201 h 486"/>
                <a:gd name="T10" fmla="*/ 204 w 434"/>
                <a:gd name="T11" fmla="*/ 115 h 486"/>
                <a:gd name="T12" fmla="*/ 74 w 434"/>
                <a:gd name="T13" fmla="*/ 140 h 486"/>
                <a:gd name="T14" fmla="*/ 40 w 434"/>
                <a:gd name="T15" fmla="*/ 38 h 486"/>
                <a:gd name="T16" fmla="*/ 223 w 434"/>
                <a:gd name="T17" fmla="*/ 0 h 486"/>
                <a:gd name="T18" fmla="*/ 383 w 434"/>
                <a:gd name="T19" fmla="*/ 53 h 486"/>
                <a:gd name="T20" fmla="*/ 434 w 434"/>
                <a:gd name="T21" fmla="*/ 204 h 486"/>
                <a:gd name="T22" fmla="*/ 434 w 434"/>
                <a:gd name="T23" fmla="*/ 477 h 486"/>
                <a:gd name="T24" fmla="*/ 304 w 434"/>
                <a:gd name="T25" fmla="*/ 477 h 486"/>
                <a:gd name="T26" fmla="*/ 304 w 434"/>
                <a:gd name="T27" fmla="*/ 426 h 486"/>
                <a:gd name="T28" fmla="*/ 162 w 434"/>
                <a:gd name="T29" fmla="*/ 486 h 486"/>
                <a:gd name="T30" fmla="*/ 0 w 434"/>
                <a:gd name="T31" fmla="*/ 342 h 486"/>
                <a:gd name="T32" fmla="*/ 307 w 434"/>
                <a:gd name="T33" fmla="*/ 311 h 486"/>
                <a:gd name="T34" fmla="*/ 307 w 434"/>
                <a:gd name="T35" fmla="*/ 287 h 486"/>
                <a:gd name="T36" fmla="*/ 222 w 434"/>
                <a:gd name="T37" fmla="*/ 270 h 486"/>
                <a:gd name="T38" fmla="*/ 129 w 434"/>
                <a:gd name="T39" fmla="*/ 335 h 486"/>
                <a:gd name="T40" fmla="*/ 129 w 434"/>
                <a:gd name="T41" fmla="*/ 336 h 486"/>
                <a:gd name="T42" fmla="*/ 202 w 434"/>
                <a:gd name="T43" fmla="*/ 394 h 486"/>
                <a:gd name="T44" fmla="*/ 307 w 434"/>
                <a:gd name="T45" fmla="*/ 31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4" h="486">
                  <a:moveTo>
                    <a:pt x="0" y="342"/>
                  </a:moveTo>
                  <a:cubicBezTo>
                    <a:pt x="0" y="340"/>
                    <a:pt x="0" y="340"/>
                    <a:pt x="0" y="340"/>
                  </a:cubicBezTo>
                  <a:cubicBezTo>
                    <a:pt x="0" y="237"/>
                    <a:pt x="78" y="189"/>
                    <a:pt x="190" y="189"/>
                  </a:cubicBezTo>
                  <a:cubicBezTo>
                    <a:pt x="237" y="189"/>
                    <a:pt x="272" y="197"/>
                    <a:pt x="305" y="209"/>
                  </a:cubicBezTo>
                  <a:cubicBezTo>
                    <a:pt x="305" y="201"/>
                    <a:pt x="305" y="201"/>
                    <a:pt x="305" y="201"/>
                  </a:cubicBezTo>
                  <a:cubicBezTo>
                    <a:pt x="305" y="145"/>
                    <a:pt x="271" y="115"/>
                    <a:pt x="204" y="115"/>
                  </a:cubicBezTo>
                  <a:cubicBezTo>
                    <a:pt x="153" y="115"/>
                    <a:pt x="117" y="124"/>
                    <a:pt x="74" y="140"/>
                  </a:cubicBezTo>
                  <a:cubicBezTo>
                    <a:pt x="40" y="38"/>
                    <a:pt x="40" y="38"/>
                    <a:pt x="40" y="38"/>
                  </a:cubicBezTo>
                  <a:cubicBezTo>
                    <a:pt x="92" y="15"/>
                    <a:pt x="143" y="0"/>
                    <a:pt x="223" y="0"/>
                  </a:cubicBezTo>
                  <a:cubicBezTo>
                    <a:pt x="296" y="0"/>
                    <a:pt x="349" y="20"/>
                    <a:pt x="383" y="53"/>
                  </a:cubicBezTo>
                  <a:cubicBezTo>
                    <a:pt x="418" y="88"/>
                    <a:pt x="434" y="140"/>
                    <a:pt x="434" y="204"/>
                  </a:cubicBezTo>
                  <a:cubicBezTo>
                    <a:pt x="434" y="477"/>
                    <a:pt x="434" y="477"/>
                    <a:pt x="434" y="477"/>
                  </a:cubicBezTo>
                  <a:cubicBezTo>
                    <a:pt x="304" y="477"/>
                    <a:pt x="304" y="477"/>
                    <a:pt x="304" y="477"/>
                  </a:cubicBezTo>
                  <a:cubicBezTo>
                    <a:pt x="304" y="426"/>
                    <a:pt x="304" y="426"/>
                    <a:pt x="304" y="426"/>
                  </a:cubicBezTo>
                  <a:cubicBezTo>
                    <a:pt x="272" y="462"/>
                    <a:pt x="227" y="486"/>
                    <a:pt x="162" y="486"/>
                  </a:cubicBezTo>
                  <a:cubicBezTo>
                    <a:pt x="73" y="486"/>
                    <a:pt x="0" y="435"/>
                    <a:pt x="0" y="342"/>
                  </a:cubicBezTo>
                  <a:close/>
                  <a:moveTo>
                    <a:pt x="307" y="311"/>
                  </a:moveTo>
                  <a:cubicBezTo>
                    <a:pt x="307" y="287"/>
                    <a:pt x="307" y="287"/>
                    <a:pt x="307" y="287"/>
                  </a:cubicBezTo>
                  <a:cubicBezTo>
                    <a:pt x="284" y="277"/>
                    <a:pt x="254" y="270"/>
                    <a:pt x="222" y="270"/>
                  </a:cubicBezTo>
                  <a:cubicBezTo>
                    <a:pt x="164" y="270"/>
                    <a:pt x="129" y="292"/>
                    <a:pt x="129" y="335"/>
                  </a:cubicBezTo>
                  <a:cubicBezTo>
                    <a:pt x="129" y="336"/>
                    <a:pt x="129" y="336"/>
                    <a:pt x="129" y="336"/>
                  </a:cubicBezTo>
                  <a:cubicBezTo>
                    <a:pt x="129" y="372"/>
                    <a:pt x="159" y="394"/>
                    <a:pt x="202" y="394"/>
                  </a:cubicBezTo>
                  <a:cubicBezTo>
                    <a:pt x="265" y="394"/>
                    <a:pt x="307" y="359"/>
                    <a:pt x="307" y="3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0" name="Freeform 8"/>
            <p:cNvSpPr>
              <a:spLocks/>
            </p:cNvSpPr>
            <p:nvPr userDrawn="1"/>
          </p:nvSpPr>
          <p:spPr bwMode="auto">
            <a:xfrm>
              <a:off x="4859916" y="3170238"/>
              <a:ext cx="1384300" cy="1543050"/>
            </a:xfrm>
            <a:custGeom>
              <a:avLst/>
              <a:gdLst>
                <a:gd name="T0" fmla="*/ 0 w 432"/>
                <a:gd name="T1" fmla="*/ 9 h 480"/>
                <a:gd name="T2" fmla="*/ 133 w 432"/>
                <a:gd name="T3" fmla="*/ 9 h 480"/>
                <a:gd name="T4" fmla="*/ 133 w 432"/>
                <a:gd name="T5" fmla="*/ 75 h 480"/>
                <a:gd name="T6" fmla="*/ 272 w 432"/>
                <a:gd name="T7" fmla="*/ 0 h 480"/>
                <a:gd name="T8" fmla="*/ 432 w 432"/>
                <a:gd name="T9" fmla="*/ 175 h 480"/>
                <a:gd name="T10" fmla="*/ 432 w 432"/>
                <a:gd name="T11" fmla="*/ 480 h 480"/>
                <a:gd name="T12" fmla="*/ 298 w 432"/>
                <a:gd name="T13" fmla="*/ 480 h 480"/>
                <a:gd name="T14" fmla="*/ 298 w 432"/>
                <a:gd name="T15" fmla="*/ 217 h 480"/>
                <a:gd name="T16" fmla="*/ 217 w 432"/>
                <a:gd name="T17" fmla="*/ 121 h 480"/>
                <a:gd name="T18" fmla="*/ 133 w 432"/>
                <a:gd name="T19" fmla="*/ 217 h 480"/>
                <a:gd name="T20" fmla="*/ 133 w 432"/>
                <a:gd name="T21" fmla="*/ 480 h 480"/>
                <a:gd name="T22" fmla="*/ 0 w 432"/>
                <a:gd name="T23" fmla="*/ 480 h 480"/>
                <a:gd name="T24" fmla="*/ 0 w 432"/>
                <a:gd name="T25" fmla="*/ 9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2" h="480">
                  <a:moveTo>
                    <a:pt x="0" y="9"/>
                  </a:moveTo>
                  <a:cubicBezTo>
                    <a:pt x="133" y="9"/>
                    <a:pt x="133" y="9"/>
                    <a:pt x="133" y="9"/>
                  </a:cubicBezTo>
                  <a:cubicBezTo>
                    <a:pt x="133" y="75"/>
                    <a:pt x="133" y="75"/>
                    <a:pt x="133" y="75"/>
                  </a:cubicBezTo>
                  <a:cubicBezTo>
                    <a:pt x="164" y="36"/>
                    <a:pt x="204" y="0"/>
                    <a:pt x="272" y="0"/>
                  </a:cubicBezTo>
                  <a:cubicBezTo>
                    <a:pt x="373" y="0"/>
                    <a:pt x="432" y="67"/>
                    <a:pt x="432" y="175"/>
                  </a:cubicBezTo>
                  <a:cubicBezTo>
                    <a:pt x="432" y="480"/>
                    <a:pt x="432" y="480"/>
                    <a:pt x="432" y="480"/>
                  </a:cubicBezTo>
                  <a:cubicBezTo>
                    <a:pt x="298" y="480"/>
                    <a:pt x="298" y="480"/>
                    <a:pt x="298" y="480"/>
                  </a:cubicBezTo>
                  <a:cubicBezTo>
                    <a:pt x="298" y="217"/>
                    <a:pt x="298" y="217"/>
                    <a:pt x="298" y="217"/>
                  </a:cubicBezTo>
                  <a:cubicBezTo>
                    <a:pt x="298" y="154"/>
                    <a:pt x="268" y="121"/>
                    <a:pt x="217" y="121"/>
                  </a:cubicBezTo>
                  <a:cubicBezTo>
                    <a:pt x="166" y="121"/>
                    <a:pt x="133" y="154"/>
                    <a:pt x="133" y="217"/>
                  </a:cubicBezTo>
                  <a:cubicBezTo>
                    <a:pt x="133" y="480"/>
                    <a:pt x="133" y="480"/>
                    <a:pt x="133" y="480"/>
                  </a:cubicBezTo>
                  <a:cubicBezTo>
                    <a:pt x="0" y="480"/>
                    <a:pt x="0" y="480"/>
                    <a:pt x="0" y="480"/>
                  </a:cubicBez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1" name="Freeform 9"/>
            <p:cNvSpPr>
              <a:spLocks/>
            </p:cNvSpPr>
            <p:nvPr userDrawn="1"/>
          </p:nvSpPr>
          <p:spPr bwMode="auto">
            <a:xfrm>
              <a:off x="6436593" y="2649538"/>
              <a:ext cx="1460500" cy="2063750"/>
            </a:xfrm>
            <a:custGeom>
              <a:avLst/>
              <a:gdLst>
                <a:gd name="T0" fmla="*/ 0 w 920"/>
                <a:gd name="T1" fmla="*/ 0 h 1300"/>
                <a:gd name="T2" fmla="*/ 270 w 920"/>
                <a:gd name="T3" fmla="*/ 0 h 1300"/>
                <a:gd name="T4" fmla="*/ 270 w 920"/>
                <a:gd name="T5" fmla="*/ 692 h 1300"/>
                <a:gd name="T6" fmla="*/ 585 w 920"/>
                <a:gd name="T7" fmla="*/ 346 h 1300"/>
                <a:gd name="T8" fmla="*/ 908 w 920"/>
                <a:gd name="T9" fmla="*/ 346 h 1300"/>
                <a:gd name="T10" fmla="*/ 547 w 920"/>
                <a:gd name="T11" fmla="*/ 721 h 1300"/>
                <a:gd name="T12" fmla="*/ 920 w 920"/>
                <a:gd name="T13" fmla="*/ 1300 h 1300"/>
                <a:gd name="T14" fmla="*/ 609 w 920"/>
                <a:gd name="T15" fmla="*/ 1300 h 1300"/>
                <a:gd name="T16" fmla="*/ 365 w 920"/>
                <a:gd name="T17" fmla="*/ 909 h 1300"/>
                <a:gd name="T18" fmla="*/ 270 w 920"/>
                <a:gd name="T19" fmla="*/ 1010 h 1300"/>
                <a:gd name="T20" fmla="*/ 270 w 920"/>
                <a:gd name="T21" fmla="*/ 1300 h 1300"/>
                <a:gd name="T22" fmla="*/ 0 w 920"/>
                <a:gd name="T23" fmla="*/ 1300 h 1300"/>
                <a:gd name="T24" fmla="*/ 0 w 920"/>
                <a:gd name="T25" fmla="*/ 0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0" h="1300">
                  <a:moveTo>
                    <a:pt x="0" y="0"/>
                  </a:moveTo>
                  <a:lnTo>
                    <a:pt x="270" y="0"/>
                  </a:lnTo>
                  <a:lnTo>
                    <a:pt x="270" y="692"/>
                  </a:lnTo>
                  <a:lnTo>
                    <a:pt x="585" y="346"/>
                  </a:lnTo>
                  <a:lnTo>
                    <a:pt x="908" y="346"/>
                  </a:lnTo>
                  <a:lnTo>
                    <a:pt x="547" y="721"/>
                  </a:lnTo>
                  <a:lnTo>
                    <a:pt x="920" y="1300"/>
                  </a:lnTo>
                  <a:lnTo>
                    <a:pt x="609" y="1300"/>
                  </a:lnTo>
                  <a:lnTo>
                    <a:pt x="365" y="909"/>
                  </a:lnTo>
                  <a:lnTo>
                    <a:pt x="270" y="1010"/>
                  </a:lnTo>
                  <a:lnTo>
                    <a:pt x="270" y="1300"/>
                  </a:lnTo>
                  <a:lnTo>
                    <a:pt x="0" y="130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4" name="Freeform 10"/>
            <p:cNvSpPr>
              <a:spLocks/>
            </p:cNvSpPr>
            <p:nvPr userDrawn="1"/>
          </p:nvSpPr>
          <p:spPr bwMode="auto">
            <a:xfrm>
              <a:off x="7919896" y="3173413"/>
              <a:ext cx="1227138" cy="1568450"/>
            </a:xfrm>
            <a:custGeom>
              <a:avLst/>
              <a:gdLst>
                <a:gd name="T0" fmla="*/ 0 w 383"/>
                <a:gd name="T1" fmla="*/ 417 h 488"/>
                <a:gd name="T2" fmla="*/ 57 w 383"/>
                <a:gd name="T3" fmla="*/ 329 h 488"/>
                <a:gd name="T4" fmla="*/ 206 w 383"/>
                <a:gd name="T5" fmla="*/ 385 h 488"/>
                <a:gd name="T6" fmla="*/ 262 w 383"/>
                <a:gd name="T7" fmla="*/ 350 h 488"/>
                <a:gd name="T8" fmla="*/ 262 w 383"/>
                <a:gd name="T9" fmla="*/ 348 h 488"/>
                <a:gd name="T10" fmla="*/ 165 w 383"/>
                <a:gd name="T11" fmla="*/ 294 h 488"/>
                <a:gd name="T12" fmla="*/ 24 w 383"/>
                <a:gd name="T13" fmla="*/ 152 h 488"/>
                <a:gd name="T14" fmla="*/ 24 w 383"/>
                <a:gd name="T15" fmla="*/ 150 h 488"/>
                <a:gd name="T16" fmla="*/ 196 w 383"/>
                <a:gd name="T17" fmla="*/ 0 h 488"/>
                <a:gd name="T18" fmla="*/ 372 w 383"/>
                <a:gd name="T19" fmla="*/ 55 h 488"/>
                <a:gd name="T20" fmla="*/ 321 w 383"/>
                <a:gd name="T21" fmla="*/ 147 h 488"/>
                <a:gd name="T22" fmla="*/ 194 w 383"/>
                <a:gd name="T23" fmla="*/ 103 h 488"/>
                <a:gd name="T24" fmla="*/ 144 w 383"/>
                <a:gd name="T25" fmla="*/ 136 h 488"/>
                <a:gd name="T26" fmla="*/ 144 w 383"/>
                <a:gd name="T27" fmla="*/ 138 h 488"/>
                <a:gd name="T28" fmla="*/ 240 w 383"/>
                <a:gd name="T29" fmla="*/ 194 h 488"/>
                <a:gd name="T30" fmla="*/ 383 w 383"/>
                <a:gd name="T31" fmla="*/ 334 h 488"/>
                <a:gd name="T32" fmla="*/ 383 w 383"/>
                <a:gd name="T33" fmla="*/ 336 h 488"/>
                <a:gd name="T34" fmla="*/ 203 w 383"/>
                <a:gd name="T35" fmla="*/ 488 h 488"/>
                <a:gd name="T36" fmla="*/ 0 w 383"/>
                <a:gd name="T37" fmla="*/ 417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3" h="488">
                  <a:moveTo>
                    <a:pt x="0" y="417"/>
                  </a:moveTo>
                  <a:cubicBezTo>
                    <a:pt x="57" y="329"/>
                    <a:pt x="57" y="329"/>
                    <a:pt x="57" y="329"/>
                  </a:cubicBezTo>
                  <a:cubicBezTo>
                    <a:pt x="108" y="366"/>
                    <a:pt x="162" y="385"/>
                    <a:pt x="206" y="385"/>
                  </a:cubicBezTo>
                  <a:cubicBezTo>
                    <a:pt x="245" y="385"/>
                    <a:pt x="262" y="371"/>
                    <a:pt x="262" y="350"/>
                  </a:cubicBezTo>
                  <a:cubicBezTo>
                    <a:pt x="262" y="348"/>
                    <a:pt x="262" y="348"/>
                    <a:pt x="262" y="348"/>
                  </a:cubicBezTo>
                  <a:cubicBezTo>
                    <a:pt x="262" y="319"/>
                    <a:pt x="217" y="309"/>
                    <a:pt x="165" y="294"/>
                  </a:cubicBezTo>
                  <a:cubicBezTo>
                    <a:pt x="99" y="274"/>
                    <a:pt x="24" y="243"/>
                    <a:pt x="24" y="152"/>
                  </a:cubicBezTo>
                  <a:cubicBezTo>
                    <a:pt x="24" y="150"/>
                    <a:pt x="24" y="150"/>
                    <a:pt x="24" y="150"/>
                  </a:cubicBezTo>
                  <a:cubicBezTo>
                    <a:pt x="24" y="54"/>
                    <a:pt x="101" y="0"/>
                    <a:pt x="196" y="0"/>
                  </a:cubicBezTo>
                  <a:cubicBezTo>
                    <a:pt x="256" y="0"/>
                    <a:pt x="321" y="21"/>
                    <a:pt x="372" y="55"/>
                  </a:cubicBezTo>
                  <a:cubicBezTo>
                    <a:pt x="321" y="147"/>
                    <a:pt x="321" y="147"/>
                    <a:pt x="321" y="147"/>
                  </a:cubicBezTo>
                  <a:cubicBezTo>
                    <a:pt x="275" y="120"/>
                    <a:pt x="228" y="103"/>
                    <a:pt x="194" y="103"/>
                  </a:cubicBezTo>
                  <a:cubicBezTo>
                    <a:pt x="161" y="103"/>
                    <a:pt x="144" y="118"/>
                    <a:pt x="144" y="136"/>
                  </a:cubicBezTo>
                  <a:cubicBezTo>
                    <a:pt x="144" y="138"/>
                    <a:pt x="144" y="138"/>
                    <a:pt x="144" y="138"/>
                  </a:cubicBezTo>
                  <a:cubicBezTo>
                    <a:pt x="144" y="164"/>
                    <a:pt x="189" y="176"/>
                    <a:pt x="240" y="194"/>
                  </a:cubicBezTo>
                  <a:cubicBezTo>
                    <a:pt x="306" y="216"/>
                    <a:pt x="383" y="248"/>
                    <a:pt x="383" y="334"/>
                  </a:cubicBezTo>
                  <a:cubicBezTo>
                    <a:pt x="383" y="336"/>
                    <a:pt x="383" y="336"/>
                    <a:pt x="383" y="336"/>
                  </a:cubicBezTo>
                  <a:cubicBezTo>
                    <a:pt x="383" y="440"/>
                    <a:pt x="305" y="488"/>
                    <a:pt x="203" y="488"/>
                  </a:cubicBezTo>
                  <a:cubicBezTo>
                    <a:pt x="137" y="488"/>
                    <a:pt x="63" y="466"/>
                    <a:pt x="0"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6" name="Oval 11"/>
            <p:cNvSpPr>
              <a:spLocks noChangeArrowheads="1"/>
            </p:cNvSpPr>
            <p:nvPr userDrawn="1"/>
          </p:nvSpPr>
          <p:spPr bwMode="auto">
            <a:xfrm>
              <a:off x="9282260" y="4167188"/>
              <a:ext cx="544513" cy="546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grpSp>
      <p:grpSp>
        <p:nvGrpSpPr>
          <p:cNvPr id="80" name="Group 79"/>
          <p:cNvGrpSpPr/>
          <p:nvPr userDrawn="1"/>
        </p:nvGrpSpPr>
        <p:grpSpPr>
          <a:xfrm>
            <a:off x="570712" y="5119163"/>
            <a:ext cx="3076727" cy="280831"/>
            <a:chOff x="146050" y="879475"/>
            <a:chExt cx="12192000" cy="1112838"/>
          </a:xfrm>
          <a:solidFill>
            <a:schemeClr val="accent1"/>
          </a:solidFill>
        </p:grpSpPr>
        <p:sp>
          <p:nvSpPr>
            <p:cNvPr id="64" name="Freeform 15"/>
            <p:cNvSpPr>
              <a:spLocks noEditPoints="1"/>
            </p:cNvSpPr>
            <p:nvPr userDrawn="1"/>
          </p:nvSpPr>
          <p:spPr bwMode="auto">
            <a:xfrm>
              <a:off x="146050" y="935038"/>
              <a:ext cx="952500" cy="1039813"/>
            </a:xfrm>
            <a:custGeom>
              <a:avLst/>
              <a:gdLst>
                <a:gd name="T0" fmla="*/ 0 w 332"/>
                <a:gd name="T1" fmla="*/ 0 h 360"/>
                <a:gd name="T2" fmla="*/ 140 w 332"/>
                <a:gd name="T3" fmla="*/ 0 h 360"/>
                <a:gd name="T4" fmla="*/ 332 w 332"/>
                <a:gd name="T5" fmla="*/ 179 h 360"/>
                <a:gd name="T6" fmla="*/ 332 w 332"/>
                <a:gd name="T7" fmla="*/ 180 h 360"/>
                <a:gd name="T8" fmla="*/ 140 w 332"/>
                <a:gd name="T9" fmla="*/ 360 h 360"/>
                <a:gd name="T10" fmla="*/ 0 w 332"/>
                <a:gd name="T11" fmla="*/ 360 h 360"/>
                <a:gd name="T12" fmla="*/ 0 w 332"/>
                <a:gd name="T13" fmla="*/ 0 h 360"/>
                <a:gd name="T14" fmla="*/ 79 w 332"/>
                <a:gd name="T15" fmla="*/ 71 h 360"/>
                <a:gd name="T16" fmla="*/ 79 w 332"/>
                <a:gd name="T17" fmla="*/ 289 h 360"/>
                <a:gd name="T18" fmla="*/ 140 w 332"/>
                <a:gd name="T19" fmla="*/ 289 h 360"/>
                <a:gd name="T20" fmla="*/ 249 w 332"/>
                <a:gd name="T21" fmla="*/ 181 h 360"/>
                <a:gd name="T22" fmla="*/ 249 w 332"/>
                <a:gd name="T23" fmla="*/ 180 h 360"/>
                <a:gd name="T24" fmla="*/ 140 w 332"/>
                <a:gd name="T25" fmla="*/ 71 h 360"/>
                <a:gd name="T26" fmla="*/ 79 w 332"/>
                <a:gd name="T27" fmla="*/ 7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2" h="360">
                  <a:moveTo>
                    <a:pt x="0" y="0"/>
                  </a:moveTo>
                  <a:cubicBezTo>
                    <a:pt x="140" y="0"/>
                    <a:pt x="140" y="0"/>
                    <a:pt x="140" y="0"/>
                  </a:cubicBezTo>
                  <a:cubicBezTo>
                    <a:pt x="254" y="0"/>
                    <a:pt x="332" y="77"/>
                    <a:pt x="332" y="179"/>
                  </a:cubicBezTo>
                  <a:cubicBezTo>
                    <a:pt x="332" y="180"/>
                    <a:pt x="332" y="180"/>
                    <a:pt x="332" y="180"/>
                  </a:cubicBezTo>
                  <a:cubicBezTo>
                    <a:pt x="332" y="281"/>
                    <a:pt x="254" y="360"/>
                    <a:pt x="140" y="360"/>
                  </a:cubicBezTo>
                  <a:cubicBezTo>
                    <a:pt x="0" y="360"/>
                    <a:pt x="0" y="360"/>
                    <a:pt x="0" y="360"/>
                  </a:cubicBezTo>
                  <a:lnTo>
                    <a:pt x="0" y="0"/>
                  </a:lnTo>
                  <a:close/>
                  <a:moveTo>
                    <a:pt x="79" y="71"/>
                  </a:moveTo>
                  <a:cubicBezTo>
                    <a:pt x="79" y="289"/>
                    <a:pt x="79" y="289"/>
                    <a:pt x="79" y="289"/>
                  </a:cubicBezTo>
                  <a:cubicBezTo>
                    <a:pt x="140" y="289"/>
                    <a:pt x="140" y="289"/>
                    <a:pt x="140" y="289"/>
                  </a:cubicBezTo>
                  <a:cubicBezTo>
                    <a:pt x="205" y="289"/>
                    <a:pt x="249" y="245"/>
                    <a:pt x="249" y="181"/>
                  </a:cubicBezTo>
                  <a:cubicBezTo>
                    <a:pt x="249" y="180"/>
                    <a:pt x="249" y="180"/>
                    <a:pt x="249" y="180"/>
                  </a:cubicBezTo>
                  <a:cubicBezTo>
                    <a:pt x="249" y="116"/>
                    <a:pt x="205" y="71"/>
                    <a:pt x="140" y="71"/>
                  </a:cubicBezTo>
                  <a:lnTo>
                    <a:pt x="79"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65" name="Freeform 16"/>
            <p:cNvSpPr>
              <a:spLocks noEditPoints="1"/>
            </p:cNvSpPr>
            <p:nvPr userDrawn="1"/>
          </p:nvSpPr>
          <p:spPr bwMode="auto">
            <a:xfrm>
              <a:off x="1222375" y="887413"/>
              <a:ext cx="234950" cy="1087438"/>
            </a:xfrm>
            <a:custGeom>
              <a:avLst/>
              <a:gdLst>
                <a:gd name="T0" fmla="*/ 0 w 148"/>
                <a:gd name="T1" fmla="*/ 0 h 685"/>
                <a:gd name="T2" fmla="*/ 148 w 148"/>
                <a:gd name="T3" fmla="*/ 0 h 685"/>
                <a:gd name="T4" fmla="*/ 148 w 148"/>
                <a:gd name="T5" fmla="*/ 128 h 685"/>
                <a:gd name="T6" fmla="*/ 0 w 148"/>
                <a:gd name="T7" fmla="*/ 128 h 685"/>
                <a:gd name="T8" fmla="*/ 0 w 148"/>
                <a:gd name="T9" fmla="*/ 0 h 685"/>
                <a:gd name="T10" fmla="*/ 4 w 148"/>
                <a:gd name="T11" fmla="*/ 182 h 685"/>
                <a:gd name="T12" fmla="*/ 145 w 148"/>
                <a:gd name="T13" fmla="*/ 182 h 685"/>
                <a:gd name="T14" fmla="*/ 145 w 148"/>
                <a:gd name="T15" fmla="*/ 685 h 685"/>
                <a:gd name="T16" fmla="*/ 4 w 148"/>
                <a:gd name="T17" fmla="*/ 685 h 685"/>
                <a:gd name="T18" fmla="*/ 4 w 148"/>
                <a:gd name="T19" fmla="*/ 18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685">
                  <a:moveTo>
                    <a:pt x="0" y="0"/>
                  </a:moveTo>
                  <a:lnTo>
                    <a:pt x="148" y="0"/>
                  </a:lnTo>
                  <a:lnTo>
                    <a:pt x="148" y="128"/>
                  </a:lnTo>
                  <a:lnTo>
                    <a:pt x="0" y="128"/>
                  </a:lnTo>
                  <a:lnTo>
                    <a:pt x="0" y="0"/>
                  </a:lnTo>
                  <a:close/>
                  <a:moveTo>
                    <a:pt x="4" y="182"/>
                  </a:moveTo>
                  <a:lnTo>
                    <a:pt x="145" y="182"/>
                  </a:lnTo>
                  <a:lnTo>
                    <a:pt x="145" y="685"/>
                  </a:lnTo>
                  <a:lnTo>
                    <a:pt x="4" y="685"/>
                  </a:lnTo>
                  <a:lnTo>
                    <a:pt x="4"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66" name="Freeform 17"/>
            <p:cNvSpPr>
              <a:spLocks noEditPoints="1"/>
            </p:cNvSpPr>
            <p:nvPr userDrawn="1"/>
          </p:nvSpPr>
          <p:spPr bwMode="auto">
            <a:xfrm>
              <a:off x="1549400" y="879475"/>
              <a:ext cx="1065213" cy="1095375"/>
            </a:xfrm>
            <a:custGeom>
              <a:avLst/>
              <a:gdLst>
                <a:gd name="T0" fmla="*/ 33 w 371"/>
                <a:gd name="T1" fmla="*/ 170 h 379"/>
                <a:gd name="T2" fmla="*/ 0 w 371"/>
                <a:gd name="T3" fmla="*/ 170 h 379"/>
                <a:gd name="T4" fmla="*/ 0 w 371"/>
                <a:gd name="T5" fmla="*/ 106 h 379"/>
                <a:gd name="T6" fmla="*/ 33 w 371"/>
                <a:gd name="T7" fmla="*/ 106 h 379"/>
                <a:gd name="T8" fmla="*/ 33 w 371"/>
                <a:gd name="T9" fmla="*/ 88 h 379"/>
                <a:gd name="T10" fmla="*/ 55 w 371"/>
                <a:gd name="T11" fmla="*/ 21 h 379"/>
                <a:gd name="T12" fmla="*/ 118 w 371"/>
                <a:gd name="T13" fmla="*/ 0 h 379"/>
                <a:gd name="T14" fmla="*/ 174 w 371"/>
                <a:gd name="T15" fmla="*/ 7 h 379"/>
                <a:gd name="T16" fmla="*/ 174 w 371"/>
                <a:gd name="T17" fmla="*/ 72 h 379"/>
                <a:gd name="T18" fmla="*/ 138 w 371"/>
                <a:gd name="T19" fmla="*/ 66 h 379"/>
                <a:gd name="T20" fmla="*/ 110 w 371"/>
                <a:gd name="T21" fmla="*/ 95 h 379"/>
                <a:gd name="T22" fmla="*/ 110 w 371"/>
                <a:gd name="T23" fmla="*/ 106 h 379"/>
                <a:gd name="T24" fmla="*/ 173 w 371"/>
                <a:gd name="T25" fmla="*/ 106 h 379"/>
                <a:gd name="T26" fmla="*/ 173 w 371"/>
                <a:gd name="T27" fmla="*/ 170 h 379"/>
                <a:gd name="T28" fmla="*/ 111 w 371"/>
                <a:gd name="T29" fmla="*/ 170 h 379"/>
                <a:gd name="T30" fmla="*/ 111 w 371"/>
                <a:gd name="T31" fmla="*/ 379 h 379"/>
                <a:gd name="T32" fmla="*/ 33 w 371"/>
                <a:gd name="T33" fmla="*/ 379 h 379"/>
                <a:gd name="T34" fmla="*/ 33 w 371"/>
                <a:gd name="T35" fmla="*/ 170 h 379"/>
                <a:gd name="T36" fmla="*/ 230 w 371"/>
                <a:gd name="T37" fmla="*/ 170 h 379"/>
                <a:gd name="T38" fmla="*/ 197 w 371"/>
                <a:gd name="T39" fmla="*/ 170 h 379"/>
                <a:gd name="T40" fmla="*/ 197 w 371"/>
                <a:gd name="T41" fmla="*/ 106 h 379"/>
                <a:gd name="T42" fmla="*/ 230 w 371"/>
                <a:gd name="T43" fmla="*/ 106 h 379"/>
                <a:gd name="T44" fmla="*/ 230 w 371"/>
                <a:gd name="T45" fmla="*/ 88 h 379"/>
                <a:gd name="T46" fmla="*/ 252 w 371"/>
                <a:gd name="T47" fmla="*/ 21 h 379"/>
                <a:gd name="T48" fmla="*/ 315 w 371"/>
                <a:gd name="T49" fmla="*/ 0 h 379"/>
                <a:gd name="T50" fmla="*/ 371 w 371"/>
                <a:gd name="T51" fmla="*/ 7 h 379"/>
                <a:gd name="T52" fmla="*/ 371 w 371"/>
                <a:gd name="T53" fmla="*/ 72 h 379"/>
                <a:gd name="T54" fmla="*/ 335 w 371"/>
                <a:gd name="T55" fmla="*/ 66 h 379"/>
                <a:gd name="T56" fmla="*/ 307 w 371"/>
                <a:gd name="T57" fmla="*/ 95 h 379"/>
                <a:gd name="T58" fmla="*/ 307 w 371"/>
                <a:gd name="T59" fmla="*/ 106 h 379"/>
                <a:gd name="T60" fmla="*/ 370 w 371"/>
                <a:gd name="T61" fmla="*/ 106 h 379"/>
                <a:gd name="T62" fmla="*/ 370 w 371"/>
                <a:gd name="T63" fmla="*/ 170 h 379"/>
                <a:gd name="T64" fmla="*/ 308 w 371"/>
                <a:gd name="T65" fmla="*/ 170 h 379"/>
                <a:gd name="T66" fmla="*/ 308 w 371"/>
                <a:gd name="T67" fmla="*/ 379 h 379"/>
                <a:gd name="T68" fmla="*/ 230 w 371"/>
                <a:gd name="T69" fmla="*/ 379 h 379"/>
                <a:gd name="T70" fmla="*/ 230 w 371"/>
                <a:gd name="T71" fmla="*/ 17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1" h="379">
                  <a:moveTo>
                    <a:pt x="33" y="170"/>
                  </a:moveTo>
                  <a:cubicBezTo>
                    <a:pt x="0" y="170"/>
                    <a:pt x="0" y="170"/>
                    <a:pt x="0" y="170"/>
                  </a:cubicBezTo>
                  <a:cubicBezTo>
                    <a:pt x="0" y="106"/>
                    <a:pt x="0" y="106"/>
                    <a:pt x="0" y="106"/>
                  </a:cubicBezTo>
                  <a:cubicBezTo>
                    <a:pt x="33" y="106"/>
                    <a:pt x="33" y="106"/>
                    <a:pt x="33" y="106"/>
                  </a:cubicBezTo>
                  <a:cubicBezTo>
                    <a:pt x="33" y="88"/>
                    <a:pt x="33" y="88"/>
                    <a:pt x="33" y="88"/>
                  </a:cubicBezTo>
                  <a:cubicBezTo>
                    <a:pt x="33" y="58"/>
                    <a:pt x="41" y="36"/>
                    <a:pt x="55" y="21"/>
                  </a:cubicBezTo>
                  <a:cubicBezTo>
                    <a:pt x="69" y="7"/>
                    <a:pt x="91" y="0"/>
                    <a:pt x="118" y="0"/>
                  </a:cubicBezTo>
                  <a:cubicBezTo>
                    <a:pt x="143" y="0"/>
                    <a:pt x="160" y="3"/>
                    <a:pt x="174" y="7"/>
                  </a:cubicBezTo>
                  <a:cubicBezTo>
                    <a:pt x="174" y="72"/>
                    <a:pt x="174" y="72"/>
                    <a:pt x="174" y="72"/>
                  </a:cubicBezTo>
                  <a:cubicBezTo>
                    <a:pt x="163" y="68"/>
                    <a:pt x="152" y="66"/>
                    <a:pt x="138" y="66"/>
                  </a:cubicBezTo>
                  <a:cubicBezTo>
                    <a:pt x="120" y="66"/>
                    <a:pt x="110" y="75"/>
                    <a:pt x="110" y="95"/>
                  </a:cubicBezTo>
                  <a:cubicBezTo>
                    <a:pt x="110" y="106"/>
                    <a:pt x="110" y="106"/>
                    <a:pt x="110" y="106"/>
                  </a:cubicBezTo>
                  <a:cubicBezTo>
                    <a:pt x="173" y="106"/>
                    <a:pt x="173" y="106"/>
                    <a:pt x="173" y="106"/>
                  </a:cubicBezTo>
                  <a:cubicBezTo>
                    <a:pt x="173" y="170"/>
                    <a:pt x="173" y="170"/>
                    <a:pt x="173" y="170"/>
                  </a:cubicBezTo>
                  <a:cubicBezTo>
                    <a:pt x="111" y="170"/>
                    <a:pt x="111" y="170"/>
                    <a:pt x="111" y="170"/>
                  </a:cubicBezTo>
                  <a:cubicBezTo>
                    <a:pt x="111" y="379"/>
                    <a:pt x="111" y="379"/>
                    <a:pt x="111" y="379"/>
                  </a:cubicBezTo>
                  <a:cubicBezTo>
                    <a:pt x="33" y="379"/>
                    <a:pt x="33" y="379"/>
                    <a:pt x="33" y="379"/>
                  </a:cubicBezTo>
                  <a:lnTo>
                    <a:pt x="33" y="170"/>
                  </a:lnTo>
                  <a:close/>
                  <a:moveTo>
                    <a:pt x="230" y="170"/>
                  </a:moveTo>
                  <a:cubicBezTo>
                    <a:pt x="197" y="170"/>
                    <a:pt x="197" y="170"/>
                    <a:pt x="197" y="170"/>
                  </a:cubicBezTo>
                  <a:cubicBezTo>
                    <a:pt x="197" y="106"/>
                    <a:pt x="197" y="106"/>
                    <a:pt x="197" y="106"/>
                  </a:cubicBezTo>
                  <a:cubicBezTo>
                    <a:pt x="230" y="106"/>
                    <a:pt x="230" y="106"/>
                    <a:pt x="230" y="106"/>
                  </a:cubicBezTo>
                  <a:cubicBezTo>
                    <a:pt x="230" y="88"/>
                    <a:pt x="230" y="88"/>
                    <a:pt x="230" y="88"/>
                  </a:cubicBezTo>
                  <a:cubicBezTo>
                    <a:pt x="230" y="58"/>
                    <a:pt x="237" y="36"/>
                    <a:pt x="252" y="21"/>
                  </a:cubicBezTo>
                  <a:cubicBezTo>
                    <a:pt x="266" y="7"/>
                    <a:pt x="287" y="0"/>
                    <a:pt x="315" y="0"/>
                  </a:cubicBezTo>
                  <a:cubicBezTo>
                    <a:pt x="340" y="0"/>
                    <a:pt x="356" y="3"/>
                    <a:pt x="371" y="7"/>
                  </a:cubicBezTo>
                  <a:cubicBezTo>
                    <a:pt x="371" y="72"/>
                    <a:pt x="371" y="72"/>
                    <a:pt x="371" y="72"/>
                  </a:cubicBezTo>
                  <a:cubicBezTo>
                    <a:pt x="359" y="68"/>
                    <a:pt x="349" y="66"/>
                    <a:pt x="335" y="66"/>
                  </a:cubicBezTo>
                  <a:cubicBezTo>
                    <a:pt x="317" y="66"/>
                    <a:pt x="307" y="75"/>
                    <a:pt x="307" y="95"/>
                  </a:cubicBezTo>
                  <a:cubicBezTo>
                    <a:pt x="307" y="106"/>
                    <a:pt x="307" y="106"/>
                    <a:pt x="307" y="106"/>
                  </a:cubicBezTo>
                  <a:cubicBezTo>
                    <a:pt x="370" y="106"/>
                    <a:pt x="370" y="106"/>
                    <a:pt x="370" y="106"/>
                  </a:cubicBezTo>
                  <a:cubicBezTo>
                    <a:pt x="370" y="170"/>
                    <a:pt x="370" y="170"/>
                    <a:pt x="370" y="170"/>
                  </a:cubicBezTo>
                  <a:cubicBezTo>
                    <a:pt x="308" y="170"/>
                    <a:pt x="308" y="170"/>
                    <a:pt x="308" y="170"/>
                  </a:cubicBezTo>
                  <a:cubicBezTo>
                    <a:pt x="308" y="379"/>
                    <a:pt x="308" y="379"/>
                    <a:pt x="308" y="379"/>
                  </a:cubicBezTo>
                  <a:cubicBezTo>
                    <a:pt x="230" y="379"/>
                    <a:pt x="230" y="379"/>
                    <a:pt x="230" y="379"/>
                  </a:cubicBezTo>
                  <a:lnTo>
                    <a:pt x="23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67" name="Freeform 18"/>
            <p:cNvSpPr>
              <a:spLocks noEditPoints="1"/>
            </p:cNvSpPr>
            <p:nvPr userDrawn="1"/>
          </p:nvSpPr>
          <p:spPr bwMode="auto">
            <a:xfrm>
              <a:off x="2622550" y="1162050"/>
              <a:ext cx="777875" cy="830263"/>
            </a:xfrm>
            <a:custGeom>
              <a:avLst/>
              <a:gdLst>
                <a:gd name="T0" fmla="*/ 0 w 271"/>
                <a:gd name="T1" fmla="*/ 145 h 287"/>
                <a:gd name="T2" fmla="*/ 0 w 271"/>
                <a:gd name="T3" fmla="*/ 144 h 287"/>
                <a:gd name="T4" fmla="*/ 136 w 271"/>
                <a:gd name="T5" fmla="*/ 0 h 287"/>
                <a:gd name="T6" fmla="*/ 271 w 271"/>
                <a:gd name="T7" fmla="*/ 150 h 287"/>
                <a:gd name="T8" fmla="*/ 270 w 271"/>
                <a:gd name="T9" fmla="*/ 170 h 287"/>
                <a:gd name="T10" fmla="*/ 77 w 271"/>
                <a:gd name="T11" fmla="*/ 170 h 287"/>
                <a:gd name="T12" fmla="*/ 145 w 271"/>
                <a:gd name="T13" fmla="*/ 225 h 287"/>
                <a:gd name="T14" fmla="*/ 212 w 271"/>
                <a:gd name="T15" fmla="*/ 196 h 287"/>
                <a:gd name="T16" fmla="*/ 257 w 271"/>
                <a:gd name="T17" fmla="*/ 236 h 287"/>
                <a:gd name="T18" fmla="*/ 144 w 271"/>
                <a:gd name="T19" fmla="*/ 287 h 287"/>
                <a:gd name="T20" fmla="*/ 0 w 271"/>
                <a:gd name="T21" fmla="*/ 145 h 287"/>
                <a:gd name="T22" fmla="*/ 194 w 271"/>
                <a:gd name="T23" fmla="*/ 122 h 287"/>
                <a:gd name="T24" fmla="*/ 136 w 271"/>
                <a:gd name="T25" fmla="*/ 63 h 287"/>
                <a:gd name="T26" fmla="*/ 76 w 271"/>
                <a:gd name="T27" fmla="*/ 122 h 287"/>
                <a:gd name="T28" fmla="*/ 194 w 271"/>
                <a:gd name="T29" fmla="*/ 12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1" h="287">
                  <a:moveTo>
                    <a:pt x="0" y="145"/>
                  </a:moveTo>
                  <a:cubicBezTo>
                    <a:pt x="0" y="144"/>
                    <a:pt x="0" y="144"/>
                    <a:pt x="0" y="144"/>
                  </a:cubicBezTo>
                  <a:cubicBezTo>
                    <a:pt x="0" y="65"/>
                    <a:pt x="56" y="0"/>
                    <a:pt x="136" y="0"/>
                  </a:cubicBezTo>
                  <a:cubicBezTo>
                    <a:pt x="228" y="0"/>
                    <a:pt x="271" y="72"/>
                    <a:pt x="271" y="150"/>
                  </a:cubicBezTo>
                  <a:cubicBezTo>
                    <a:pt x="271" y="156"/>
                    <a:pt x="270" y="163"/>
                    <a:pt x="270" y="170"/>
                  </a:cubicBezTo>
                  <a:cubicBezTo>
                    <a:pt x="77" y="170"/>
                    <a:pt x="77" y="170"/>
                    <a:pt x="77" y="170"/>
                  </a:cubicBezTo>
                  <a:cubicBezTo>
                    <a:pt x="85" y="206"/>
                    <a:pt x="110" y="225"/>
                    <a:pt x="145" y="225"/>
                  </a:cubicBezTo>
                  <a:cubicBezTo>
                    <a:pt x="171" y="225"/>
                    <a:pt x="190" y="216"/>
                    <a:pt x="212" y="196"/>
                  </a:cubicBezTo>
                  <a:cubicBezTo>
                    <a:pt x="257" y="236"/>
                    <a:pt x="257" y="236"/>
                    <a:pt x="257" y="236"/>
                  </a:cubicBezTo>
                  <a:cubicBezTo>
                    <a:pt x="231" y="268"/>
                    <a:pt x="194" y="287"/>
                    <a:pt x="144" y="287"/>
                  </a:cubicBezTo>
                  <a:cubicBezTo>
                    <a:pt x="61" y="287"/>
                    <a:pt x="0" y="229"/>
                    <a:pt x="0" y="145"/>
                  </a:cubicBezTo>
                  <a:close/>
                  <a:moveTo>
                    <a:pt x="194" y="122"/>
                  </a:moveTo>
                  <a:cubicBezTo>
                    <a:pt x="190" y="87"/>
                    <a:pt x="169" y="63"/>
                    <a:pt x="136" y="63"/>
                  </a:cubicBezTo>
                  <a:cubicBezTo>
                    <a:pt x="104" y="63"/>
                    <a:pt x="83" y="86"/>
                    <a:pt x="76" y="122"/>
                  </a:cubicBezTo>
                  <a:lnTo>
                    <a:pt x="194"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68" name="Freeform 19"/>
            <p:cNvSpPr>
              <a:spLocks/>
            </p:cNvSpPr>
            <p:nvPr userDrawn="1"/>
          </p:nvSpPr>
          <p:spPr bwMode="auto">
            <a:xfrm>
              <a:off x="3506788" y="1157288"/>
              <a:ext cx="476250" cy="817563"/>
            </a:xfrm>
            <a:custGeom>
              <a:avLst/>
              <a:gdLst>
                <a:gd name="T0" fmla="*/ 0 w 166"/>
                <a:gd name="T1" fmla="*/ 7 h 283"/>
                <a:gd name="T2" fmla="*/ 78 w 166"/>
                <a:gd name="T3" fmla="*/ 7 h 283"/>
                <a:gd name="T4" fmla="*/ 78 w 166"/>
                <a:gd name="T5" fmla="*/ 63 h 283"/>
                <a:gd name="T6" fmla="*/ 166 w 166"/>
                <a:gd name="T7" fmla="*/ 2 h 283"/>
                <a:gd name="T8" fmla="*/ 166 w 166"/>
                <a:gd name="T9" fmla="*/ 84 h 283"/>
                <a:gd name="T10" fmla="*/ 162 w 166"/>
                <a:gd name="T11" fmla="*/ 84 h 283"/>
                <a:gd name="T12" fmla="*/ 78 w 166"/>
                <a:gd name="T13" fmla="*/ 181 h 283"/>
                <a:gd name="T14" fmla="*/ 78 w 166"/>
                <a:gd name="T15" fmla="*/ 283 h 283"/>
                <a:gd name="T16" fmla="*/ 0 w 166"/>
                <a:gd name="T17" fmla="*/ 283 h 283"/>
                <a:gd name="T18" fmla="*/ 0 w 166"/>
                <a:gd name="T19" fmla="*/ 7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283">
                  <a:moveTo>
                    <a:pt x="0" y="7"/>
                  </a:moveTo>
                  <a:cubicBezTo>
                    <a:pt x="78" y="7"/>
                    <a:pt x="78" y="7"/>
                    <a:pt x="78" y="7"/>
                  </a:cubicBezTo>
                  <a:cubicBezTo>
                    <a:pt x="78" y="63"/>
                    <a:pt x="78" y="63"/>
                    <a:pt x="78" y="63"/>
                  </a:cubicBezTo>
                  <a:cubicBezTo>
                    <a:pt x="94" y="25"/>
                    <a:pt x="120" y="0"/>
                    <a:pt x="166" y="2"/>
                  </a:cubicBezTo>
                  <a:cubicBezTo>
                    <a:pt x="166" y="84"/>
                    <a:pt x="166" y="84"/>
                    <a:pt x="166" y="84"/>
                  </a:cubicBezTo>
                  <a:cubicBezTo>
                    <a:pt x="162" y="84"/>
                    <a:pt x="162" y="84"/>
                    <a:pt x="162" y="84"/>
                  </a:cubicBezTo>
                  <a:cubicBezTo>
                    <a:pt x="110" y="84"/>
                    <a:pt x="78" y="115"/>
                    <a:pt x="78" y="181"/>
                  </a:cubicBezTo>
                  <a:cubicBezTo>
                    <a:pt x="78" y="283"/>
                    <a:pt x="78" y="283"/>
                    <a:pt x="78" y="283"/>
                  </a:cubicBezTo>
                  <a:cubicBezTo>
                    <a:pt x="0" y="283"/>
                    <a:pt x="0" y="283"/>
                    <a:pt x="0" y="283"/>
                  </a:cubicBez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69" name="Freeform 20"/>
            <p:cNvSpPr>
              <a:spLocks noEditPoints="1"/>
            </p:cNvSpPr>
            <p:nvPr userDrawn="1"/>
          </p:nvSpPr>
          <p:spPr bwMode="auto">
            <a:xfrm>
              <a:off x="4005263" y="1162050"/>
              <a:ext cx="777875" cy="830263"/>
            </a:xfrm>
            <a:custGeom>
              <a:avLst/>
              <a:gdLst>
                <a:gd name="T0" fmla="*/ 0 w 271"/>
                <a:gd name="T1" fmla="*/ 145 h 287"/>
                <a:gd name="T2" fmla="*/ 0 w 271"/>
                <a:gd name="T3" fmla="*/ 144 h 287"/>
                <a:gd name="T4" fmla="*/ 136 w 271"/>
                <a:gd name="T5" fmla="*/ 0 h 287"/>
                <a:gd name="T6" fmla="*/ 271 w 271"/>
                <a:gd name="T7" fmla="*/ 150 h 287"/>
                <a:gd name="T8" fmla="*/ 270 w 271"/>
                <a:gd name="T9" fmla="*/ 170 h 287"/>
                <a:gd name="T10" fmla="*/ 77 w 271"/>
                <a:gd name="T11" fmla="*/ 170 h 287"/>
                <a:gd name="T12" fmla="*/ 145 w 271"/>
                <a:gd name="T13" fmla="*/ 225 h 287"/>
                <a:gd name="T14" fmla="*/ 212 w 271"/>
                <a:gd name="T15" fmla="*/ 196 h 287"/>
                <a:gd name="T16" fmla="*/ 257 w 271"/>
                <a:gd name="T17" fmla="*/ 236 h 287"/>
                <a:gd name="T18" fmla="*/ 144 w 271"/>
                <a:gd name="T19" fmla="*/ 287 h 287"/>
                <a:gd name="T20" fmla="*/ 0 w 271"/>
                <a:gd name="T21" fmla="*/ 145 h 287"/>
                <a:gd name="T22" fmla="*/ 194 w 271"/>
                <a:gd name="T23" fmla="*/ 122 h 287"/>
                <a:gd name="T24" fmla="*/ 136 w 271"/>
                <a:gd name="T25" fmla="*/ 63 h 287"/>
                <a:gd name="T26" fmla="*/ 76 w 271"/>
                <a:gd name="T27" fmla="*/ 122 h 287"/>
                <a:gd name="T28" fmla="*/ 194 w 271"/>
                <a:gd name="T29" fmla="*/ 12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1" h="287">
                  <a:moveTo>
                    <a:pt x="0" y="145"/>
                  </a:moveTo>
                  <a:cubicBezTo>
                    <a:pt x="0" y="144"/>
                    <a:pt x="0" y="144"/>
                    <a:pt x="0" y="144"/>
                  </a:cubicBezTo>
                  <a:cubicBezTo>
                    <a:pt x="0" y="65"/>
                    <a:pt x="56" y="0"/>
                    <a:pt x="136" y="0"/>
                  </a:cubicBezTo>
                  <a:cubicBezTo>
                    <a:pt x="228" y="0"/>
                    <a:pt x="271" y="72"/>
                    <a:pt x="271" y="150"/>
                  </a:cubicBezTo>
                  <a:cubicBezTo>
                    <a:pt x="271" y="156"/>
                    <a:pt x="270" y="163"/>
                    <a:pt x="270" y="170"/>
                  </a:cubicBezTo>
                  <a:cubicBezTo>
                    <a:pt x="77" y="170"/>
                    <a:pt x="77" y="170"/>
                    <a:pt x="77" y="170"/>
                  </a:cubicBezTo>
                  <a:cubicBezTo>
                    <a:pt x="85" y="206"/>
                    <a:pt x="110" y="225"/>
                    <a:pt x="145" y="225"/>
                  </a:cubicBezTo>
                  <a:cubicBezTo>
                    <a:pt x="171" y="225"/>
                    <a:pt x="190" y="216"/>
                    <a:pt x="212" y="196"/>
                  </a:cubicBezTo>
                  <a:cubicBezTo>
                    <a:pt x="257" y="236"/>
                    <a:pt x="257" y="236"/>
                    <a:pt x="257" y="236"/>
                  </a:cubicBezTo>
                  <a:cubicBezTo>
                    <a:pt x="231" y="268"/>
                    <a:pt x="194" y="287"/>
                    <a:pt x="144" y="287"/>
                  </a:cubicBezTo>
                  <a:cubicBezTo>
                    <a:pt x="61" y="287"/>
                    <a:pt x="0" y="229"/>
                    <a:pt x="0" y="145"/>
                  </a:cubicBezTo>
                  <a:close/>
                  <a:moveTo>
                    <a:pt x="194" y="122"/>
                  </a:moveTo>
                  <a:cubicBezTo>
                    <a:pt x="190" y="87"/>
                    <a:pt x="169" y="63"/>
                    <a:pt x="136" y="63"/>
                  </a:cubicBezTo>
                  <a:cubicBezTo>
                    <a:pt x="104" y="63"/>
                    <a:pt x="83" y="86"/>
                    <a:pt x="76" y="122"/>
                  </a:cubicBezTo>
                  <a:lnTo>
                    <a:pt x="194"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70" name="Freeform 21"/>
            <p:cNvSpPr>
              <a:spLocks/>
            </p:cNvSpPr>
            <p:nvPr userDrawn="1"/>
          </p:nvSpPr>
          <p:spPr bwMode="auto">
            <a:xfrm>
              <a:off x="4889500" y="1162050"/>
              <a:ext cx="725488" cy="812800"/>
            </a:xfrm>
            <a:custGeom>
              <a:avLst/>
              <a:gdLst>
                <a:gd name="T0" fmla="*/ 0 w 253"/>
                <a:gd name="T1" fmla="*/ 5 h 281"/>
                <a:gd name="T2" fmla="*/ 78 w 253"/>
                <a:gd name="T3" fmla="*/ 5 h 281"/>
                <a:gd name="T4" fmla="*/ 78 w 253"/>
                <a:gd name="T5" fmla="*/ 44 h 281"/>
                <a:gd name="T6" fmla="*/ 159 w 253"/>
                <a:gd name="T7" fmla="*/ 0 h 281"/>
                <a:gd name="T8" fmla="*/ 253 w 253"/>
                <a:gd name="T9" fmla="*/ 102 h 281"/>
                <a:gd name="T10" fmla="*/ 253 w 253"/>
                <a:gd name="T11" fmla="*/ 281 h 281"/>
                <a:gd name="T12" fmla="*/ 175 w 253"/>
                <a:gd name="T13" fmla="*/ 281 h 281"/>
                <a:gd name="T14" fmla="*/ 175 w 253"/>
                <a:gd name="T15" fmla="*/ 127 h 281"/>
                <a:gd name="T16" fmla="*/ 127 w 253"/>
                <a:gd name="T17" fmla="*/ 71 h 281"/>
                <a:gd name="T18" fmla="*/ 78 w 253"/>
                <a:gd name="T19" fmla="*/ 127 h 281"/>
                <a:gd name="T20" fmla="*/ 78 w 253"/>
                <a:gd name="T21" fmla="*/ 281 h 281"/>
                <a:gd name="T22" fmla="*/ 0 w 253"/>
                <a:gd name="T23" fmla="*/ 281 h 281"/>
                <a:gd name="T24" fmla="*/ 0 w 253"/>
                <a:gd name="T25" fmla="*/ 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3" h="281">
                  <a:moveTo>
                    <a:pt x="0" y="5"/>
                  </a:moveTo>
                  <a:cubicBezTo>
                    <a:pt x="78" y="5"/>
                    <a:pt x="78" y="5"/>
                    <a:pt x="78" y="5"/>
                  </a:cubicBezTo>
                  <a:cubicBezTo>
                    <a:pt x="78" y="44"/>
                    <a:pt x="78" y="44"/>
                    <a:pt x="78" y="44"/>
                  </a:cubicBezTo>
                  <a:cubicBezTo>
                    <a:pt x="96" y="21"/>
                    <a:pt x="120" y="0"/>
                    <a:pt x="159" y="0"/>
                  </a:cubicBezTo>
                  <a:cubicBezTo>
                    <a:pt x="218" y="0"/>
                    <a:pt x="253" y="39"/>
                    <a:pt x="253" y="102"/>
                  </a:cubicBezTo>
                  <a:cubicBezTo>
                    <a:pt x="253" y="281"/>
                    <a:pt x="253" y="281"/>
                    <a:pt x="253" y="281"/>
                  </a:cubicBezTo>
                  <a:cubicBezTo>
                    <a:pt x="175" y="281"/>
                    <a:pt x="175" y="281"/>
                    <a:pt x="175" y="281"/>
                  </a:cubicBezTo>
                  <a:cubicBezTo>
                    <a:pt x="175" y="127"/>
                    <a:pt x="175" y="127"/>
                    <a:pt x="175" y="127"/>
                  </a:cubicBezTo>
                  <a:cubicBezTo>
                    <a:pt x="175" y="90"/>
                    <a:pt x="157" y="71"/>
                    <a:pt x="127" y="71"/>
                  </a:cubicBezTo>
                  <a:cubicBezTo>
                    <a:pt x="97" y="71"/>
                    <a:pt x="78" y="90"/>
                    <a:pt x="78" y="127"/>
                  </a:cubicBezTo>
                  <a:cubicBezTo>
                    <a:pt x="78" y="281"/>
                    <a:pt x="78" y="281"/>
                    <a:pt x="78" y="281"/>
                  </a:cubicBezTo>
                  <a:cubicBezTo>
                    <a:pt x="0" y="281"/>
                    <a:pt x="0" y="281"/>
                    <a:pt x="0" y="281"/>
                  </a:cubicBez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71" name="Freeform 22"/>
            <p:cNvSpPr>
              <a:spLocks/>
            </p:cNvSpPr>
            <p:nvPr userDrawn="1"/>
          </p:nvSpPr>
          <p:spPr bwMode="auto">
            <a:xfrm>
              <a:off x="5692775" y="974725"/>
              <a:ext cx="504825" cy="1014413"/>
            </a:xfrm>
            <a:custGeom>
              <a:avLst/>
              <a:gdLst>
                <a:gd name="T0" fmla="*/ 33 w 176"/>
                <a:gd name="T1" fmla="*/ 268 h 351"/>
                <a:gd name="T2" fmla="*/ 33 w 176"/>
                <a:gd name="T3" fmla="*/ 137 h 351"/>
                <a:gd name="T4" fmla="*/ 0 w 176"/>
                <a:gd name="T5" fmla="*/ 137 h 351"/>
                <a:gd name="T6" fmla="*/ 0 w 176"/>
                <a:gd name="T7" fmla="*/ 70 h 351"/>
                <a:gd name="T8" fmla="*/ 33 w 176"/>
                <a:gd name="T9" fmla="*/ 70 h 351"/>
                <a:gd name="T10" fmla="*/ 33 w 176"/>
                <a:gd name="T11" fmla="*/ 0 h 351"/>
                <a:gd name="T12" fmla="*/ 111 w 176"/>
                <a:gd name="T13" fmla="*/ 0 h 351"/>
                <a:gd name="T14" fmla="*/ 111 w 176"/>
                <a:gd name="T15" fmla="*/ 70 h 351"/>
                <a:gd name="T16" fmla="*/ 176 w 176"/>
                <a:gd name="T17" fmla="*/ 70 h 351"/>
                <a:gd name="T18" fmla="*/ 176 w 176"/>
                <a:gd name="T19" fmla="*/ 137 h 351"/>
                <a:gd name="T20" fmla="*/ 111 w 176"/>
                <a:gd name="T21" fmla="*/ 137 h 351"/>
                <a:gd name="T22" fmla="*/ 111 w 176"/>
                <a:gd name="T23" fmla="*/ 255 h 351"/>
                <a:gd name="T24" fmla="*/ 137 w 176"/>
                <a:gd name="T25" fmla="*/ 282 h 351"/>
                <a:gd name="T26" fmla="*/ 175 w 176"/>
                <a:gd name="T27" fmla="*/ 272 h 351"/>
                <a:gd name="T28" fmla="*/ 175 w 176"/>
                <a:gd name="T29" fmla="*/ 335 h 351"/>
                <a:gd name="T30" fmla="*/ 113 w 176"/>
                <a:gd name="T31" fmla="*/ 351 h 351"/>
                <a:gd name="T32" fmla="*/ 33 w 176"/>
                <a:gd name="T33" fmla="*/ 268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351">
                  <a:moveTo>
                    <a:pt x="33" y="268"/>
                  </a:moveTo>
                  <a:cubicBezTo>
                    <a:pt x="33" y="137"/>
                    <a:pt x="33" y="137"/>
                    <a:pt x="33" y="137"/>
                  </a:cubicBezTo>
                  <a:cubicBezTo>
                    <a:pt x="0" y="137"/>
                    <a:pt x="0" y="137"/>
                    <a:pt x="0" y="137"/>
                  </a:cubicBezTo>
                  <a:cubicBezTo>
                    <a:pt x="0" y="70"/>
                    <a:pt x="0" y="70"/>
                    <a:pt x="0" y="70"/>
                  </a:cubicBezTo>
                  <a:cubicBezTo>
                    <a:pt x="33" y="70"/>
                    <a:pt x="33" y="70"/>
                    <a:pt x="33" y="70"/>
                  </a:cubicBezTo>
                  <a:cubicBezTo>
                    <a:pt x="33" y="0"/>
                    <a:pt x="33" y="0"/>
                    <a:pt x="33" y="0"/>
                  </a:cubicBezTo>
                  <a:cubicBezTo>
                    <a:pt x="111" y="0"/>
                    <a:pt x="111" y="0"/>
                    <a:pt x="111" y="0"/>
                  </a:cubicBezTo>
                  <a:cubicBezTo>
                    <a:pt x="111" y="70"/>
                    <a:pt x="111" y="70"/>
                    <a:pt x="111" y="70"/>
                  </a:cubicBezTo>
                  <a:cubicBezTo>
                    <a:pt x="176" y="70"/>
                    <a:pt x="176" y="70"/>
                    <a:pt x="176" y="70"/>
                  </a:cubicBezTo>
                  <a:cubicBezTo>
                    <a:pt x="176" y="137"/>
                    <a:pt x="176" y="137"/>
                    <a:pt x="176" y="137"/>
                  </a:cubicBezTo>
                  <a:cubicBezTo>
                    <a:pt x="111" y="137"/>
                    <a:pt x="111" y="137"/>
                    <a:pt x="111" y="137"/>
                  </a:cubicBezTo>
                  <a:cubicBezTo>
                    <a:pt x="111" y="255"/>
                    <a:pt x="111" y="255"/>
                    <a:pt x="111" y="255"/>
                  </a:cubicBezTo>
                  <a:cubicBezTo>
                    <a:pt x="111" y="273"/>
                    <a:pt x="119" y="282"/>
                    <a:pt x="137" y="282"/>
                  </a:cubicBezTo>
                  <a:cubicBezTo>
                    <a:pt x="151" y="282"/>
                    <a:pt x="164" y="278"/>
                    <a:pt x="175" y="272"/>
                  </a:cubicBezTo>
                  <a:cubicBezTo>
                    <a:pt x="175" y="335"/>
                    <a:pt x="175" y="335"/>
                    <a:pt x="175" y="335"/>
                  </a:cubicBezTo>
                  <a:cubicBezTo>
                    <a:pt x="159" y="345"/>
                    <a:pt x="140" y="351"/>
                    <a:pt x="113" y="351"/>
                  </a:cubicBezTo>
                  <a:cubicBezTo>
                    <a:pt x="66" y="351"/>
                    <a:pt x="33" y="332"/>
                    <a:pt x="33" y="2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72" name="Freeform 23"/>
            <p:cNvSpPr>
              <a:spLocks noEditPoints="1"/>
            </p:cNvSpPr>
            <p:nvPr userDrawn="1"/>
          </p:nvSpPr>
          <p:spPr bwMode="auto">
            <a:xfrm>
              <a:off x="6694488" y="887413"/>
              <a:ext cx="234950" cy="1087438"/>
            </a:xfrm>
            <a:custGeom>
              <a:avLst/>
              <a:gdLst>
                <a:gd name="T0" fmla="*/ 0 w 148"/>
                <a:gd name="T1" fmla="*/ 0 h 685"/>
                <a:gd name="T2" fmla="*/ 148 w 148"/>
                <a:gd name="T3" fmla="*/ 0 h 685"/>
                <a:gd name="T4" fmla="*/ 148 w 148"/>
                <a:gd name="T5" fmla="*/ 128 h 685"/>
                <a:gd name="T6" fmla="*/ 0 w 148"/>
                <a:gd name="T7" fmla="*/ 128 h 685"/>
                <a:gd name="T8" fmla="*/ 0 w 148"/>
                <a:gd name="T9" fmla="*/ 0 h 685"/>
                <a:gd name="T10" fmla="*/ 3 w 148"/>
                <a:gd name="T11" fmla="*/ 182 h 685"/>
                <a:gd name="T12" fmla="*/ 144 w 148"/>
                <a:gd name="T13" fmla="*/ 182 h 685"/>
                <a:gd name="T14" fmla="*/ 144 w 148"/>
                <a:gd name="T15" fmla="*/ 685 h 685"/>
                <a:gd name="T16" fmla="*/ 3 w 148"/>
                <a:gd name="T17" fmla="*/ 685 h 685"/>
                <a:gd name="T18" fmla="*/ 3 w 148"/>
                <a:gd name="T19" fmla="*/ 18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685">
                  <a:moveTo>
                    <a:pt x="0" y="0"/>
                  </a:moveTo>
                  <a:lnTo>
                    <a:pt x="148" y="0"/>
                  </a:lnTo>
                  <a:lnTo>
                    <a:pt x="148" y="128"/>
                  </a:lnTo>
                  <a:lnTo>
                    <a:pt x="0" y="128"/>
                  </a:lnTo>
                  <a:lnTo>
                    <a:pt x="0" y="0"/>
                  </a:lnTo>
                  <a:close/>
                  <a:moveTo>
                    <a:pt x="3" y="182"/>
                  </a:moveTo>
                  <a:lnTo>
                    <a:pt x="144" y="182"/>
                  </a:lnTo>
                  <a:lnTo>
                    <a:pt x="144" y="685"/>
                  </a:lnTo>
                  <a:lnTo>
                    <a:pt x="3" y="685"/>
                  </a:lnTo>
                  <a:lnTo>
                    <a:pt x="3"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73" name="Freeform 24"/>
            <p:cNvSpPr>
              <a:spLocks/>
            </p:cNvSpPr>
            <p:nvPr userDrawn="1"/>
          </p:nvSpPr>
          <p:spPr bwMode="auto">
            <a:xfrm>
              <a:off x="7013575" y="1165225"/>
              <a:ext cx="644525" cy="823913"/>
            </a:xfrm>
            <a:custGeom>
              <a:avLst/>
              <a:gdLst>
                <a:gd name="T0" fmla="*/ 0 w 225"/>
                <a:gd name="T1" fmla="*/ 244 h 285"/>
                <a:gd name="T2" fmla="*/ 34 w 225"/>
                <a:gd name="T3" fmla="*/ 192 h 285"/>
                <a:gd name="T4" fmla="*/ 121 w 225"/>
                <a:gd name="T5" fmla="*/ 225 h 285"/>
                <a:gd name="T6" fmla="*/ 154 w 225"/>
                <a:gd name="T7" fmla="*/ 205 h 285"/>
                <a:gd name="T8" fmla="*/ 154 w 225"/>
                <a:gd name="T9" fmla="*/ 203 h 285"/>
                <a:gd name="T10" fmla="*/ 97 w 225"/>
                <a:gd name="T11" fmla="*/ 172 h 285"/>
                <a:gd name="T12" fmla="*/ 14 w 225"/>
                <a:gd name="T13" fmla="*/ 89 h 285"/>
                <a:gd name="T14" fmla="*/ 14 w 225"/>
                <a:gd name="T15" fmla="*/ 88 h 285"/>
                <a:gd name="T16" fmla="*/ 115 w 225"/>
                <a:gd name="T17" fmla="*/ 0 h 285"/>
                <a:gd name="T18" fmla="*/ 218 w 225"/>
                <a:gd name="T19" fmla="*/ 32 h 285"/>
                <a:gd name="T20" fmla="*/ 188 w 225"/>
                <a:gd name="T21" fmla="*/ 86 h 285"/>
                <a:gd name="T22" fmla="*/ 114 w 225"/>
                <a:gd name="T23" fmla="*/ 60 h 285"/>
                <a:gd name="T24" fmla="*/ 85 w 225"/>
                <a:gd name="T25" fmla="*/ 79 h 285"/>
                <a:gd name="T26" fmla="*/ 85 w 225"/>
                <a:gd name="T27" fmla="*/ 80 h 285"/>
                <a:gd name="T28" fmla="*/ 141 w 225"/>
                <a:gd name="T29" fmla="*/ 113 h 285"/>
                <a:gd name="T30" fmla="*/ 225 w 225"/>
                <a:gd name="T31" fmla="*/ 195 h 285"/>
                <a:gd name="T32" fmla="*/ 225 w 225"/>
                <a:gd name="T33" fmla="*/ 196 h 285"/>
                <a:gd name="T34" fmla="*/ 119 w 225"/>
                <a:gd name="T35" fmla="*/ 285 h 285"/>
                <a:gd name="T36" fmla="*/ 0 w 225"/>
                <a:gd name="T37" fmla="*/ 24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285">
                  <a:moveTo>
                    <a:pt x="0" y="244"/>
                  </a:moveTo>
                  <a:cubicBezTo>
                    <a:pt x="34" y="192"/>
                    <a:pt x="34" y="192"/>
                    <a:pt x="34" y="192"/>
                  </a:cubicBezTo>
                  <a:cubicBezTo>
                    <a:pt x="64" y="214"/>
                    <a:pt x="95" y="225"/>
                    <a:pt x="121" y="225"/>
                  </a:cubicBezTo>
                  <a:cubicBezTo>
                    <a:pt x="144" y="225"/>
                    <a:pt x="154" y="217"/>
                    <a:pt x="154" y="205"/>
                  </a:cubicBezTo>
                  <a:cubicBezTo>
                    <a:pt x="154" y="203"/>
                    <a:pt x="154" y="203"/>
                    <a:pt x="154" y="203"/>
                  </a:cubicBezTo>
                  <a:cubicBezTo>
                    <a:pt x="154" y="186"/>
                    <a:pt x="127" y="181"/>
                    <a:pt x="97" y="172"/>
                  </a:cubicBezTo>
                  <a:cubicBezTo>
                    <a:pt x="58" y="160"/>
                    <a:pt x="14" y="142"/>
                    <a:pt x="14" y="89"/>
                  </a:cubicBezTo>
                  <a:cubicBezTo>
                    <a:pt x="14" y="88"/>
                    <a:pt x="14" y="88"/>
                    <a:pt x="14" y="88"/>
                  </a:cubicBezTo>
                  <a:cubicBezTo>
                    <a:pt x="14" y="31"/>
                    <a:pt x="60" y="0"/>
                    <a:pt x="115" y="0"/>
                  </a:cubicBezTo>
                  <a:cubicBezTo>
                    <a:pt x="150" y="0"/>
                    <a:pt x="188" y="12"/>
                    <a:pt x="218" y="32"/>
                  </a:cubicBezTo>
                  <a:cubicBezTo>
                    <a:pt x="188" y="86"/>
                    <a:pt x="188" y="86"/>
                    <a:pt x="188" y="86"/>
                  </a:cubicBezTo>
                  <a:cubicBezTo>
                    <a:pt x="161" y="70"/>
                    <a:pt x="134" y="60"/>
                    <a:pt x="114" y="60"/>
                  </a:cubicBezTo>
                  <a:cubicBezTo>
                    <a:pt x="95" y="60"/>
                    <a:pt x="85" y="69"/>
                    <a:pt x="85" y="79"/>
                  </a:cubicBezTo>
                  <a:cubicBezTo>
                    <a:pt x="85" y="80"/>
                    <a:pt x="85" y="80"/>
                    <a:pt x="85" y="80"/>
                  </a:cubicBezTo>
                  <a:cubicBezTo>
                    <a:pt x="85" y="96"/>
                    <a:pt x="111" y="103"/>
                    <a:pt x="141" y="113"/>
                  </a:cubicBezTo>
                  <a:cubicBezTo>
                    <a:pt x="180" y="126"/>
                    <a:pt x="225" y="145"/>
                    <a:pt x="225" y="195"/>
                  </a:cubicBezTo>
                  <a:cubicBezTo>
                    <a:pt x="225" y="196"/>
                    <a:pt x="225" y="196"/>
                    <a:pt x="225" y="196"/>
                  </a:cubicBezTo>
                  <a:cubicBezTo>
                    <a:pt x="225" y="258"/>
                    <a:pt x="179" y="285"/>
                    <a:pt x="119" y="285"/>
                  </a:cubicBezTo>
                  <a:cubicBezTo>
                    <a:pt x="80" y="285"/>
                    <a:pt x="37" y="272"/>
                    <a:pt x="0"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74" name="Freeform 25"/>
            <p:cNvSpPr>
              <a:spLocks noEditPoints="1"/>
            </p:cNvSpPr>
            <p:nvPr userDrawn="1"/>
          </p:nvSpPr>
          <p:spPr bwMode="auto">
            <a:xfrm>
              <a:off x="8143875" y="887413"/>
              <a:ext cx="831850" cy="1101725"/>
            </a:xfrm>
            <a:custGeom>
              <a:avLst/>
              <a:gdLst>
                <a:gd name="T0" fmla="*/ 78 w 290"/>
                <a:gd name="T1" fmla="*/ 340 h 381"/>
                <a:gd name="T2" fmla="*/ 78 w 290"/>
                <a:gd name="T3" fmla="*/ 376 h 381"/>
                <a:gd name="T4" fmla="*/ 0 w 290"/>
                <a:gd name="T5" fmla="*/ 376 h 381"/>
                <a:gd name="T6" fmla="*/ 0 w 290"/>
                <a:gd name="T7" fmla="*/ 0 h 381"/>
                <a:gd name="T8" fmla="*/ 78 w 290"/>
                <a:gd name="T9" fmla="*/ 0 h 381"/>
                <a:gd name="T10" fmla="*/ 78 w 290"/>
                <a:gd name="T11" fmla="*/ 140 h 381"/>
                <a:gd name="T12" fmla="*/ 164 w 290"/>
                <a:gd name="T13" fmla="*/ 95 h 381"/>
                <a:gd name="T14" fmla="*/ 290 w 290"/>
                <a:gd name="T15" fmla="*/ 238 h 381"/>
                <a:gd name="T16" fmla="*/ 290 w 290"/>
                <a:gd name="T17" fmla="*/ 239 h 381"/>
                <a:gd name="T18" fmla="*/ 164 w 290"/>
                <a:gd name="T19" fmla="*/ 381 h 381"/>
                <a:gd name="T20" fmla="*/ 78 w 290"/>
                <a:gd name="T21" fmla="*/ 340 h 381"/>
                <a:gd name="T22" fmla="*/ 212 w 290"/>
                <a:gd name="T23" fmla="*/ 239 h 381"/>
                <a:gd name="T24" fmla="*/ 212 w 290"/>
                <a:gd name="T25" fmla="*/ 238 h 381"/>
                <a:gd name="T26" fmla="*/ 144 w 290"/>
                <a:gd name="T27" fmla="*/ 161 h 381"/>
                <a:gd name="T28" fmla="*/ 77 w 290"/>
                <a:gd name="T29" fmla="*/ 238 h 381"/>
                <a:gd name="T30" fmla="*/ 77 w 290"/>
                <a:gd name="T31" fmla="*/ 239 h 381"/>
                <a:gd name="T32" fmla="*/ 144 w 290"/>
                <a:gd name="T33" fmla="*/ 315 h 381"/>
                <a:gd name="T34" fmla="*/ 212 w 290"/>
                <a:gd name="T35" fmla="*/ 239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381">
                  <a:moveTo>
                    <a:pt x="78" y="340"/>
                  </a:moveTo>
                  <a:cubicBezTo>
                    <a:pt x="78" y="376"/>
                    <a:pt x="78" y="376"/>
                    <a:pt x="78" y="376"/>
                  </a:cubicBezTo>
                  <a:cubicBezTo>
                    <a:pt x="0" y="376"/>
                    <a:pt x="0" y="376"/>
                    <a:pt x="0" y="376"/>
                  </a:cubicBezTo>
                  <a:cubicBezTo>
                    <a:pt x="0" y="0"/>
                    <a:pt x="0" y="0"/>
                    <a:pt x="0" y="0"/>
                  </a:cubicBezTo>
                  <a:cubicBezTo>
                    <a:pt x="78" y="0"/>
                    <a:pt x="78" y="0"/>
                    <a:pt x="78" y="0"/>
                  </a:cubicBezTo>
                  <a:cubicBezTo>
                    <a:pt x="78" y="140"/>
                    <a:pt x="78" y="140"/>
                    <a:pt x="78" y="140"/>
                  </a:cubicBezTo>
                  <a:cubicBezTo>
                    <a:pt x="97" y="114"/>
                    <a:pt x="123" y="95"/>
                    <a:pt x="164" y="95"/>
                  </a:cubicBezTo>
                  <a:cubicBezTo>
                    <a:pt x="229" y="95"/>
                    <a:pt x="290" y="145"/>
                    <a:pt x="290" y="238"/>
                  </a:cubicBezTo>
                  <a:cubicBezTo>
                    <a:pt x="290" y="239"/>
                    <a:pt x="290" y="239"/>
                    <a:pt x="290" y="239"/>
                  </a:cubicBezTo>
                  <a:cubicBezTo>
                    <a:pt x="290" y="331"/>
                    <a:pt x="230" y="381"/>
                    <a:pt x="164" y="381"/>
                  </a:cubicBezTo>
                  <a:cubicBezTo>
                    <a:pt x="122" y="381"/>
                    <a:pt x="97" y="362"/>
                    <a:pt x="78" y="340"/>
                  </a:cubicBezTo>
                  <a:close/>
                  <a:moveTo>
                    <a:pt x="212" y="239"/>
                  </a:moveTo>
                  <a:cubicBezTo>
                    <a:pt x="212" y="238"/>
                    <a:pt x="212" y="238"/>
                    <a:pt x="212" y="238"/>
                  </a:cubicBezTo>
                  <a:cubicBezTo>
                    <a:pt x="212" y="192"/>
                    <a:pt x="181" y="161"/>
                    <a:pt x="144" y="161"/>
                  </a:cubicBezTo>
                  <a:cubicBezTo>
                    <a:pt x="108" y="161"/>
                    <a:pt x="77" y="192"/>
                    <a:pt x="77" y="238"/>
                  </a:cubicBezTo>
                  <a:cubicBezTo>
                    <a:pt x="77" y="239"/>
                    <a:pt x="77" y="239"/>
                    <a:pt x="77" y="239"/>
                  </a:cubicBezTo>
                  <a:cubicBezTo>
                    <a:pt x="77" y="285"/>
                    <a:pt x="108" y="315"/>
                    <a:pt x="144" y="315"/>
                  </a:cubicBezTo>
                  <a:cubicBezTo>
                    <a:pt x="181" y="315"/>
                    <a:pt x="212" y="285"/>
                    <a:pt x="212" y="2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75" name="Freeform 26"/>
            <p:cNvSpPr>
              <a:spLocks noEditPoints="1"/>
            </p:cNvSpPr>
            <p:nvPr userDrawn="1"/>
          </p:nvSpPr>
          <p:spPr bwMode="auto">
            <a:xfrm>
              <a:off x="9040813" y="1162050"/>
              <a:ext cx="777875" cy="830263"/>
            </a:xfrm>
            <a:custGeom>
              <a:avLst/>
              <a:gdLst>
                <a:gd name="T0" fmla="*/ 0 w 271"/>
                <a:gd name="T1" fmla="*/ 145 h 287"/>
                <a:gd name="T2" fmla="*/ 0 w 271"/>
                <a:gd name="T3" fmla="*/ 144 h 287"/>
                <a:gd name="T4" fmla="*/ 137 w 271"/>
                <a:gd name="T5" fmla="*/ 0 h 287"/>
                <a:gd name="T6" fmla="*/ 271 w 271"/>
                <a:gd name="T7" fmla="*/ 150 h 287"/>
                <a:gd name="T8" fmla="*/ 270 w 271"/>
                <a:gd name="T9" fmla="*/ 170 h 287"/>
                <a:gd name="T10" fmla="*/ 78 w 271"/>
                <a:gd name="T11" fmla="*/ 170 h 287"/>
                <a:gd name="T12" fmla="*/ 146 w 271"/>
                <a:gd name="T13" fmla="*/ 225 h 287"/>
                <a:gd name="T14" fmla="*/ 213 w 271"/>
                <a:gd name="T15" fmla="*/ 196 h 287"/>
                <a:gd name="T16" fmla="*/ 257 w 271"/>
                <a:gd name="T17" fmla="*/ 236 h 287"/>
                <a:gd name="T18" fmla="*/ 145 w 271"/>
                <a:gd name="T19" fmla="*/ 287 h 287"/>
                <a:gd name="T20" fmla="*/ 0 w 271"/>
                <a:gd name="T21" fmla="*/ 145 h 287"/>
                <a:gd name="T22" fmla="*/ 195 w 271"/>
                <a:gd name="T23" fmla="*/ 122 h 287"/>
                <a:gd name="T24" fmla="*/ 137 w 271"/>
                <a:gd name="T25" fmla="*/ 63 h 287"/>
                <a:gd name="T26" fmla="*/ 77 w 271"/>
                <a:gd name="T27" fmla="*/ 122 h 287"/>
                <a:gd name="T28" fmla="*/ 195 w 271"/>
                <a:gd name="T29" fmla="*/ 12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1" h="287">
                  <a:moveTo>
                    <a:pt x="0" y="145"/>
                  </a:moveTo>
                  <a:cubicBezTo>
                    <a:pt x="0" y="144"/>
                    <a:pt x="0" y="144"/>
                    <a:pt x="0" y="144"/>
                  </a:cubicBezTo>
                  <a:cubicBezTo>
                    <a:pt x="0" y="65"/>
                    <a:pt x="57" y="0"/>
                    <a:pt x="137" y="0"/>
                  </a:cubicBezTo>
                  <a:cubicBezTo>
                    <a:pt x="229" y="0"/>
                    <a:pt x="271" y="72"/>
                    <a:pt x="271" y="150"/>
                  </a:cubicBezTo>
                  <a:cubicBezTo>
                    <a:pt x="271" y="156"/>
                    <a:pt x="271" y="163"/>
                    <a:pt x="270" y="170"/>
                  </a:cubicBezTo>
                  <a:cubicBezTo>
                    <a:pt x="78" y="170"/>
                    <a:pt x="78" y="170"/>
                    <a:pt x="78" y="170"/>
                  </a:cubicBezTo>
                  <a:cubicBezTo>
                    <a:pt x="86" y="206"/>
                    <a:pt x="111" y="225"/>
                    <a:pt x="146" y="225"/>
                  </a:cubicBezTo>
                  <a:cubicBezTo>
                    <a:pt x="172" y="225"/>
                    <a:pt x="191" y="216"/>
                    <a:pt x="213" y="196"/>
                  </a:cubicBezTo>
                  <a:cubicBezTo>
                    <a:pt x="257" y="236"/>
                    <a:pt x="257" y="236"/>
                    <a:pt x="257" y="236"/>
                  </a:cubicBezTo>
                  <a:cubicBezTo>
                    <a:pt x="232" y="268"/>
                    <a:pt x="195" y="287"/>
                    <a:pt x="145" y="287"/>
                  </a:cubicBezTo>
                  <a:cubicBezTo>
                    <a:pt x="62" y="287"/>
                    <a:pt x="0" y="229"/>
                    <a:pt x="0" y="145"/>
                  </a:cubicBezTo>
                  <a:close/>
                  <a:moveTo>
                    <a:pt x="195" y="122"/>
                  </a:moveTo>
                  <a:cubicBezTo>
                    <a:pt x="190" y="87"/>
                    <a:pt x="170" y="63"/>
                    <a:pt x="137" y="63"/>
                  </a:cubicBezTo>
                  <a:cubicBezTo>
                    <a:pt x="104" y="63"/>
                    <a:pt x="83" y="86"/>
                    <a:pt x="77" y="122"/>
                  </a:cubicBezTo>
                  <a:lnTo>
                    <a:pt x="195"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76" name="Freeform 27"/>
            <p:cNvSpPr>
              <a:spLocks/>
            </p:cNvSpPr>
            <p:nvPr userDrawn="1"/>
          </p:nvSpPr>
          <p:spPr bwMode="auto">
            <a:xfrm>
              <a:off x="9871075" y="974725"/>
              <a:ext cx="504825" cy="1014413"/>
            </a:xfrm>
            <a:custGeom>
              <a:avLst/>
              <a:gdLst>
                <a:gd name="T0" fmla="*/ 33 w 176"/>
                <a:gd name="T1" fmla="*/ 268 h 351"/>
                <a:gd name="T2" fmla="*/ 33 w 176"/>
                <a:gd name="T3" fmla="*/ 137 h 351"/>
                <a:gd name="T4" fmla="*/ 0 w 176"/>
                <a:gd name="T5" fmla="*/ 137 h 351"/>
                <a:gd name="T6" fmla="*/ 0 w 176"/>
                <a:gd name="T7" fmla="*/ 70 h 351"/>
                <a:gd name="T8" fmla="*/ 33 w 176"/>
                <a:gd name="T9" fmla="*/ 70 h 351"/>
                <a:gd name="T10" fmla="*/ 33 w 176"/>
                <a:gd name="T11" fmla="*/ 0 h 351"/>
                <a:gd name="T12" fmla="*/ 111 w 176"/>
                <a:gd name="T13" fmla="*/ 0 h 351"/>
                <a:gd name="T14" fmla="*/ 111 w 176"/>
                <a:gd name="T15" fmla="*/ 70 h 351"/>
                <a:gd name="T16" fmla="*/ 176 w 176"/>
                <a:gd name="T17" fmla="*/ 70 h 351"/>
                <a:gd name="T18" fmla="*/ 176 w 176"/>
                <a:gd name="T19" fmla="*/ 137 h 351"/>
                <a:gd name="T20" fmla="*/ 111 w 176"/>
                <a:gd name="T21" fmla="*/ 137 h 351"/>
                <a:gd name="T22" fmla="*/ 111 w 176"/>
                <a:gd name="T23" fmla="*/ 255 h 351"/>
                <a:gd name="T24" fmla="*/ 136 w 176"/>
                <a:gd name="T25" fmla="*/ 282 h 351"/>
                <a:gd name="T26" fmla="*/ 175 w 176"/>
                <a:gd name="T27" fmla="*/ 272 h 351"/>
                <a:gd name="T28" fmla="*/ 175 w 176"/>
                <a:gd name="T29" fmla="*/ 335 h 351"/>
                <a:gd name="T30" fmla="*/ 113 w 176"/>
                <a:gd name="T31" fmla="*/ 351 h 351"/>
                <a:gd name="T32" fmla="*/ 33 w 176"/>
                <a:gd name="T33" fmla="*/ 268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351">
                  <a:moveTo>
                    <a:pt x="33" y="268"/>
                  </a:moveTo>
                  <a:cubicBezTo>
                    <a:pt x="33" y="137"/>
                    <a:pt x="33" y="137"/>
                    <a:pt x="33" y="137"/>
                  </a:cubicBezTo>
                  <a:cubicBezTo>
                    <a:pt x="0" y="137"/>
                    <a:pt x="0" y="137"/>
                    <a:pt x="0" y="137"/>
                  </a:cubicBezTo>
                  <a:cubicBezTo>
                    <a:pt x="0" y="70"/>
                    <a:pt x="0" y="70"/>
                    <a:pt x="0" y="70"/>
                  </a:cubicBezTo>
                  <a:cubicBezTo>
                    <a:pt x="33" y="70"/>
                    <a:pt x="33" y="70"/>
                    <a:pt x="33" y="70"/>
                  </a:cubicBezTo>
                  <a:cubicBezTo>
                    <a:pt x="33" y="0"/>
                    <a:pt x="33" y="0"/>
                    <a:pt x="33" y="0"/>
                  </a:cubicBezTo>
                  <a:cubicBezTo>
                    <a:pt x="111" y="0"/>
                    <a:pt x="111" y="0"/>
                    <a:pt x="111" y="0"/>
                  </a:cubicBezTo>
                  <a:cubicBezTo>
                    <a:pt x="111" y="70"/>
                    <a:pt x="111" y="70"/>
                    <a:pt x="111" y="70"/>
                  </a:cubicBezTo>
                  <a:cubicBezTo>
                    <a:pt x="176" y="70"/>
                    <a:pt x="176" y="70"/>
                    <a:pt x="176" y="70"/>
                  </a:cubicBezTo>
                  <a:cubicBezTo>
                    <a:pt x="176" y="137"/>
                    <a:pt x="176" y="137"/>
                    <a:pt x="176" y="137"/>
                  </a:cubicBezTo>
                  <a:cubicBezTo>
                    <a:pt x="111" y="137"/>
                    <a:pt x="111" y="137"/>
                    <a:pt x="111" y="137"/>
                  </a:cubicBezTo>
                  <a:cubicBezTo>
                    <a:pt x="111" y="255"/>
                    <a:pt x="111" y="255"/>
                    <a:pt x="111" y="255"/>
                  </a:cubicBezTo>
                  <a:cubicBezTo>
                    <a:pt x="111" y="273"/>
                    <a:pt x="119" y="282"/>
                    <a:pt x="136" y="282"/>
                  </a:cubicBezTo>
                  <a:cubicBezTo>
                    <a:pt x="151" y="282"/>
                    <a:pt x="164" y="278"/>
                    <a:pt x="175" y="272"/>
                  </a:cubicBezTo>
                  <a:cubicBezTo>
                    <a:pt x="175" y="335"/>
                    <a:pt x="175" y="335"/>
                    <a:pt x="175" y="335"/>
                  </a:cubicBezTo>
                  <a:cubicBezTo>
                    <a:pt x="158" y="345"/>
                    <a:pt x="139" y="351"/>
                    <a:pt x="113" y="351"/>
                  </a:cubicBezTo>
                  <a:cubicBezTo>
                    <a:pt x="65" y="351"/>
                    <a:pt x="33" y="332"/>
                    <a:pt x="33" y="2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77" name="Freeform 28"/>
            <p:cNvSpPr>
              <a:spLocks/>
            </p:cNvSpPr>
            <p:nvPr userDrawn="1"/>
          </p:nvSpPr>
          <p:spPr bwMode="auto">
            <a:xfrm>
              <a:off x="10425113" y="974725"/>
              <a:ext cx="504825" cy="1014413"/>
            </a:xfrm>
            <a:custGeom>
              <a:avLst/>
              <a:gdLst>
                <a:gd name="T0" fmla="*/ 33 w 176"/>
                <a:gd name="T1" fmla="*/ 268 h 351"/>
                <a:gd name="T2" fmla="*/ 33 w 176"/>
                <a:gd name="T3" fmla="*/ 137 h 351"/>
                <a:gd name="T4" fmla="*/ 0 w 176"/>
                <a:gd name="T5" fmla="*/ 137 h 351"/>
                <a:gd name="T6" fmla="*/ 0 w 176"/>
                <a:gd name="T7" fmla="*/ 70 h 351"/>
                <a:gd name="T8" fmla="*/ 33 w 176"/>
                <a:gd name="T9" fmla="*/ 70 h 351"/>
                <a:gd name="T10" fmla="*/ 33 w 176"/>
                <a:gd name="T11" fmla="*/ 0 h 351"/>
                <a:gd name="T12" fmla="*/ 111 w 176"/>
                <a:gd name="T13" fmla="*/ 0 h 351"/>
                <a:gd name="T14" fmla="*/ 111 w 176"/>
                <a:gd name="T15" fmla="*/ 70 h 351"/>
                <a:gd name="T16" fmla="*/ 176 w 176"/>
                <a:gd name="T17" fmla="*/ 70 h 351"/>
                <a:gd name="T18" fmla="*/ 176 w 176"/>
                <a:gd name="T19" fmla="*/ 137 h 351"/>
                <a:gd name="T20" fmla="*/ 111 w 176"/>
                <a:gd name="T21" fmla="*/ 137 h 351"/>
                <a:gd name="T22" fmla="*/ 111 w 176"/>
                <a:gd name="T23" fmla="*/ 255 h 351"/>
                <a:gd name="T24" fmla="*/ 136 w 176"/>
                <a:gd name="T25" fmla="*/ 282 h 351"/>
                <a:gd name="T26" fmla="*/ 175 w 176"/>
                <a:gd name="T27" fmla="*/ 272 h 351"/>
                <a:gd name="T28" fmla="*/ 175 w 176"/>
                <a:gd name="T29" fmla="*/ 335 h 351"/>
                <a:gd name="T30" fmla="*/ 113 w 176"/>
                <a:gd name="T31" fmla="*/ 351 h 351"/>
                <a:gd name="T32" fmla="*/ 33 w 176"/>
                <a:gd name="T33" fmla="*/ 268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351">
                  <a:moveTo>
                    <a:pt x="33" y="268"/>
                  </a:moveTo>
                  <a:cubicBezTo>
                    <a:pt x="33" y="137"/>
                    <a:pt x="33" y="137"/>
                    <a:pt x="33" y="137"/>
                  </a:cubicBezTo>
                  <a:cubicBezTo>
                    <a:pt x="0" y="137"/>
                    <a:pt x="0" y="137"/>
                    <a:pt x="0" y="137"/>
                  </a:cubicBezTo>
                  <a:cubicBezTo>
                    <a:pt x="0" y="70"/>
                    <a:pt x="0" y="70"/>
                    <a:pt x="0" y="70"/>
                  </a:cubicBezTo>
                  <a:cubicBezTo>
                    <a:pt x="33" y="70"/>
                    <a:pt x="33" y="70"/>
                    <a:pt x="33" y="70"/>
                  </a:cubicBezTo>
                  <a:cubicBezTo>
                    <a:pt x="33" y="0"/>
                    <a:pt x="33" y="0"/>
                    <a:pt x="33" y="0"/>
                  </a:cubicBezTo>
                  <a:cubicBezTo>
                    <a:pt x="111" y="0"/>
                    <a:pt x="111" y="0"/>
                    <a:pt x="111" y="0"/>
                  </a:cubicBezTo>
                  <a:cubicBezTo>
                    <a:pt x="111" y="70"/>
                    <a:pt x="111" y="70"/>
                    <a:pt x="111" y="70"/>
                  </a:cubicBezTo>
                  <a:cubicBezTo>
                    <a:pt x="176" y="70"/>
                    <a:pt x="176" y="70"/>
                    <a:pt x="176" y="70"/>
                  </a:cubicBezTo>
                  <a:cubicBezTo>
                    <a:pt x="176" y="137"/>
                    <a:pt x="176" y="137"/>
                    <a:pt x="176" y="137"/>
                  </a:cubicBezTo>
                  <a:cubicBezTo>
                    <a:pt x="111" y="137"/>
                    <a:pt x="111" y="137"/>
                    <a:pt x="111" y="137"/>
                  </a:cubicBezTo>
                  <a:cubicBezTo>
                    <a:pt x="111" y="255"/>
                    <a:pt x="111" y="255"/>
                    <a:pt x="111" y="255"/>
                  </a:cubicBezTo>
                  <a:cubicBezTo>
                    <a:pt x="111" y="273"/>
                    <a:pt x="119" y="282"/>
                    <a:pt x="136" y="282"/>
                  </a:cubicBezTo>
                  <a:cubicBezTo>
                    <a:pt x="151" y="282"/>
                    <a:pt x="164" y="278"/>
                    <a:pt x="175" y="272"/>
                  </a:cubicBezTo>
                  <a:cubicBezTo>
                    <a:pt x="175" y="335"/>
                    <a:pt x="175" y="335"/>
                    <a:pt x="175" y="335"/>
                  </a:cubicBezTo>
                  <a:cubicBezTo>
                    <a:pt x="159" y="345"/>
                    <a:pt x="139" y="351"/>
                    <a:pt x="113" y="351"/>
                  </a:cubicBezTo>
                  <a:cubicBezTo>
                    <a:pt x="65" y="351"/>
                    <a:pt x="33" y="332"/>
                    <a:pt x="33" y="2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78" name="Freeform 29"/>
            <p:cNvSpPr>
              <a:spLocks noEditPoints="1"/>
            </p:cNvSpPr>
            <p:nvPr userDrawn="1"/>
          </p:nvSpPr>
          <p:spPr bwMode="auto">
            <a:xfrm>
              <a:off x="10975975" y="1162050"/>
              <a:ext cx="776288" cy="830263"/>
            </a:xfrm>
            <a:custGeom>
              <a:avLst/>
              <a:gdLst>
                <a:gd name="T0" fmla="*/ 0 w 271"/>
                <a:gd name="T1" fmla="*/ 145 h 287"/>
                <a:gd name="T2" fmla="*/ 0 w 271"/>
                <a:gd name="T3" fmla="*/ 144 h 287"/>
                <a:gd name="T4" fmla="*/ 136 w 271"/>
                <a:gd name="T5" fmla="*/ 0 h 287"/>
                <a:gd name="T6" fmla="*/ 271 w 271"/>
                <a:gd name="T7" fmla="*/ 150 h 287"/>
                <a:gd name="T8" fmla="*/ 270 w 271"/>
                <a:gd name="T9" fmla="*/ 170 h 287"/>
                <a:gd name="T10" fmla="*/ 78 w 271"/>
                <a:gd name="T11" fmla="*/ 170 h 287"/>
                <a:gd name="T12" fmla="*/ 145 w 271"/>
                <a:gd name="T13" fmla="*/ 225 h 287"/>
                <a:gd name="T14" fmla="*/ 212 w 271"/>
                <a:gd name="T15" fmla="*/ 196 h 287"/>
                <a:gd name="T16" fmla="*/ 257 w 271"/>
                <a:gd name="T17" fmla="*/ 236 h 287"/>
                <a:gd name="T18" fmla="*/ 144 w 271"/>
                <a:gd name="T19" fmla="*/ 287 h 287"/>
                <a:gd name="T20" fmla="*/ 0 w 271"/>
                <a:gd name="T21" fmla="*/ 145 h 287"/>
                <a:gd name="T22" fmla="*/ 195 w 271"/>
                <a:gd name="T23" fmla="*/ 122 h 287"/>
                <a:gd name="T24" fmla="*/ 136 w 271"/>
                <a:gd name="T25" fmla="*/ 63 h 287"/>
                <a:gd name="T26" fmla="*/ 77 w 271"/>
                <a:gd name="T27" fmla="*/ 122 h 287"/>
                <a:gd name="T28" fmla="*/ 195 w 271"/>
                <a:gd name="T29" fmla="*/ 12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1" h="287">
                  <a:moveTo>
                    <a:pt x="0" y="145"/>
                  </a:moveTo>
                  <a:cubicBezTo>
                    <a:pt x="0" y="144"/>
                    <a:pt x="0" y="144"/>
                    <a:pt x="0" y="144"/>
                  </a:cubicBezTo>
                  <a:cubicBezTo>
                    <a:pt x="0" y="65"/>
                    <a:pt x="56" y="0"/>
                    <a:pt x="136" y="0"/>
                  </a:cubicBezTo>
                  <a:cubicBezTo>
                    <a:pt x="229" y="0"/>
                    <a:pt x="271" y="72"/>
                    <a:pt x="271" y="150"/>
                  </a:cubicBezTo>
                  <a:cubicBezTo>
                    <a:pt x="271" y="156"/>
                    <a:pt x="270" y="163"/>
                    <a:pt x="270" y="170"/>
                  </a:cubicBezTo>
                  <a:cubicBezTo>
                    <a:pt x="78" y="170"/>
                    <a:pt x="78" y="170"/>
                    <a:pt x="78" y="170"/>
                  </a:cubicBezTo>
                  <a:cubicBezTo>
                    <a:pt x="85" y="206"/>
                    <a:pt x="110" y="225"/>
                    <a:pt x="145" y="225"/>
                  </a:cubicBezTo>
                  <a:cubicBezTo>
                    <a:pt x="171" y="225"/>
                    <a:pt x="191" y="216"/>
                    <a:pt x="212" y="196"/>
                  </a:cubicBezTo>
                  <a:cubicBezTo>
                    <a:pt x="257" y="236"/>
                    <a:pt x="257" y="236"/>
                    <a:pt x="257" y="236"/>
                  </a:cubicBezTo>
                  <a:cubicBezTo>
                    <a:pt x="231" y="268"/>
                    <a:pt x="194" y="287"/>
                    <a:pt x="144" y="287"/>
                  </a:cubicBezTo>
                  <a:cubicBezTo>
                    <a:pt x="61" y="287"/>
                    <a:pt x="0" y="229"/>
                    <a:pt x="0" y="145"/>
                  </a:cubicBezTo>
                  <a:close/>
                  <a:moveTo>
                    <a:pt x="195" y="122"/>
                  </a:moveTo>
                  <a:cubicBezTo>
                    <a:pt x="190" y="87"/>
                    <a:pt x="169" y="63"/>
                    <a:pt x="136" y="63"/>
                  </a:cubicBezTo>
                  <a:cubicBezTo>
                    <a:pt x="104" y="63"/>
                    <a:pt x="83" y="86"/>
                    <a:pt x="77" y="122"/>
                  </a:cubicBezTo>
                  <a:lnTo>
                    <a:pt x="195"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79" name="Freeform 30"/>
            <p:cNvSpPr>
              <a:spLocks/>
            </p:cNvSpPr>
            <p:nvPr userDrawn="1"/>
          </p:nvSpPr>
          <p:spPr bwMode="auto">
            <a:xfrm>
              <a:off x="11858625" y="1157288"/>
              <a:ext cx="479425" cy="817563"/>
            </a:xfrm>
            <a:custGeom>
              <a:avLst/>
              <a:gdLst>
                <a:gd name="T0" fmla="*/ 0 w 167"/>
                <a:gd name="T1" fmla="*/ 7 h 283"/>
                <a:gd name="T2" fmla="*/ 79 w 167"/>
                <a:gd name="T3" fmla="*/ 7 h 283"/>
                <a:gd name="T4" fmla="*/ 79 w 167"/>
                <a:gd name="T5" fmla="*/ 63 h 283"/>
                <a:gd name="T6" fmla="*/ 167 w 167"/>
                <a:gd name="T7" fmla="*/ 2 h 283"/>
                <a:gd name="T8" fmla="*/ 167 w 167"/>
                <a:gd name="T9" fmla="*/ 84 h 283"/>
                <a:gd name="T10" fmla="*/ 163 w 167"/>
                <a:gd name="T11" fmla="*/ 84 h 283"/>
                <a:gd name="T12" fmla="*/ 79 w 167"/>
                <a:gd name="T13" fmla="*/ 181 h 283"/>
                <a:gd name="T14" fmla="*/ 79 w 167"/>
                <a:gd name="T15" fmla="*/ 283 h 283"/>
                <a:gd name="T16" fmla="*/ 0 w 167"/>
                <a:gd name="T17" fmla="*/ 283 h 283"/>
                <a:gd name="T18" fmla="*/ 0 w 167"/>
                <a:gd name="T19" fmla="*/ 7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283">
                  <a:moveTo>
                    <a:pt x="0" y="7"/>
                  </a:moveTo>
                  <a:cubicBezTo>
                    <a:pt x="79" y="7"/>
                    <a:pt x="79" y="7"/>
                    <a:pt x="79" y="7"/>
                  </a:cubicBezTo>
                  <a:cubicBezTo>
                    <a:pt x="79" y="63"/>
                    <a:pt x="79" y="63"/>
                    <a:pt x="79" y="63"/>
                  </a:cubicBezTo>
                  <a:cubicBezTo>
                    <a:pt x="95" y="25"/>
                    <a:pt x="120" y="0"/>
                    <a:pt x="167" y="2"/>
                  </a:cubicBezTo>
                  <a:cubicBezTo>
                    <a:pt x="167" y="84"/>
                    <a:pt x="167" y="84"/>
                    <a:pt x="167" y="84"/>
                  </a:cubicBezTo>
                  <a:cubicBezTo>
                    <a:pt x="163" y="84"/>
                    <a:pt x="163" y="84"/>
                    <a:pt x="163" y="84"/>
                  </a:cubicBezTo>
                  <a:cubicBezTo>
                    <a:pt x="111" y="84"/>
                    <a:pt x="79" y="115"/>
                    <a:pt x="79" y="181"/>
                  </a:cubicBezTo>
                  <a:cubicBezTo>
                    <a:pt x="79" y="283"/>
                    <a:pt x="79" y="283"/>
                    <a:pt x="79" y="283"/>
                  </a:cubicBezTo>
                  <a:cubicBezTo>
                    <a:pt x="0" y="283"/>
                    <a:pt x="0" y="283"/>
                    <a:pt x="0" y="283"/>
                  </a:cubicBez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grpSp>
      <p:pic>
        <p:nvPicPr>
          <p:cNvPr id="82" name="Picture 81">
            <a:extLst>
              <a:ext uri="{FF2B5EF4-FFF2-40B4-BE49-F238E27FC236}">
                <a16:creationId xmlns:a16="http://schemas.microsoft.com/office/drawing/2014/main" id="{C17E0639-7FE5-4A18-A775-E92B297BF22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801423" y="3325886"/>
            <a:ext cx="2081056" cy="693748"/>
          </a:xfrm>
          <a:prstGeom prst="rect">
            <a:avLst/>
          </a:prstGeom>
        </p:spPr>
      </p:pic>
      <p:sp>
        <p:nvSpPr>
          <p:cNvPr id="83" name="Footer Placeholder 1">
            <a:extLst>
              <a:ext uri="{FF2B5EF4-FFF2-40B4-BE49-F238E27FC236}">
                <a16:creationId xmlns:a16="http://schemas.microsoft.com/office/drawing/2014/main" id="{C5435D50-8139-4921-A9DE-78D691790197}"/>
              </a:ext>
            </a:extLst>
          </p:cNvPr>
          <p:cNvSpPr>
            <a:spLocks noGrp="1"/>
          </p:cNvSpPr>
          <p:nvPr>
            <p:ph type="ftr" sz="quarter" idx="10"/>
          </p:nvPr>
        </p:nvSpPr>
        <p:spPr>
          <a:xfrm>
            <a:off x="548640" y="6473952"/>
            <a:ext cx="4114800" cy="153888"/>
          </a:xfrm>
        </p:spPr>
        <p:txBody>
          <a:bodyPr/>
          <a:lstStyle>
            <a:lvl1pPr>
              <a:defRPr>
                <a:solidFill>
                  <a:schemeClr val="tx1"/>
                </a:solidFill>
                <a:latin typeface="Arial" panose="020B0604020202020204" pitchFamily="34" charset="0"/>
              </a:defRPr>
            </a:lvl1pPr>
          </a:lstStyle>
          <a:p>
            <a:r>
              <a:rPr lang="en-US" dirty="0"/>
              <a:t>2021 Lenovo Internal. All rights reserved.</a:t>
            </a:r>
          </a:p>
        </p:txBody>
      </p:sp>
      <p:pic>
        <p:nvPicPr>
          <p:cNvPr id="30" name="Picture 29" descr="Logo&#10;&#10;Description automatically generated">
            <a:extLst>
              <a:ext uri="{FF2B5EF4-FFF2-40B4-BE49-F238E27FC236}">
                <a16:creationId xmlns:a16="http://schemas.microsoft.com/office/drawing/2014/main" id="{E8CD5157-92A6-4BA7-B557-241D89BAFFE1}"/>
              </a:ext>
            </a:extLst>
          </p:cNvPr>
          <p:cNvPicPr>
            <a:picLocks noChangeAspect="1"/>
          </p:cNvPicPr>
          <p:nvPr userDrawn="1"/>
        </p:nvPicPr>
        <p:blipFill>
          <a:blip r:embed="rId3"/>
          <a:stretch>
            <a:fillRect/>
          </a:stretch>
        </p:blipFill>
        <p:spPr>
          <a:xfrm>
            <a:off x="10899247" y="6365943"/>
            <a:ext cx="731921" cy="333756"/>
          </a:xfrm>
          <a:prstGeom prst="rect">
            <a:avLst/>
          </a:prstGeom>
          <a:ln>
            <a:noFill/>
          </a:ln>
        </p:spPr>
      </p:pic>
    </p:spTree>
    <p:extLst>
      <p:ext uri="{BB962C8B-B14F-4D97-AF65-F5344CB8AC3E}">
        <p14:creationId xmlns:p14="http://schemas.microsoft.com/office/powerpoint/2010/main" val="212621402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EW_Title with Subtitle no content">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2021 Lenovo Internal. All rights reserved.</a:t>
            </a:r>
          </a:p>
        </p:txBody>
      </p:sp>
      <p:sp>
        <p:nvSpPr>
          <p:cNvPr id="8" name="Text Placeholder 1">
            <a:extLst>
              <a:ext uri="{FF2B5EF4-FFF2-40B4-BE49-F238E27FC236}">
                <a16:creationId xmlns:a16="http://schemas.microsoft.com/office/drawing/2014/main" id="{EF6E2427-53D7-4101-82B9-EC6295A69F4A}"/>
              </a:ext>
            </a:extLst>
          </p:cNvPr>
          <p:cNvSpPr>
            <a:spLocks noGrp="1"/>
          </p:cNvSpPr>
          <p:nvPr>
            <p:ph idx="1"/>
          </p:nvPr>
        </p:nvSpPr>
        <p:spPr>
          <a:xfrm>
            <a:off x="3904288" y="6419088"/>
            <a:ext cx="5773479" cy="246888"/>
          </a:xfrm>
          <a:prstGeom prst="rect">
            <a:avLst/>
          </a:prstGeom>
        </p:spPr>
        <p:txBody>
          <a:bodyPr vert="horz" lIns="91440" tIns="45720" rIns="91440" bIns="45720" rtlCol="0">
            <a:normAutofit/>
          </a:bodyPr>
          <a:lstStyle>
            <a:lvl2pPr>
              <a:defRPr>
                <a:latin typeface="Arial" panose="020B0604020202020204" pitchFamily="34" charset="0"/>
              </a:defRPr>
            </a:lvl2pPr>
          </a:lstStyle>
          <a:p>
            <a:pPr lvl="1"/>
            <a:endParaRPr lang="en-CA"/>
          </a:p>
        </p:txBody>
      </p:sp>
      <p:sp>
        <p:nvSpPr>
          <p:cNvPr id="10" name="Text Placeholder 2">
            <a:extLst>
              <a:ext uri="{FF2B5EF4-FFF2-40B4-BE49-F238E27FC236}">
                <a16:creationId xmlns:a16="http://schemas.microsoft.com/office/drawing/2014/main" id="{47AB0009-8103-406F-AF9C-62EA84CC2C0E}"/>
              </a:ext>
            </a:extLst>
          </p:cNvPr>
          <p:cNvSpPr>
            <a:spLocks noGrp="1"/>
          </p:cNvSpPr>
          <p:nvPr>
            <p:ph type="body" idx="10"/>
          </p:nvPr>
        </p:nvSpPr>
        <p:spPr bwMode="gray">
          <a:xfrm>
            <a:off x="557784" y="972030"/>
            <a:ext cx="11073384" cy="292608"/>
          </a:xfrm>
          <a:prstGeom prst="rect">
            <a:avLst/>
          </a:prstGeom>
        </p:spPr>
        <p:txBody>
          <a:bodyPr lIns="0" tIns="0" rIns="0" bIns="0" anchor="t" anchorCtr="0">
            <a:noAutofit/>
          </a:bodyPr>
          <a:lstStyle>
            <a:lvl1pPr marL="0" indent="0">
              <a:lnSpc>
                <a:spcPct val="90000"/>
              </a:lnSpc>
              <a:spcBef>
                <a:spcPts val="0"/>
              </a:spcBef>
              <a:buNone/>
              <a:defRPr sz="1400" b="0">
                <a:solidFill>
                  <a:schemeClr val="tx1">
                    <a:lumMod val="50000"/>
                    <a:lumOff val="50000"/>
                  </a:schemeClr>
                </a:solidFill>
                <a:latin typeface="Arial" panose="020B0604020202020204" pitchFamily="34" charset="0"/>
                <a:cs typeface="Arial" pitchFamily="34" charset="0"/>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7" name="Slide Number Placeholder 5">
            <a:extLst>
              <a:ext uri="{FF2B5EF4-FFF2-40B4-BE49-F238E27FC236}">
                <a16:creationId xmlns:a16="http://schemas.microsoft.com/office/drawing/2014/main" id="{7985B5D2-DFCF-42C1-9831-A9588608DBFA}"/>
              </a:ext>
            </a:extLst>
          </p:cNvPr>
          <p:cNvSpPr>
            <a:spLocks noGrp="1"/>
          </p:cNvSpPr>
          <p:nvPr>
            <p:ph type="sldNum" sz="quarter" idx="4"/>
          </p:nvPr>
        </p:nvSpPr>
        <p:spPr>
          <a:xfrm>
            <a:off x="11697661" y="6473952"/>
            <a:ext cx="438912" cy="155448"/>
          </a:xfrm>
          <a:prstGeom prst="rect">
            <a:avLst/>
          </a:prstGeom>
        </p:spPr>
        <p:txBody>
          <a:bodyPr vert="horz" lIns="0" tIns="0" rIns="0" bIns="0" rtlCol="0" anchor="ctr"/>
          <a:lstStyle>
            <a:lvl1pPr algn="ctr">
              <a:defRPr sz="1000">
                <a:solidFill>
                  <a:schemeClr val="tx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6739201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with image-blank">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B6D5090-72FA-47B8-AD02-41DD67B2B12C}"/>
              </a:ext>
            </a:extLst>
          </p:cNvPr>
          <p:cNvSpPr>
            <a:spLocks noGrp="1"/>
          </p:cNvSpPr>
          <p:nvPr>
            <p:ph type="pic" sz="quarter" idx="10"/>
          </p:nvPr>
        </p:nvSpPr>
        <p:spPr>
          <a:xfrm>
            <a:off x="5710238" y="0"/>
            <a:ext cx="6478587" cy="6858000"/>
          </a:xfrm>
        </p:spPr>
        <p:txBody>
          <a:bodyPr/>
          <a:lstStyle>
            <a:lvl1pPr>
              <a:defRPr/>
            </a:lvl1pPr>
          </a:lstStyle>
          <a:p>
            <a:endParaRPr lang="en-US" dirty="0"/>
          </a:p>
        </p:txBody>
      </p:sp>
      <p:sp>
        <p:nvSpPr>
          <p:cNvPr id="46" name="Title 16"/>
          <p:cNvSpPr>
            <a:spLocks noGrp="1"/>
          </p:cNvSpPr>
          <p:nvPr>
            <p:ph type="title" hasCustomPrompt="1"/>
          </p:nvPr>
        </p:nvSpPr>
        <p:spPr bwMode="gray">
          <a:xfrm>
            <a:off x="548639" y="1391543"/>
            <a:ext cx="4114801" cy="2405203"/>
          </a:xfrm>
          <a:prstGeom prst="rect">
            <a:avLst/>
          </a:prstGeom>
        </p:spPr>
        <p:txBody>
          <a:bodyPr lIns="0" tIns="0" rIns="0" bIns="0" anchor="ctr" anchorCtr="0">
            <a:noAutofit/>
          </a:bodyPr>
          <a:lstStyle>
            <a:lvl1pPr marL="0" algn="l" defTabSz="1218987" rtl="0" eaLnBrk="1" latinLnBrk="0" hangingPunct="1">
              <a:lnSpc>
                <a:spcPts val="5000"/>
              </a:lnSpc>
              <a:spcBef>
                <a:spcPct val="0"/>
              </a:spcBef>
              <a:buNone/>
              <a:defRPr lang="en-US" sz="4400" b="1" kern="1200" cap="none" spc="-150" baseline="0" dirty="0">
                <a:solidFill>
                  <a:schemeClr val="tx1"/>
                </a:solidFill>
                <a:latin typeface="Arial" panose="020B0604020202020204" pitchFamily="34" charset="0"/>
                <a:ea typeface="+mn-ea"/>
                <a:cs typeface="Arial" pitchFamily="34" charset="0"/>
              </a:defRPr>
            </a:lvl1pPr>
          </a:lstStyle>
          <a:p>
            <a:r>
              <a:rPr lang="en-US"/>
              <a:t>Divider</a:t>
            </a:r>
          </a:p>
        </p:txBody>
      </p:sp>
      <p:sp>
        <p:nvSpPr>
          <p:cNvPr id="12" name="Footer Placeholder 6">
            <a:extLst>
              <a:ext uri="{FF2B5EF4-FFF2-40B4-BE49-F238E27FC236}">
                <a16:creationId xmlns:a16="http://schemas.microsoft.com/office/drawing/2014/main" id="{53D0B478-B2F3-44CF-B85D-92E94C62B260}"/>
              </a:ext>
            </a:extLst>
          </p:cNvPr>
          <p:cNvSpPr>
            <a:spLocks noGrp="1"/>
          </p:cNvSpPr>
          <p:nvPr>
            <p:ph type="ftr" sz="quarter" idx="3"/>
          </p:nvPr>
        </p:nvSpPr>
        <p:spPr>
          <a:xfrm>
            <a:off x="1396214" y="6473952"/>
            <a:ext cx="2410242" cy="155448"/>
          </a:xfrm>
          <a:prstGeom prst="rect">
            <a:avLst/>
          </a:prstGeom>
        </p:spPr>
        <p:txBody>
          <a:bodyPr vert="horz" lIns="0" tIns="0" rIns="0" bIns="0" rtlCol="0" anchor="ctr">
            <a:noAutofit/>
          </a:bodyPr>
          <a:lstStyle>
            <a:lvl1pPr algn="l">
              <a:defRPr sz="1000">
                <a:solidFill>
                  <a:schemeClr val="tx1"/>
                </a:solidFill>
              </a:defRPr>
            </a:lvl1pPr>
          </a:lstStyle>
          <a:p>
            <a:r>
              <a:rPr lang="en-US" dirty="0"/>
              <a:t>2021 Lenovo Internal. All rights reserved.</a:t>
            </a:r>
          </a:p>
        </p:txBody>
      </p:sp>
      <p:pic>
        <p:nvPicPr>
          <p:cNvPr id="13" name="Picture 12">
            <a:extLst>
              <a:ext uri="{FF2B5EF4-FFF2-40B4-BE49-F238E27FC236}">
                <a16:creationId xmlns:a16="http://schemas.microsoft.com/office/drawing/2014/main" id="{74100D79-BC64-4B5A-A099-7DDD69E830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7784" y="6419088"/>
            <a:ext cx="740598" cy="246888"/>
          </a:xfrm>
          <a:prstGeom prst="rect">
            <a:avLst/>
          </a:prstGeom>
        </p:spPr>
      </p:pic>
      <p:cxnSp>
        <p:nvCxnSpPr>
          <p:cNvPr id="14" name="Straight Connector 13">
            <a:extLst>
              <a:ext uri="{FF2B5EF4-FFF2-40B4-BE49-F238E27FC236}">
                <a16:creationId xmlns:a16="http://schemas.microsoft.com/office/drawing/2014/main" id="{0FF7BA0C-ECD1-4F75-B3F4-593570642590}"/>
              </a:ext>
            </a:extLst>
          </p:cNvPr>
          <p:cNvCxnSpPr/>
          <p:nvPr userDrawn="1"/>
        </p:nvCxnSpPr>
        <p:spPr>
          <a:xfrm>
            <a:off x="5709836" y="0"/>
            <a:ext cx="0" cy="6856215"/>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4613D379-FA2E-4C02-A5A4-55CF237F91FE}"/>
              </a:ext>
            </a:extLst>
          </p:cNvPr>
          <p:cNvSpPr>
            <a:spLocks noGrp="1"/>
          </p:cNvSpPr>
          <p:nvPr>
            <p:ph type="sldNum" sz="quarter" idx="4"/>
          </p:nvPr>
        </p:nvSpPr>
        <p:spPr>
          <a:xfrm>
            <a:off x="11697661" y="6473952"/>
            <a:ext cx="438912" cy="155448"/>
          </a:xfrm>
          <a:prstGeom prst="rect">
            <a:avLst/>
          </a:prstGeom>
        </p:spPr>
        <p:txBody>
          <a:bodyPr vert="horz" lIns="0" tIns="0" rIns="0" bIns="0" rtlCol="0" anchor="ctr"/>
          <a:lstStyle>
            <a:lvl1pPr algn="ctr">
              <a:defRPr sz="1000">
                <a:solidFill>
                  <a:schemeClr val="tx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pic>
        <p:nvPicPr>
          <p:cNvPr id="10" name="Picture 9" descr="Logo&#10;&#10;Description automatically generated">
            <a:extLst>
              <a:ext uri="{FF2B5EF4-FFF2-40B4-BE49-F238E27FC236}">
                <a16:creationId xmlns:a16="http://schemas.microsoft.com/office/drawing/2014/main" id="{10C61505-3AE0-4BF2-B212-BD695A722D9E}"/>
              </a:ext>
            </a:extLst>
          </p:cNvPr>
          <p:cNvPicPr>
            <a:picLocks noChangeAspect="1"/>
          </p:cNvPicPr>
          <p:nvPr userDrawn="1"/>
        </p:nvPicPr>
        <p:blipFill>
          <a:blip r:embed="rId3"/>
          <a:stretch>
            <a:fillRect/>
          </a:stretch>
        </p:blipFill>
        <p:spPr>
          <a:xfrm>
            <a:off x="10899247" y="6365943"/>
            <a:ext cx="731921" cy="333756"/>
          </a:xfrm>
          <a:prstGeom prst="rect">
            <a:avLst/>
          </a:prstGeom>
          <a:ln>
            <a:noFill/>
          </a:ln>
        </p:spPr>
      </p:pic>
    </p:spTree>
    <p:extLst>
      <p:ext uri="{BB962C8B-B14F-4D97-AF65-F5344CB8AC3E}">
        <p14:creationId xmlns:p14="http://schemas.microsoft.com/office/powerpoint/2010/main" val="393388408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with image-1">
    <p:bg>
      <p:bgPr>
        <a:solidFill>
          <a:schemeClr val="bg1"/>
        </a:solidFill>
        <a:effectLst/>
      </p:bgPr>
    </p:bg>
    <p:spTree>
      <p:nvGrpSpPr>
        <p:cNvPr id="1" name=""/>
        <p:cNvGrpSpPr/>
        <p:nvPr/>
      </p:nvGrpSpPr>
      <p:grpSpPr>
        <a:xfrm>
          <a:off x="0" y="0"/>
          <a:ext cx="0" cy="0"/>
          <a:chOff x="0" y="0"/>
          <a:chExt cx="0" cy="0"/>
        </a:xfrm>
      </p:grpSpPr>
      <p:sp>
        <p:nvSpPr>
          <p:cNvPr id="46" name="Title 16"/>
          <p:cNvSpPr>
            <a:spLocks noGrp="1"/>
          </p:cNvSpPr>
          <p:nvPr>
            <p:ph type="title" hasCustomPrompt="1"/>
          </p:nvPr>
        </p:nvSpPr>
        <p:spPr bwMode="gray">
          <a:xfrm>
            <a:off x="548639" y="1391543"/>
            <a:ext cx="4833258" cy="2405203"/>
          </a:xfrm>
          <a:prstGeom prst="rect">
            <a:avLst/>
          </a:prstGeom>
        </p:spPr>
        <p:txBody>
          <a:bodyPr lIns="0" tIns="0" rIns="0" bIns="0" anchor="ctr" anchorCtr="0">
            <a:noAutofit/>
          </a:bodyPr>
          <a:lstStyle>
            <a:lvl1pPr marL="0" algn="l" defTabSz="1218987" rtl="0" eaLnBrk="1" latinLnBrk="0" hangingPunct="1">
              <a:lnSpc>
                <a:spcPts val="5000"/>
              </a:lnSpc>
              <a:spcBef>
                <a:spcPct val="0"/>
              </a:spcBef>
              <a:buNone/>
              <a:defRPr lang="en-US" sz="4400" b="1" kern="1200" cap="none" spc="-150" baseline="0" dirty="0">
                <a:solidFill>
                  <a:schemeClr val="tx1"/>
                </a:solidFill>
                <a:latin typeface="Arial" panose="020B0604020202020204" pitchFamily="34" charset="0"/>
                <a:ea typeface="+mn-ea"/>
                <a:cs typeface="Arial" pitchFamily="34" charset="0"/>
              </a:defRPr>
            </a:lvl1pPr>
          </a:lstStyle>
          <a:p>
            <a:r>
              <a:rPr lang="en-US"/>
              <a:t>Divider</a:t>
            </a:r>
          </a:p>
        </p:txBody>
      </p:sp>
      <p:sp>
        <p:nvSpPr>
          <p:cNvPr id="12" name="Footer Placeholder 6">
            <a:extLst>
              <a:ext uri="{FF2B5EF4-FFF2-40B4-BE49-F238E27FC236}">
                <a16:creationId xmlns:a16="http://schemas.microsoft.com/office/drawing/2014/main" id="{53D0B478-B2F3-44CF-B85D-92E94C62B260}"/>
              </a:ext>
            </a:extLst>
          </p:cNvPr>
          <p:cNvSpPr>
            <a:spLocks noGrp="1"/>
          </p:cNvSpPr>
          <p:nvPr>
            <p:ph type="ftr" sz="quarter" idx="3"/>
          </p:nvPr>
        </p:nvSpPr>
        <p:spPr>
          <a:xfrm>
            <a:off x="1396214" y="6473952"/>
            <a:ext cx="2410242" cy="155448"/>
          </a:xfrm>
          <a:prstGeom prst="rect">
            <a:avLst/>
          </a:prstGeom>
        </p:spPr>
        <p:txBody>
          <a:bodyPr vert="horz" lIns="0" tIns="0" rIns="0" bIns="0" rtlCol="0" anchor="ctr">
            <a:noAutofit/>
          </a:bodyPr>
          <a:lstStyle>
            <a:lvl1pPr algn="l">
              <a:defRPr sz="1000">
                <a:solidFill>
                  <a:schemeClr val="tx1"/>
                </a:solidFill>
              </a:defRPr>
            </a:lvl1pPr>
          </a:lstStyle>
          <a:p>
            <a:r>
              <a:rPr lang="en-US" dirty="0"/>
              <a:t>2021 Lenovo Internal. All rights reserved.</a:t>
            </a:r>
          </a:p>
        </p:txBody>
      </p:sp>
      <p:pic>
        <p:nvPicPr>
          <p:cNvPr id="13" name="Picture 12">
            <a:extLst>
              <a:ext uri="{FF2B5EF4-FFF2-40B4-BE49-F238E27FC236}">
                <a16:creationId xmlns:a16="http://schemas.microsoft.com/office/drawing/2014/main" id="{74100D79-BC64-4B5A-A099-7DDD69E830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7784" y="6419088"/>
            <a:ext cx="740598" cy="246888"/>
          </a:xfrm>
          <a:prstGeom prst="rect">
            <a:avLst/>
          </a:prstGeom>
        </p:spPr>
      </p:pic>
      <p:grpSp>
        <p:nvGrpSpPr>
          <p:cNvPr id="7" name="Group 6">
            <a:extLst>
              <a:ext uri="{FF2B5EF4-FFF2-40B4-BE49-F238E27FC236}">
                <a16:creationId xmlns:a16="http://schemas.microsoft.com/office/drawing/2014/main" id="{CC083DFC-F351-4EC4-88BA-FEF25EF9C617}"/>
              </a:ext>
            </a:extLst>
          </p:cNvPr>
          <p:cNvGrpSpPr/>
          <p:nvPr userDrawn="1"/>
        </p:nvGrpSpPr>
        <p:grpSpPr>
          <a:xfrm>
            <a:off x="5709836" y="0"/>
            <a:ext cx="6478989" cy="6858000"/>
            <a:chOff x="5709836" y="0"/>
            <a:chExt cx="6478989" cy="6858000"/>
          </a:xfrm>
        </p:grpSpPr>
        <p:pic>
          <p:nvPicPr>
            <p:cNvPr id="4" name="Picture 3" descr="A close up of a coral&#10;&#10;Description automatically generated">
              <a:extLst>
                <a:ext uri="{FF2B5EF4-FFF2-40B4-BE49-F238E27FC236}">
                  <a16:creationId xmlns:a16="http://schemas.microsoft.com/office/drawing/2014/main" id="{AE645643-086B-4A0B-ADED-9926ACA2532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09836" y="0"/>
              <a:ext cx="6478989" cy="6858000"/>
            </a:xfrm>
            <a:prstGeom prst="rect">
              <a:avLst/>
            </a:prstGeom>
          </p:spPr>
        </p:pic>
        <p:cxnSp>
          <p:nvCxnSpPr>
            <p:cNvPr id="11" name="Straight Connector 10">
              <a:extLst>
                <a:ext uri="{FF2B5EF4-FFF2-40B4-BE49-F238E27FC236}">
                  <a16:creationId xmlns:a16="http://schemas.microsoft.com/office/drawing/2014/main" id="{39C31501-9871-4334-8902-8C9F9CA36111}"/>
                </a:ext>
              </a:extLst>
            </p:cNvPr>
            <p:cNvCxnSpPr>
              <a:cxnSpLocks/>
            </p:cNvCxnSpPr>
            <p:nvPr userDrawn="1"/>
          </p:nvCxnSpPr>
          <p:spPr>
            <a:xfrm>
              <a:off x="5709836" y="0"/>
              <a:ext cx="0" cy="685800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4" name="Slide Number Placeholder 5">
            <a:extLst>
              <a:ext uri="{FF2B5EF4-FFF2-40B4-BE49-F238E27FC236}">
                <a16:creationId xmlns:a16="http://schemas.microsoft.com/office/drawing/2014/main" id="{27C51353-BAE5-4D2C-9215-33C0E8CC934E}"/>
              </a:ext>
            </a:extLst>
          </p:cNvPr>
          <p:cNvSpPr>
            <a:spLocks noGrp="1"/>
          </p:cNvSpPr>
          <p:nvPr userDrawn="1">
            <p:ph type="sldNum" sz="quarter" idx="4"/>
          </p:nvPr>
        </p:nvSpPr>
        <p:spPr>
          <a:xfrm>
            <a:off x="11697661" y="6473952"/>
            <a:ext cx="438912"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2879035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note CHART-TABLE">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2021 Lenovo Internal. All rights reserved.</a:t>
            </a:r>
          </a:p>
        </p:txBody>
      </p:sp>
      <p:sp>
        <p:nvSpPr>
          <p:cNvPr id="14" name="Content Placeholder 13">
            <a:extLst>
              <a:ext uri="{FF2B5EF4-FFF2-40B4-BE49-F238E27FC236}">
                <a16:creationId xmlns:a16="http://schemas.microsoft.com/office/drawing/2014/main" id="{590A4F0A-F435-4C27-9D94-4A7A243D84F7}"/>
              </a:ext>
            </a:extLst>
          </p:cNvPr>
          <p:cNvSpPr>
            <a:spLocks noGrp="1"/>
          </p:cNvSpPr>
          <p:nvPr>
            <p:ph sz="quarter" idx="12"/>
          </p:nvPr>
        </p:nvSpPr>
        <p:spPr>
          <a:xfrm>
            <a:off x="3950149" y="6433130"/>
            <a:ext cx="6108251" cy="421186"/>
          </a:xfrm>
        </p:spPr>
        <p:txBody>
          <a:bodyPr>
            <a:normAutofit/>
          </a:bodyPr>
          <a:lstStyle>
            <a:lvl1pPr>
              <a:defRPr sz="900">
                <a:latin typeface="Arial" panose="020B0604020202020204" pitchFamily="34" charset="0"/>
                <a:cs typeface="Arial" panose="020B0604020202020204" pitchFamily="34" charset="0"/>
              </a:defRPr>
            </a:lvl1pPr>
          </a:lstStyle>
          <a:p>
            <a:pPr lvl="0"/>
            <a:endParaRPr lang="en-US"/>
          </a:p>
        </p:txBody>
      </p:sp>
      <p:sp>
        <p:nvSpPr>
          <p:cNvPr id="5" name="Slide Number Placeholder 5">
            <a:extLst>
              <a:ext uri="{FF2B5EF4-FFF2-40B4-BE49-F238E27FC236}">
                <a16:creationId xmlns:a16="http://schemas.microsoft.com/office/drawing/2014/main" id="{0FBDDCBB-99CD-42CB-92F2-228BF63F231C}"/>
              </a:ext>
            </a:extLst>
          </p:cNvPr>
          <p:cNvSpPr>
            <a:spLocks noGrp="1"/>
          </p:cNvSpPr>
          <p:nvPr>
            <p:ph type="sldNum" sz="quarter" idx="4"/>
          </p:nvPr>
        </p:nvSpPr>
        <p:spPr>
          <a:xfrm>
            <a:off x="11697661" y="6473952"/>
            <a:ext cx="438912" cy="155448"/>
          </a:xfrm>
          <a:prstGeom prst="rect">
            <a:avLst/>
          </a:prstGeom>
        </p:spPr>
        <p:txBody>
          <a:bodyPr vert="horz" lIns="0" tIns="0" rIns="0" bIns="0" rtlCol="0" anchor="ctr"/>
          <a:lstStyle>
            <a:lvl1pPr algn="ctr">
              <a:defRPr sz="1000">
                <a:solidFill>
                  <a:schemeClr val="tx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
        <p:nvSpPr>
          <p:cNvPr id="6" name="Title Placeholder 7">
            <a:extLst>
              <a:ext uri="{FF2B5EF4-FFF2-40B4-BE49-F238E27FC236}">
                <a16:creationId xmlns:a16="http://schemas.microsoft.com/office/drawing/2014/main" id="{21F05410-8E03-4EDE-B730-5A65A80A2421}"/>
              </a:ext>
            </a:extLst>
          </p:cNvPr>
          <p:cNvSpPr>
            <a:spLocks noGrp="1"/>
          </p:cNvSpPr>
          <p:nvPr>
            <p:ph type="title"/>
          </p:nvPr>
        </p:nvSpPr>
        <p:spPr>
          <a:xfrm>
            <a:off x="548640" y="164592"/>
            <a:ext cx="11364686" cy="562651"/>
          </a:xfrm>
          <a:prstGeom prst="rect">
            <a:avLst/>
          </a:prstGeom>
        </p:spPr>
        <p:txBody>
          <a:bodyPr vert="horz" lIns="0" tIns="0" rIns="0" bIns="0" rtlCol="0" anchor="ctr">
            <a:noAutofit/>
          </a:bodyPr>
          <a:lstStyle/>
          <a:p>
            <a:r>
              <a:rPr lang="en-US"/>
              <a:t>Click To Edit Master Title Style</a:t>
            </a:r>
          </a:p>
        </p:txBody>
      </p:sp>
    </p:spTree>
    <p:extLst>
      <p:ext uri="{BB962C8B-B14F-4D97-AF65-F5344CB8AC3E}">
        <p14:creationId xmlns:p14="http://schemas.microsoft.com/office/powerpoint/2010/main" val="331887177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2" name="Content Placeholder 2"/>
          <p:cNvSpPr>
            <a:spLocks noGrp="1"/>
          </p:cNvSpPr>
          <p:nvPr>
            <p:ph sz="half" idx="1"/>
          </p:nvPr>
        </p:nvSpPr>
        <p:spPr bwMode="gray">
          <a:xfrm>
            <a:off x="548640" y="1179575"/>
            <a:ext cx="11073384" cy="5211699"/>
          </a:xfrm>
          <a:prstGeom prst="rect">
            <a:avLst/>
          </a:prstGeom>
        </p:spPr>
        <p:txBody>
          <a:bodyPr lIns="0" tIns="0" rIns="0" bIns="0">
            <a:noAutofit/>
          </a:bodyPr>
          <a:lstStyle>
            <a:lvl1pPr marL="171450" indent="-171450">
              <a:lnSpc>
                <a:spcPct val="100000"/>
              </a:lnSpc>
              <a:spcBef>
                <a:spcPts val="500"/>
              </a:spcBef>
              <a:buClrTx/>
              <a:buFont typeface="Arial" panose="020B0604020202020204" pitchFamily="34" charset="0"/>
              <a:buChar char="•"/>
              <a:defRPr sz="1800" i="0">
                <a:solidFill>
                  <a:schemeClr val="tx1"/>
                </a:solidFill>
                <a:latin typeface="Arial" panose="020B0604020202020204" pitchFamily="34" charset="0"/>
                <a:cs typeface="Arial" pitchFamily="34" charset="0"/>
              </a:defRPr>
            </a:lvl1pPr>
            <a:lvl2pPr marL="609493" indent="-228560">
              <a:lnSpc>
                <a:spcPct val="100000"/>
              </a:lnSpc>
              <a:spcBef>
                <a:spcPts val="500"/>
              </a:spcBef>
              <a:buClrTx/>
              <a:buFont typeface="Arial" pitchFamily="34" charset="0"/>
              <a:buChar char="–"/>
              <a:defRPr sz="1600" i="0">
                <a:solidFill>
                  <a:schemeClr val="tx1"/>
                </a:solidFill>
                <a:latin typeface="Arial" panose="020B0604020202020204" pitchFamily="34" charset="0"/>
                <a:cs typeface="Arial" pitchFamily="34" charset="0"/>
              </a:defRPr>
            </a:lvl2pPr>
            <a:lvl3pPr marL="835938" indent="-150258">
              <a:lnSpc>
                <a:spcPct val="100000"/>
              </a:lnSpc>
              <a:spcBef>
                <a:spcPts val="500"/>
              </a:spcBef>
              <a:buClrTx/>
              <a:buFont typeface="Arial" panose="020B0604020202020204" pitchFamily="34" charset="0"/>
              <a:buChar char="-"/>
              <a:defRPr sz="1600" i="0">
                <a:solidFill>
                  <a:schemeClr val="tx1"/>
                </a:solidFill>
                <a:latin typeface="Arial" panose="020B0604020202020204" pitchFamily="34" charset="0"/>
                <a:cs typeface="Arial" pitchFamily="34" charset="0"/>
              </a:defRPr>
            </a:lvl3pPr>
            <a:lvl4pPr marL="1147033" indent="-156606">
              <a:lnSpc>
                <a:spcPct val="100000"/>
              </a:lnSpc>
              <a:spcBef>
                <a:spcPts val="500"/>
              </a:spcBef>
              <a:buClrTx/>
              <a:buFont typeface="Arial" panose="020B0604020202020204" pitchFamily="34" charset="0"/>
              <a:buChar char="-"/>
              <a:defRPr sz="1600" i="0">
                <a:solidFill>
                  <a:schemeClr val="tx1"/>
                </a:solidFill>
                <a:latin typeface="Arial" panose="020B0604020202020204" pitchFamily="34" charset="0"/>
                <a:cs typeface="Arial" pitchFamily="34" charset="0"/>
              </a:defRPr>
            </a:lvl4pPr>
            <a:lvl5pPr marL="1445431" indent="-150258">
              <a:lnSpc>
                <a:spcPct val="100000"/>
              </a:lnSpc>
              <a:spcBef>
                <a:spcPts val="500"/>
              </a:spcBef>
              <a:buClrTx/>
              <a:buFont typeface="Arial" panose="020B0604020202020204" pitchFamily="34" charset="0"/>
              <a:buChar char="-"/>
              <a:defRPr sz="1600" i="0">
                <a:solidFill>
                  <a:schemeClr val="tx1"/>
                </a:solidFill>
                <a:latin typeface="Arial" panose="020B0604020202020204" pitchFamily="34" charset="0"/>
                <a:cs typeface="Arial"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0"/>
          </p:nvPr>
        </p:nvSpPr>
        <p:spPr/>
        <p:txBody>
          <a:bodyPr/>
          <a:lstStyle/>
          <a:p>
            <a:r>
              <a:rPr lang="en-US" dirty="0"/>
              <a:t>2021 Lenovo Internal. All rights reserved.</a:t>
            </a:r>
          </a:p>
        </p:txBody>
      </p:sp>
      <p:sp>
        <p:nvSpPr>
          <p:cNvPr id="8" name="Text Placeholder 1">
            <a:extLst>
              <a:ext uri="{FF2B5EF4-FFF2-40B4-BE49-F238E27FC236}">
                <a16:creationId xmlns:a16="http://schemas.microsoft.com/office/drawing/2014/main" id="{428B2592-512B-49EE-B6C6-A5EFD7CCEFCF}"/>
              </a:ext>
            </a:extLst>
          </p:cNvPr>
          <p:cNvSpPr>
            <a:spLocks noGrp="1"/>
          </p:cNvSpPr>
          <p:nvPr>
            <p:ph idx="12"/>
          </p:nvPr>
        </p:nvSpPr>
        <p:spPr>
          <a:xfrm>
            <a:off x="3904288" y="6419088"/>
            <a:ext cx="5773479" cy="246888"/>
          </a:xfrm>
          <a:prstGeom prst="rect">
            <a:avLst/>
          </a:prstGeom>
        </p:spPr>
        <p:txBody>
          <a:bodyPr vert="horz" lIns="91440" tIns="45720" rIns="91440" bIns="45720" rtlCol="0">
            <a:normAutofit/>
          </a:bodyPr>
          <a:lstStyle>
            <a:lvl2pPr>
              <a:defRPr>
                <a:latin typeface="Arial" panose="020B0604020202020204" pitchFamily="34" charset="0"/>
              </a:defRPr>
            </a:lvl2pPr>
          </a:lstStyle>
          <a:p>
            <a:pPr lvl="1"/>
            <a:endParaRPr lang="en-CA"/>
          </a:p>
        </p:txBody>
      </p:sp>
      <p:sp>
        <p:nvSpPr>
          <p:cNvPr id="7" name="Title Placeholder 7">
            <a:extLst>
              <a:ext uri="{FF2B5EF4-FFF2-40B4-BE49-F238E27FC236}">
                <a16:creationId xmlns:a16="http://schemas.microsoft.com/office/drawing/2014/main" id="{AC4B7E8E-2B7C-46BB-A509-3B843E791DC1}"/>
              </a:ext>
            </a:extLst>
          </p:cNvPr>
          <p:cNvSpPr>
            <a:spLocks noGrp="1"/>
          </p:cNvSpPr>
          <p:nvPr>
            <p:ph type="title"/>
          </p:nvPr>
        </p:nvSpPr>
        <p:spPr>
          <a:xfrm>
            <a:off x="548640" y="164592"/>
            <a:ext cx="11149021" cy="562651"/>
          </a:xfrm>
          <a:prstGeom prst="rect">
            <a:avLst/>
          </a:prstGeom>
        </p:spPr>
        <p:txBody>
          <a:bodyPr vert="horz" lIns="0" tIns="0" rIns="0" bIns="0" rtlCol="0" anchor="ctr">
            <a:noAutofit/>
          </a:bodyPr>
          <a:lstStyle>
            <a:lvl1pPr>
              <a:defRPr sz="2200"/>
            </a:lvl1pPr>
          </a:lstStyle>
          <a:p>
            <a:r>
              <a:rPr lang="en-US"/>
              <a:t>Click To Edit Master Title Style</a:t>
            </a:r>
          </a:p>
        </p:txBody>
      </p:sp>
      <p:sp>
        <p:nvSpPr>
          <p:cNvPr id="10" name="Slide Number Placeholder 5">
            <a:extLst>
              <a:ext uri="{FF2B5EF4-FFF2-40B4-BE49-F238E27FC236}">
                <a16:creationId xmlns:a16="http://schemas.microsoft.com/office/drawing/2014/main" id="{40CAC69B-6050-477F-B226-6388113FF3A9}"/>
              </a:ext>
            </a:extLst>
          </p:cNvPr>
          <p:cNvSpPr>
            <a:spLocks noGrp="1"/>
          </p:cNvSpPr>
          <p:nvPr>
            <p:ph type="sldNum" sz="quarter" idx="4"/>
          </p:nvPr>
        </p:nvSpPr>
        <p:spPr>
          <a:xfrm>
            <a:off x="11697661" y="6473952"/>
            <a:ext cx="438912" cy="155448"/>
          </a:xfrm>
          <a:prstGeom prst="rect">
            <a:avLst/>
          </a:prstGeom>
        </p:spPr>
        <p:txBody>
          <a:bodyPr vert="horz" lIns="0" tIns="0" rIns="0" bIns="0" rtlCol="0" anchor="ctr"/>
          <a:lstStyle>
            <a:lvl1pPr algn="ctr">
              <a:defRPr sz="1000">
                <a:solidFill>
                  <a:schemeClr val="tx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328539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Slide">
    <p:bg>
      <p:bgPr>
        <a:solidFill>
          <a:schemeClr val="bg1"/>
        </a:solidFill>
        <a:effectLst/>
      </p:bgPr>
    </p:bg>
    <p:spTree>
      <p:nvGrpSpPr>
        <p:cNvPr id="1" name=""/>
        <p:cNvGrpSpPr/>
        <p:nvPr/>
      </p:nvGrpSpPr>
      <p:grpSpPr>
        <a:xfrm>
          <a:off x="0" y="0"/>
          <a:ext cx="0" cy="0"/>
          <a:chOff x="0" y="0"/>
          <a:chExt cx="0" cy="0"/>
        </a:xfrm>
      </p:grpSpPr>
      <p:sp>
        <p:nvSpPr>
          <p:cNvPr id="16" name="Content Placeholder 2"/>
          <p:cNvSpPr>
            <a:spLocks noGrp="1"/>
          </p:cNvSpPr>
          <p:nvPr>
            <p:ph sz="half" idx="1"/>
          </p:nvPr>
        </p:nvSpPr>
        <p:spPr bwMode="gray">
          <a:xfrm>
            <a:off x="548640" y="1179575"/>
            <a:ext cx="5378958" cy="5211699"/>
          </a:xfrm>
          <a:prstGeom prst="rect">
            <a:avLst/>
          </a:prstGeom>
        </p:spPr>
        <p:txBody>
          <a:bodyPr lIns="0" tIns="0" rIns="0" bIns="0">
            <a:noAutofit/>
          </a:bodyPr>
          <a:lstStyle>
            <a:lvl1pPr marL="171450" indent="-171450">
              <a:lnSpc>
                <a:spcPct val="90000"/>
              </a:lnSpc>
              <a:spcBef>
                <a:spcPts val="500"/>
              </a:spcBef>
              <a:buClrTx/>
              <a:buFont typeface="Arial" panose="020B0604020202020204" pitchFamily="34" charset="0"/>
              <a:buChar char="•"/>
              <a:defRPr sz="1800" i="0">
                <a:solidFill>
                  <a:schemeClr val="tx1"/>
                </a:solidFill>
                <a:latin typeface="Arial" panose="020B0604020202020204" pitchFamily="34" charset="0"/>
                <a:cs typeface="Arial" pitchFamily="34" charset="0"/>
              </a:defRPr>
            </a:lvl1pPr>
            <a:lvl2pPr marL="609493" indent="-228560">
              <a:lnSpc>
                <a:spcPct val="90000"/>
              </a:lnSpc>
              <a:spcBef>
                <a:spcPts val="500"/>
              </a:spcBef>
              <a:buClrTx/>
              <a:buFont typeface="Arial" pitchFamily="34" charset="0"/>
              <a:buChar char="–"/>
              <a:defRPr sz="1600" i="0">
                <a:solidFill>
                  <a:schemeClr val="tx1"/>
                </a:solidFill>
                <a:latin typeface="Arial" panose="020B0604020202020204" pitchFamily="34" charset="0"/>
                <a:cs typeface="Arial" pitchFamily="34" charset="0"/>
              </a:defRPr>
            </a:lvl2pPr>
            <a:lvl3pPr marL="835938" indent="-150258">
              <a:lnSpc>
                <a:spcPct val="90000"/>
              </a:lnSpc>
              <a:spcBef>
                <a:spcPts val="500"/>
              </a:spcBef>
              <a:buClrTx/>
              <a:buFont typeface="Arial" panose="020B0604020202020204" pitchFamily="34" charset="0"/>
              <a:buChar char="-"/>
              <a:defRPr sz="1600" i="0">
                <a:solidFill>
                  <a:schemeClr val="tx1"/>
                </a:solidFill>
                <a:latin typeface="Arial" panose="020B0604020202020204" pitchFamily="34" charset="0"/>
                <a:cs typeface="Arial" pitchFamily="34" charset="0"/>
              </a:defRPr>
            </a:lvl3pPr>
            <a:lvl4pPr marL="1147033" indent="-156606">
              <a:lnSpc>
                <a:spcPct val="90000"/>
              </a:lnSpc>
              <a:spcBef>
                <a:spcPts val="500"/>
              </a:spcBef>
              <a:buClrTx/>
              <a:buFont typeface="Arial" panose="020B0604020202020204" pitchFamily="34" charset="0"/>
              <a:buChar char="-"/>
              <a:defRPr sz="1600" i="0">
                <a:solidFill>
                  <a:schemeClr val="tx1"/>
                </a:solidFill>
                <a:latin typeface="Arial" panose="020B0604020202020204" pitchFamily="34" charset="0"/>
                <a:cs typeface="Arial" pitchFamily="34" charset="0"/>
              </a:defRPr>
            </a:lvl4pPr>
            <a:lvl5pPr marL="1445431" indent="-150258">
              <a:lnSpc>
                <a:spcPct val="90000"/>
              </a:lnSpc>
              <a:spcBef>
                <a:spcPts val="500"/>
              </a:spcBef>
              <a:buClrTx/>
              <a:buFont typeface="Arial" panose="020B0604020202020204" pitchFamily="34" charset="0"/>
              <a:buChar char="-"/>
              <a:defRPr sz="1600" i="0">
                <a:solidFill>
                  <a:schemeClr val="tx1"/>
                </a:solidFill>
                <a:latin typeface="Arial" panose="020B0604020202020204" pitchFamily="34" charset="0"/>
                <a:cs typeface="Arial"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p:cNvSpPr>
            <a:spLocks noGrp="1"/>
          </p:cNvSpPr>
          <p:nvPr>
            <p:ph sz="half" idx="14"/>
          </p:nvPr>
        </p:nvSpPr>
        <p:spPr bwMode="gray">
          <a:xfrm>
            <a:off x="6243066" y="1188761"/>
            <a:ext cx="5378958" cy="5211699"/>
          </a:xfrm>
          <a:prstGeom prst="rect">
            <a:avLst/>
          </a:prstGeom>
        </p:spPr>
        <p:txBody>
          <a:bodyPr lIns="0" tIns="0" rIns="0" bIns="0">
            <a:noAutofit/>
          </a:bodyPr>
          <a:lstStyle>
            <a:lvl1pPr marL="171450" indent="-171450">
              <a:lnSpc>
                <a:spcPct val="90000"/>
              </a:lnSpc>
              <a:spcBef>
                <a:spcPts val="500"/>
              </a:spcBef>
              <a:buClrTx/>
              <a:buFont typeface="Arial" panose="020B0604020202020204" pitchFamily="34" charset="0"/>
              <a:buChar char="•"/>
              <a:defRPr sz="1800" i="0">
                <a:solidFill>
                  <a:schemeClr val="tx1"/>
                </a:solidFill>
                <a:latin typeface="Arial" panose="020B0604020202020204" pitchFamily="34" charset="0"/>
                <a:cs typeface="Arial" pitchFamily="34" charset="0"/>
              </a:defRPr>
            </a:lvl1pPr>
            <a:lvl2pPr marL="609493" indent="-228560">
              <a:lnSpc>
                <a:spcPct val="90000"/>
              </a:lnSpc>
              <a:spcBef>
                <a:spcPts val="500"/>
              </a:spcBef>
              <a:buClrTx/>
              <a:buFont typeface="Arial" pitchFamily="34" charset="0"/>
              <a:buChar char="–"/>
              <a:defRPr sz="1600" i="0">
                <a:solidFill>
                  <a:schemeClr val="tx1"/>
                </a:solidFill>
                <a:latin typeface="Arial" panose="020B0604020202020204" pitchFamily="34" charset="0"/>
                <a:cs typeface="Arial" pitchFamily="34" charset="0"/>
              </a:defRPr>
            </a:lvl2pPr>
            <a:lvl3pPr marL="835938" indent="-150258">
              <a:lnSpc>
                <a:spcPct val="90000"/>
              </a:lnSpc>
              <a:spcBef>
                <a:spcPts val="500"/>
              </a:spcBef>
              <a:buClrTx/>
              <a:buFont typeface="Arial" panose="020B0604020202020204" pitchFamily="34" charset="0"/>
              <a:buChar char="-"/>
              <a:defRPr sz="1600" i="0">
                <a:solidFill>
                  <a:schemeClr val="tx1"/>
                </a:solidFill>
                <a:latin typeface="Arial" panose="020B0604020202020204" pitchFamily="34" charset="0"/>
                <a:cs typeface="Arial" pitchFamily="34" charset="0"/>
              </a:defRPr>
            </a:lvl3pPr>
            <a:lvl4pPr marL="1147033" indent="-156606">
              <a:lnSpc>
                <a:spcPct val="90000"/>
              </a:lnSpc>
              <a:spcBef>
                <a:spcPts val="500"/>
              </a:spcBef>
              <a:buClrTx/>
              <a:buFont typeface="Arial" panose="020B0604020202020204" pitchFamily="34" charset="0"/>
              <a:buChar char="-"/>
              <a:defRPr sz="1600" i="0">
                <a:solidFill>
                  <a:schemeClr val="tx1"/>
                </a:solidFill>
                <a:latin typeface="Arial" panose="020B0604020202020204" pitchFamily="34" charset="0"/>
                <a:cs typeface="Arial" pitchFamily="34" charset="0"/>
              </a:defRPr>
            </a:lvl4pPr>
            <a:lvl5pPr marL="1445431" indent="-150258">
              <a:lnSpc>
                <a:spcPct val="90000"/>
              </a:lnSpc>
              <a:spcBef>
                <a:spcPts val="500"/>
              </a:spcBef>
              <a:buClrTx/>
              <a:buFont typeface="Arial" panose="020B0604020202020204" pitchFamily="34" charset="0"/>
              <a:buChar char="-"/>
              <a:defRPr sz="1600" i="0">
                <a:solidFill>
                  <a:schemeClr val="tx1"/>
                </a:solidFill>
                <a:latin typeface="Arial" panose="020B0604020202020204" pitchFamily="34" charset="0"/>
                <a:cs typeface="Arial"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5"/>
          </p:nvPr>
        </p:nvSpPr>
        <p:spPr/>
        <p:txBody>
          <a:bodyPr/>
          <a:lstStyle/>
          <a:p>
            <a:r>
              <a:rPr lang="en-US" dirty="0"/>
              <a:t>2021 Lenovo Internal. All rights reserved.</a:t>
            </a:r>
          </a:p>
        </p:txBody>
      </p:sp>
      <p:sp>
        <p:nvSpPr>
          <p:cNvPr id="9" name="Text Placeholder 1">
            <a:extLst>
              <a:ext uri="{FF2B5EF4-FFF2-40B4-BE49-F238E27FC236}">
                <a16:creationId xmlns:a16="http://schemas.microsoft.com/office/drawing/2014/main" id="{14C833A0-2ED6-43D0-A3B7-77DD9AA24252}"/>
              </a:ext>
            </a:extLst>
          </p:cNvPr>
          <p:cNvSpPr>
            <a:spLocks noGrp="1"/>
          </p:cNvSpPr>
          <p:nvPr>
            <p:ph idx="16"/>
          </p:nvPr>
        </p:nvSpPr>
        <p:spPr>
          <a:xfrm>
            <a:off x="3904288" y="6419088"/>
            <a:ext cx="5773479" cy="246888"/>
          </a:xfrm>
          <a:prstGeom prst="rect">
            <a:avLst/>
          </a:prstGeom>
        </p:spPr>
        <p:txBody>
          <a:bodyPr vert="horz" lIns="91440" tIns="45720" rIns="91440" bIns="45720" rtlCol="0">
            <a:normAutofit/>
          </a:bodyPr>
          <a:lstStyle>
            <a:lvl2pPr>
              <a:defRPr>
                <a:latin typeface="Arial" panose="020B0604020202020204" pitchFamily="34" charset="0"/>
              </a:defRPr>
            </a:lvl2pPr>
          </a:lstStyle>
          <a:p>
            <a:pPr lvl="1"/>
            <a:endParaRPr lang="en-CA"/>
          </a:p>
        </p:txBody>
      </p:sp>
      <p:sp>
        <p:nvSpPr>
          <p:cNvPr id="8" name="Title Placeholder 7">
            <a:extLst>
              <a:ext uri="{FF2B5EF4-FFF2-40B4-BE49-F238E27FC236}">
                <a16:creationId xmlns:a16="http://schemas.microsoft.com/office/drawing/2014/main" id="{D5733613-A6A5-4D06-807E-B6A6E15E5AB8}"/>
              </a:ext>
            </a:extLst>
          </p:cNvPr>
          <p:cNvSpPr>
            <a:spLocks noGrp="1"/>
          </p:cNvSpPr>
          <p:nvPr>
            <p:ph type="title"/>
          </p:nvPr>
        </p:nvSpPr>
        <p:spPr>
          <a:xfrm>
            <a:off x="548640" y="164592"/>
            <a:ext cx="11216640" cy="562651"/>
          </a:xfrm>
          <a:prstGeom prst="rect">
            <a:avLst/>
          </a:prstGeom>
        </p:spPr>
        <p:txBody>
          <a:bodyPr vert="horz" lIns="0" tIns="0" rIns="0" bIns="0" rtlCol="0" anchor="ctr">
            <a:noAutofit/>
          </a:bodyPr>
          <a:lstStyle>
            <a:lvl1pPr>
              <a:defRPr sz="2200"/>
            </a:lvl1pPr>
          </a:lstStyle>
          <a:p>
            <a:r>
              <a:rPr lang="en-US"/>
              <a:t>Click To Edit Master Title Style</a:t>
            </a:r>
          </a:p>
        </p:txBody>
      </p:sp>
      <p:sp>
        <p:nvSpPr>
          <p:cNvPr id="11" name="Slide Number Placeholder 5">
            <a:extLst>
              <a:ext uri="{FF2B5EF4-FFF2-40B4-BE49-F238E27FC236}">
                <a16:creationId xmlns:a16="http://schemas.microsoft.com/office/drawing/2014/main" id="{DE240D11-C12B-4082-B71B-B06DB7E30AC4}"/>
              </a:ext>
            </a:extLst>
          </p:cNvPr>
          <p:cNvSpPr>
            <a:spLocks noGrp="1"/>
          </p:cNvSpPr>
          <p:nvPr>
            <p:ph type="sldNum" sz="quarter" idx="4"/>
          </p:nvPr>
        </p:nvSpPr>
        <p:spPr>
          <a:xfrm>
            <a:off x="11697661" y="6473952"/>
            <a:ext cx="438912" cy="155448"/>
          </a:xfrm>
          <a:prstGeom prst="rect">
            <a:avLst/>
          </a:prstGeom>
        </p:spPr>
        <p:txBody>
          <a:bodyPr vert="horz" lIns="0" tIns="0" rIns="0" bIns="0" rtlCol="0" anchor="ctr"/>
          <a:lstStyle>
            <a:lvl1pPr algn="ctr">
              <a:defRPr sz="1000">
                <a:solidFill>
                  <a:schemeClr val="tx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8290149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w/Image">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p:txBody>
          <a:bodyPr/>
          <a:lstStyle/>
          <a:p>
            <a:r>
              <a:rPr lang="en-US" dirty="0"/>
              <a:t>2021 Lenovo Internal. All rights reserved.</a:t>
            </a:r>
          </a:p>
        </p:txBody>
      </p:sp>
      <p:sp>
        <p:nvSpPr>
          <p:cNvPr id="16" name="Content Placeholder 2"/>
          <p:cNvSpPr>
            <a:spLocks noGrp="1"/>
          </p:cNvSpPr>
          <p:nvPr>
            <p:ph sz="half" idx="1"/>
          </p:nvPr>
        </p:nvSpPr>
        <p:spPr bwMode="gray">
          <a:xfrm>
            <a:off x="548639" y="1179575"/>
            <a:ext cx="4775835" cy="5211699"/>
          </a:xfrm>
          <a:prstGeom prst="rect">
            <a:avLst/>
          </a:prstGeom>
        </p:spPr>
        <p:txBody>
          <a:bodyPr lIns="0" tIns="0" rIns="0" bIns="0">
            <a:noAutofit/>
          </a:bodyPr>
          <a:lstStyle>
            <a:lvl1pPr marL="171450" indent="-171450">
              <a:lnSpc>
                <a:spcPct val="90000"/>
              </a:lnSpc>
              <a:spcBef>
                <a:spcPts val="500"/>
              </a:spcBef>
              <a:buClrTx/>
              <a:buFont typeface="Arial" panose="020B0604020202020204" pitchFamily="34" charset="0"/>
              <a:buChar char="•"/>
              <a:defRPr sz="1600" i="0">
                <a:solidFill>
                  <a:schemeClr val="tx1"/>
                </a:solidFill>
                <a:latin typeface="Arial" panose="020B0604020202020204" pitchFamily="34" charset="0"/>
                <a:cs typeface="Arial" pitchFamily="34" charset="0"/>
              </a:defRPr>
            </a:lvl1pPr>
            <a:lvl2pPr marL="609493" indent="-228560">
              <a:lnSpc>
                <a:spcPct val="90000"/>
              </a:lnSpc>
              <a:spcBef>
                <a:spcPts val="500"/>
              </a:spcBef>
              <a:buClrTx/>
              <a:buFont typeface="Arial" pitchFamily="34" charset="0"/>
              <a:buChar char="–"/>
              <a:defRPr sz="1400" i="0">
                <a:solidFill>
                  <a:schemeClr val="tx1"/>
                </a:solidFill>
                <a:latin typeface="Arial" panose="020B0604020202020204" pitchFamily="34" charset="0"/>
                <a:cs typeface="Arial" pitchFamily="34" charset="0"/>
              </a:defRPr>
            </a:lvl2pPr>
            <a:lvl3pPr marL="835938" indent="-150258">
              <a:lnSpc>
                <a:spcPct val="90000"/>
              </a:lnSpc>
              <a:spcBef>
                <a:spcPts val="500"/>
              </a:spcBef>
              <a:buClrTx/>
              <a:buFont typeface="Arial" panose="020B0604020202020204" pitchFamily="34" charset="0"/>
              <a:buChar char="-"/>
              <a:defRPr sz="1400" i="0">
                <a:solidFill>
                  <a:schemeClr val="tx1"/>
                </a:solidFill>
                <a:latin typeface="Arial" panose="020B0604020202020204" pitchFamily="34" charset="0"/>
                <a:cs typeface="Arial" pitchFamily="34" charset="0"/>
              </a:defRPr>
            </a:lvl3pPr>
            <a:lvl4pPr marL="1147033" indent="-156606">
              <a:lnSpc>
                <a:spcPct val="90000"/>
              </a:lnSpc>
              <a:spcBef>
                <a:spcPts val="500"/>
              </a:spcBef>
              <a:buClrTx/>
              <a:buFont typeface="Arial" panose="020B0604020202020204" pitchFamily="34" charset="0"/>
              <a:buChar char="-"/>
              <a:defRPr sz="1400" i="0">
                <a:solidFill>
                  <a:schemeClr val="tx1"/>
                </a:solidFill>
                <a:latin typeface="Arial" panose="020B0604020202020204" pitchFamily="34" charset="0"/>
                <a:cs typeface="Arial" pitchFamily="34" charset="0"/>
              </a:defRPr>
            </a:lvl4pPr>
            <a:lvl5pPr marL="1445431" indent="-150258">
              <a:lnSpc>
                <a:spcPct val="90000"/>
              </a:lnSpc>
              <a:spcBef>
                <a:spcPts val="500"/>
              </a:spcBef>
              <a:buClrTx/>
              <a:buFont typeface="Arial" panose="020B0604020202020204" pitchFamily="34" charset="0"/>
              <a:buChar char="-"/>
              <a:defRPr sz="1400" i="0">
                <a:solidFill>
                  <a:schemeClr val="tx1"/>
                </a:solidFill>
                <a:latin typeface="Arial" panose="020B0604020202020204" pitchFamily="34" charset="0"/>
                <a:cs typeface="Arial"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8">
            <a:extLst>
              <a:ext uri="{FF2B5EF4-FFF2-40B4-BE49-F238E27FC236}">
                <a16:creationId xmlns:a16="http://schemas.microsoft.com/office/drawing/2014/main" id="{ABB11D26-C030-4A40-9730-C8A261241A3A}"/>
              </a:ext>
            </a:extLst>
          </p:cNvPr>
          <p:cNvSpPr>
            <a:spLocks noGrp="1"/>
          </p:cNvSpPr>
          <p:nvPr>
            <p:ph type="pic" sz="quarter" idx="16"/>
          </p:nvPr>
        </p:nvSpPr>
        <p:spPr>
          <a:xfrm>
            <a:off x="5600700" y="3999"/>
            <a:ext cx="6603100" cy="6858000"/>
          </a:xfrm>
          <a:prstGeom prst="rect">
            <a:avLst/>
          </a:prstGeom>
        </p:spPr>
        <p:txBody>
          <a:bodyPr anchor="ctr"/>
          <a:lstStyle>
            <a:lvl1pPr marL="0" indent="0" algn="ctr">
              <a:buNone/>
              <a:defRPr sz="2400">
                <a:solidFill>
                  <a:schemeClr val="accent1"/>
                </a:solidFill>
              </a:defRPr>
            </a:lvl1pPr>
          </a:lstStyle>
          <a:p>
            <a:endParaRPr lang="en-US" dirty="0"/>
          </a:p>
        </p:txBody>
      </p:sp>
      <p:sp>
        <p:nvSpPr>
          <p:cNvPr id="7" name="Title Placeholder 7">
            <a:extLst>
              <a:ext uri="{FF2B5EF4-FFF2-40B4-BE49-F238E27FC236}">
                <a16:creationId xmlns:a16="http://schemas.microsoft.com/office/drawing/2014/main" id="{8C78C45B-51B5-4DE0-B377-C0A31DEF5FF7}"/>
              </a:ext>
            </a:extLst>
          </p:cNvPr>
          <p:cNvSpPr>
            <a:spLocks noGrp="1"/>
          </p:cNvSpPr>
          <p:nvPr>
            <p:ph type="title"/>
          </p:nvPr>
        </p:nvSpPr>
        <p:spPr>
          <a:xfrm>
            <a:off x="548641" y="164592"/>
            <a:ext cx="4775834" cy="562651"/>
          </a:xfrm>
          <a:prstGeom prst="rect">
            <a:avLst/>
          </a:prstGeom>
        </p:spPr>
        <p:txBody>
          <a:bodyPr vert="horz" lIns="0" tIns="0" rIns="0" bIns="0" rtlCol="0" anchor="ctr">
            <a:noAutofit/>
          </a:bodyPr>
          <a:lstStyle>
            <a:lvl1pPr>
              <a:defRPr sz="2200"/>
            </a:lvl1pPr>
          </a:lstStyle>
          <a:p>
            <a:r>
              <a:rPr lang="en-US"/>
              <a:t>Click To Edit Master Title Style</a:t>
            </a:r>
          </a:p>
        </p:txBody>
      </p:sp>
      <p:sp>
        <p:nvSpPr>
          <p:cNvPr id="9" name="Slide Number Placeholder 5">
            <a:extLst>
              <a:ext uri="{FF2B5EF4-FFF2-40B4-BE49-F238E27FC236}">
                <a16:creationId xmlns:a16="http://schemas.microsoft.com/office/drawing/2014/main" id="{919FF798-9310-4CCF-8014-15E66FDB4364}"/>
              </a:ext>
            </a:extLst>
          </p:cNvPr>
          <p:cNvSpPr>
            <a:spLocks noGrp="1"/>
          </p:cNvSpPr>
          <p:nvPr>
            <p:ph type="sldNum" sz="quarter" idx="4"/>
          </p:nvPr>
        </p:nvSpPr>
        <p:spPr>
          <a:xfrm>
            <a:off x="11697661" y="6473952"/>
            <a:ext cx="438912" cy="155448"/>
          </a:xfrm>
          <a:prstGeom prst="rect">
            <a:avLst/>
          </a:prstGeom>
        </p:spPr>
        <p:txBody>
          <a:bodyPr vert="horz" lIns="0" tIns="0" rIns="0" bIns="0" rtlCol="0" anchor="ctr"/>
          <a:lstStyle>
            <a:lvl1pPr algn="ctr">
              <a:defRPr sz="1000">
                <a:solidFill>
                  <a:schemeClr val="tx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6220049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 Product">
    <p:spTree>
      <p:nvGrpSpPr>
        <p:cNvPr id="1" name=""/>
        <p:cNvGrpSpPr/>
        <p:nvPr/>
      </p:nvGrpSpPr>
      <p:grpSpPr>
        <a:xfrm>
          <a:off x="0" y="0"/>
          <a:ext cx="0" cy="0"/>
          <a:chOff x="0" y="0"/>
          <a:chExt cx="0" cy="0"/>
        </a:xfrm>
      </p:grpSpPr>
      <p:sp>
        <p:nvSpPr>
          <p:cNvPr id="9" name="Content Placeholder 2"/>
          <p:cNvSpPr>
            <a:spLocks noGrp="1"/>
          </p:cNvSpPr>
          <p:nvPr>
            <p:ph sz="half" idx="18"/>
          </p:nvPr>
        </p:nvSpPr>
        <p:spPr bwMode="gray">
          <a:xfrm>
            <a:off x="6835284" y="1179575"/>
            <a:ext cx="4707555" cy="5211699"/>
          </a:xfrm>
          <a:prstGeom prst="rect">
            <a:avLst/>
          </a:prstGeom>
        </p:spPr>
        <p:txBody>
          <a:bodyPr lIns="0" tIns="0" rIns="0" bIns="0">
            <a:noAutofit/>
          </a:bodyPr>
          <a:lstStyle>
            <a:lvl1pPr marL="171450" indent="-171450">
              <a:lnSpc>
                <a:spcPct val="90000"/>
              </a:lnSpc>
              <a:spcBef>
                <a:spcPts val="500"/>
              </a:spcBef>
              <a:buClrTx/>
              <a:buFont typeface="Arial" panose="020B0604020202020204" pitchFamily="34" charset="0"/>
              <a:buChar char="•"/>
              <a:defRPr sz="1600" i="0">
                <a:solidFill>
                  <a:schemeClr val="tx1"/>
                </a:solidFill>
                <a:latin typeface="Arial" panose="020B0604020202020204" pitchFamily="34" charset="0"/>
                <a:cs typeface="Arial" pitchFamily="34" charset="0"/>
              </a:defRPr>
            </a:lvl1pPr>
            <a:lvl2pPr marL="609493" indent="-228560">
              <a:lnSpc>
                <a:spcPct val="90000"/>
              </a:lnSpc>
              <a:spcBef>
                <a:spcPts val="500"/>
              </a:spcBef>
              <a:buClrTx/>
              <a:buFont typeface="Arial" pitchFamily="34" charset="0"/>
              <a:buChar char="–"/>
              <a:defRPr sz="1400" i="0">
                <a:solidFill>
                  <a:schemeClr val="tx1"/>
                </a:solidFill>
                <a:latin typeface="Arial" panose="020B0604020202020204" pitchFamily="34" charset="0"/>
                <a:cs typeface="Arial" pitchFamily="34" charset="0"/>
              </a:defRPr>
            </a:lvl2pPr>
            <a:lvl3pPr marL="835938" indent="-150258">
              <a:lnSpc>
                <a:spcPct val="90000"/>
              </a:lnSpc>
              <a:spcBef>
                <a:spcPts val="500"/>
              </a:spcBef>
              <a:buClrTx/>
              <a:buFont typeface="Arial" panose="020B0604020202020204" pitchFamily="34" charset="0"/>
              <a:buChar char="-"/>
              <a:defRPr sz="1400" i="0">
                <a:solidFill>
                  <a:schemeClr val="tx1"/>
                </a:solidFill>
                <a:latin typeface="Arial" panose="020B0604020202020204" pitchFamily="34" charset="0"/>
                <a:cs typeface="Arial" pitchFamily="34" charset="0"/>
              </a:defRPr>
            </a:lvl3pPr>
            <a:lvl4pPr marL="1147033" indent="-156606">
              <a:lnSpc>
                <a:spcPct val="90000"/>
              </a:lnSpc>
              <a:spcBef>
                <a:spcPts val="500"/>
              </a:spcBef>
              <a:buClrTx/>
              <a:buFont typeface="Arial" panose="020B0604020202020204" pitchFamily="34" charset="0"/>
              <a:buChar char="-"/>
              <a:defRPr sz="1400" i="0">
                <a:solidFill>
                  <a:schemeClr val="tx1"/>
                </a:solidFill>
                <a:latin typeface="Arial" panose="020B0604020202020204" pitchFamily="34" charset="0"/>
                <a:cs typeface="Arial" pitchFamily="34" charset="0"/>
              </a:defRPr>
            </a:lvl4pPr>
            <a:lvl5pPr marL="1445431" indent="-150258">
              <a:lnSpc>
                <a:spcPct val="90000"/>
              </a:lnSpc>
              <a:spcBef>
                <a:spcPts val="500"/>
              </a:spcBef>
              <a:buClrTx/>
              <a:buFont typeface="Arial" panose="020B0604020202020204" pitchFamily="34" charset="0"/>
              <a:buChar char="-"/>
              <a:defRPr sz="1400" i="0">
                <a:solidFill>
                  <a:schemeClr val="tx1"/>
                </a:solidFill>
                <a:latin typeface="Arial" panose="020B0604020202020204" pitchFamily="34" charset="0"/>
                <a:cs typeface="Arial"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E4716DF-BA4B-4694-9AED-FD54D13A85C0}"/>
              </a:ext>
            </a:extLst>
          </p:cNvPr>
          <p:cNvSpPr/>
          <p:nvPr userDrawn="1"/>
        </p:nvSpPr>
        <p:spPr>
          <a:xfrm>
            <a:off x="0" y="-1"/>
            <a:ext cx="649605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Footer Placeholder 1"/>
          <p:cNvSpPr>
            <a:spLocks noGrp="1"/>
          </p:cNvSpPr>
          <p:nvPr>
            <p:ph type="ftr" sz="quarter" idx="19"/>
          </p:nvPr>
        </p:nvSpPr>
        <p:spPr/>
        <p:txBody>
          <a:bodyPr/>
          <a:lstStyle/>
          <a:p>
            <a:r>
              <a:rPr lang="en-US" dirty="0"/>
              <a:t>2021 Lenovo Internal. All rights reserved.</a:t>
            </a:r>
          </a:p>
        </p:txBody>
      </p:sp>
      <p:pic>
        <p:nvPicPr>
          <p:cNvPr id="12" name="Picture 11">
            <a:extLst>
              <a:ext uri="{FF2B5EF4-FFF2-40B4-BE49-F238E27FC236}">
                <a16:creationId xmlns:a16="http://schemas.microsoft.com/office/drawing/2014/main" id="{5C9C8E93-89F7-496F-ADB6-8E71FFB2BC8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7784" y="6419088"/>
            <a:ext cx="740598" cy="246888"/>
          </a:xfrm>
          <a:prstGeom prst="rect">
            <a:avLst/>
          </a:prstGeom>
        </p:spPr>
      </p:pic>
      <p:sp>
        <p:nvSpPr>
          <p:cNvPr id="8" name="Title Placeholder 7">
            <a:extLst>
              <a:ext uri="{FF2B5EF4-FFF2-40B4-BE49-F238E27FC236}">
                <a16:creationId xmlns:a16="http://schemas.microsoft.com/office/drawing/2014/main" id="{C44F1ACE-215F-46AD-9BE3-CE22E751F921}"/>
              </a:ext>
            </a:extLst>
          </p:cNvPr>
          <p:cNvSpPr>
            <a:spLocks noGrp="1"/>
          </p:cNvSpPr>
          <p:nvPr>
            <p:ph type="title"/>
          </p:nvPr>
        </p:nvSpPr>
        <p:spPr>
          <a:xfrm>
            <a:off x="6835284" y="164592"/>
            <a:ext cx="4707555" cy="562651"/>
          </a:xfrm>
          <a:prstGeom prst="rect">
            <a:avLst/>
          </a:prstGeom>
        </p:spPr>
        <p:txBody>
          <a:bodyPr vert="horz" lIns="0" tIns="0" rIns="0" bIns="0" rtlCol="0" anchor="ctr">
            <a:noAutofit/>
          </a:bodyPr>
          <a:lstStyle>
            <a:lvl1pPr>
              <a:defRPr sz="2200"/>
            </a:lvl1pPr>
          </a:lstStyle>
          <a:p>
            <a:r>
              <a:rPr lang="en-US"/>
              <a:t>Click To Edit Master Title Style</a:t>
            </a:r>
          </a:p>
        </p:txBody>
      </p:sp>
      <p:sp>
        <p:nvSpPr>
          <p:cNvPr id="11" name="Slide Number Placeholder 5">
            <a:extLst>
              <a:ext uri="{FF2B5EF4-FFF2-40B4-BE49-F238E27FC236}">
                <a16:creationId xmlns:a16="http://schemas.microsoft.com/office/drawing/2014/main" id="{920A504D-98D7-40DB-8D97-39632E4C4AB3}"/>
              </a:ext>
            </a:extLst>
          </p:cNvPr>
          <p:cNvSpPr>
            <a:spLocks noGrp="1"/>
          </p:cNvSpPr>
          <p:nvPr>
            <p:ph type="sldNum" sz="quarter" idx="4"/>
          </p:nvPr>
        </p:nvSpPr>
        <p:spPr>
          <a:xfrm>
            <a:off x="11697661" y="6473952"/>
            <a:ext cx="438912" cy="155448"/>
          </a:xfrm>
          <a:prstGeom prst="rect">
            <a:avLst/>
          </a:prstGeom>
        </p:spPr>
        <p:txBody>
          <a:bodyPr vert="horz" lIns="0" tIns="0" rIns="0" bIns="0" rtlCol="0" anchor="ctr"/>
          <a:lstStyle>
            <a:lvl1pPr algn="ctr">
              <a:defRPr sz="1000">
                <a:solidFill>
                  <a:schemeClr val="tx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7151032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 Statement">
    <p:spTree>
      <p:nvGrpSpPr>
        <p:cNvPr id="1" name=""/>
        <p:cNvGrpSpPr/>
        <p:nvPr/>
      </p:nvGrpSpPr>
      <p:grpSpPr>
        <a:xfrm>
          <a:off x="0" y="0"/>
          <a:ext cx="0" cy="0"/>
          <a:chOff x="0" y="0"/>
          <a:chExt cx="0" cy="0"/>
        </a:xfrm>
      </p:grpSpPr>
      <p:sp>
        <p:nvSpPr>
          <p:cNvPr id="3" name="Rectangle 2"/>
          <p:cNvSpPr/>
          <p:nvPr userDrawn="1"/>
        </p:nvSpPr>
        <p:spPr>
          <a:xfrm>
            <a:off x="0" y="0"/>
            <a:ext cx="406179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Picture Placeholder 8"/>
          <p:cNvSpPr>
            <a:spLocks noGrp="1"/>
          </p:cNvSpPr>
          <p:nvPr>
            <p:ph type="pic" sz="quarter" idx="16"/>
          </p:nvPr>
        </p:nvSpPr>
        <p:spPr>
          <a:xfrm>
            <a:off x="4061791" y="0"/>
            <a:ext cx="8127034" cy="6858000"/>
          </a:xfrm>
          <a:prstGeom prst="rect">
            <a:avLst/>
          </a:prstGeom>
        </p:spPr>
        <p:txBody>
          <a:bodyPr anchor="ctr"/>
          <a:lstStyle>
            <a:lvl1pPr marL="0" indent="0" algn="ctr">
              <a:buNone/>
              <a:defRPr sz="2400">
                <a:solidFill>
                  <a:schemeClr val="accent1"/>
                </a:solidFill>
              </a:defRPr>
            </a:lvl1pPr>
          </a:lstStyle>
          <a:p>
            <a:endParaRPr lang="en-US" dirty="0"/>
          </a:p>
        </p:txBody>
      </p:sp>
      <p:sp>
        <p:nvSpPr>
          <p:cNvPr id="14" name="Text Placeholder 3"/>
          <p:cNvSpPr>
            <a:spLocks noGrp="1"/>
          </p:cNvSpPr>
          <p:nvPr>
            <p:ph type="body" sz="quarter" idx="18" hasCustomPrompt="1"/>
          </p:nvPr>
        </p:nvSpPr>
        <p:spPr>
          <a:xfrm>
            <a:off x="367486" y="1290527"/>
            <a:ext cx="3513151" cy="1926795"/>
          </a:xfrm>
          <a:prstGeom prst="rect">
            <a:avLst/>
          </a:prstGeom>
          <a:noFill/>
        </p:spPr>
        <p:txBody>
          <a:bodyPr lIns="0" tIns="0" rIns="0" bIns="0" anchor="t">
            <a:noAutofit/>
          </a:bodyPr>
          <a:lstStyle>
            <a:lvl1pPr marL="0" indent="0">
              <a:lnSpc>
                <a:spcPct val="120000"/>
              </a:lnSpc>
              <a:spcBef>
                <a:spcPts val="0"/>
              </a:spcBef>
              <a:buFont typeface="Arial" panose="020B0604020202020204" pitchFamily="34" charset="0"/>
              <a:buNone/>
              <a:defRPr sz="2000" b="1" i="0" strike="noStrike" spc="-150" baseline="0">
                <a:solidFill>
                  <a:schemeClr val="tx1"/>
                </a:solidFill>
                <a:latin typeface="Arial" panose="020B0604020202020204" pitchFamily="34" charset="0"/>
              </a:defRPr>
            </a:lvl1pPr>
            <a:lvl2pPr marL="341313" indent="0">
              <a:buNone/>
              <a:defRPr/>
            </a:lvl2pPr>
            <a:lvl3pPr marL="679450" indent="0">
              <a:buNone/>
              <a:defRPr/>
            </a:lvl3pPr>
            <a:lvl4pPr marL="966787" indent="0">
              <a:buNone/>
              <a:defRPr/>
            </a:lvl4pPr>
            <a:lvl5pPr marL="1146175" indent="0">
              <a:buNone/>
              <a:defRPr/>
            </a:lvl5pPr>
          </a:lstStyle>
          <a:p>
            <a:pPr lvl="0"/>
            <a:r>
              <a:rPr lang="en-US"/>
              <a:t>Photo Plus</a:t>
            </a:r>
            <a:br>
              <a:rPr lang="en-US"/>
            </a:br>
            <a:r>
              <a:rPr lang="en-US"/>
              <a:t>Statement</a:t>
            </a:r>
            <a:br>
              <a:rPr lang="en-US"/>
            </a:br>
            <a:r>
              <a:rPr lang="en-US"/>
              <a:t>Layout</a:t>
            </a:r>
          </a:p>
        </p:txBody>
      </p:sp>
      <p:sp>
        <p:nvSpPr>
          <p:cNvPr id="8" name="Text Placeholder 7"/>
          <p:cNvSpPr>
            <a:spLocks noGrp="1"/>
          </p:cNvSpPr>
          <p:nvPr>
            <p:ph type="body" sz="quarter" idx="19" hasCustomPrompt="1"/>
          </p:nvPr>
        </p:nvSpPr>
        <p:spPr>
          <a:xfrm>
            <a:off x="367487" y="3257550"/>
            <a:ext cx="3513150" cy="2371499"/>
          </a:xfrm>
          <a:prstGeom prst="rect">
            <a:avLst/>
          </a:prstGeom>
        </p:spPr>
        <p:txBody>
          <a:bodyPr lIns="0" tIns="0" rIns="0" bIns="0">
            <a:noAutofit/>
          </a:bodyPr>
          <a:lstStyle>
            <a:lvl1pPr marL="0" indent="0">
              <a:lnSpc>
                <a:spcPts val="2400"/>
              </a:lnSpc>
              <a:spcBef>
                <a:spcPts val="0"/>
              </a:spcBef>
              <a:buNone/>
              <a:defRPr sz="1600" baseline="0">
                <a:solidFill>
                  <a:schemeClr val="tx1"/>
                </a:solidFill>
                <a:latin typeface="Arial" panose="020B0604020202020204" pitchFamily="34" charset="0"/>
              </a:defRPr>
            </a:lvl1pPr>
            <a:lvl2pPr marL="609494" indent="0">
              <a:buNone/>
              <a:defRPr/>
            </a:lvl2pPr>
            <a:lvl3pPr marL="1218986" indent="0">
              <a:buNone/>
              <a:defRPr/>
            </a:lvl3pPr>
            <a:lvl4pPr marL="1828480" indent="0">
              <a:buNone/>
              <a:defRPr/>
            </a:lvl4pPr>
            <a:lvl5pPr marL="2437973" indent="0">
              <a:buNone/>
              <a:defRPr/>
            </a:lvl5pPr>
          </a:lstStyle>
          <a:p>
            <a:pPr lvl="0"/>
            <a:r>
              <a:rPr lang="en-US"/>
              <a:t>Subtitle goes here</a:t>
            </a:r>
          </a:p>
        </p:txBody>
      </p:sp>
      <p:sp>
        <p:nvSpPr>
          <p:cNvPr id="2" name="Footer Placeholder 1"/>
          <p:cNvSpPr>
            <a:spLocks noGrp="1"/>
          </p:cNvSpPr>
          <p:nvPr>
            <p:ph type="ftr" sz="quarter" idx="20"/>
          </p:nvPr>
        </p:nvSpPr>
        <p:spPr/>
        <p:txBody>
          <a:bodyPr/>
          <a:lstStyle/>
          <a:p>
            <a:r>
              <a:rPr lang="en-US" dirty="0"/>
              <a:t>2021 Lenovo Internal. All rights reserved.</a:t>
            </a:r>
          </a:p>
        </p:txBody>
      </p:sp>
      <p:sp>
        <p:nvSpPr>
          <p:cNvPr id="9" name="Title Placeholder 7">
            <a:extLst>
              <a:ext uri="{FF2B5EF4-FFF2-40B4-BE49-F238E27FC236}">
                <a16:creationId xmlns:a16="http://schemas.microsoft.com/office/drawing/2014/main" id="{80B7FBA6-944C-4299-B156-4D8F1F7ED3AF}"/>
              </a:ext>
            </a:extLst>
          </p:cNvPr>
          <p:cNvSpPr>
            <a:spLocks noGrp="1"/>
          </p:cNvSpPr>
          <p:nvPr>
            <p:ph type="title"/>
          </p:nvPr>
        </p:nvSpPr>
        <p:spPr>
          <a:xfrm>
            <a:off x="548640" y="164592"/>
            <a:ext cx="3513151" cy="562651"/>
          </a:xfrm>
          <a:prstGeom prst="rect">
            <a:avLst/>
          </a:prstGeom>
        </p:spPr>
        <p:txBody>
          <a:bodyPr vert="horz" lIns="0" tIns="0" rIns="0" bIns="0" rtlCol="0" anchor="ctr">
            <a:noAutofit/>
          </a:bodyPr>
          <a:lstStyle>
            <a:lvl1pPr>
              <a:defRPr sz="2200"/>
            </a:lvl1pPr>
          </a:lstStyle>
          <a:p>
            <a:r>
              <a:rPr lang="en-US"/>
              <a:t>Click To Edit Master Title Style</a:t>
            </a:r>
          </a:p>
        </p:txBody>
      </p:sp>
      <p:sp>
        <p:nvSpPr>
          <p:cNvPr id="10" name="Slide Number Placeholder 5">
            <a:extLst>
              <a:ext uri="{FF2B5EF4-FFF2-40B4-BE49-F238E27FC236}">
                <a16:creationId xmlns:a16="http://schemas.microsoft.com/office/drawing/2014/main" id="{0367C0F8-13A7-4EFB-8749-B89EE3AEA4F5}"/>
              </a:ext>
            </a:extLst>
          </p:cNvPr>
          <p:cNvSpPr>
            <a:spLocks noGrp="1"/>
          </p:cNvSpPr>
          <p:nvPr>
            <p:ph type="sldNum" sz="quarter" idx="4"/>
          </p:nvPr>
        </p:nvSpPr>
        <p:spPr>
          <a:xfrm>
            <a:off x="11697661" y="6473952"/>
            <a:ext cx="438912" cy="155448"/>
          </a:xfrm>
          <a:prstGeom prst="rect">
            <a:avLst/>
          </a:prstGeom>
        </p:spPr>
        <p:txBody>
          <a:bodyPr vert="horz" lIns="0" tIns="0" rIns="0" bIns="0" rtlCol="0" anchor="ctr"/>
          <a:lstStyle>
            <a:lvl1pPr algn="ctr">
              <a:defRPr sz="1000">
                <a:solidFill>
                  <a:schemeClr val="tx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702335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ooter Placeholder 6"/>
          <p:cNvSpPr>
            <a:spLocks noGrp="1"/>
          </p:cNvSpPr>
          <p:nvPr>
            <p:ph type="ftr" sz="quarter" idx="3"/>
          </p:nvPr>
        </p:nvSpPr>
        <p:spPr>
          <a:xfrm>
            <a:off x="1396214" y="6473952"/>
            <a:ext cx="2410242" cy="155448"/>
          </a:xfrm>
          <a:prstGeom prst="rect">
            <a:avLst/>
          </a:prstGeom>
        </p:spPr>
        <p:txBody>
          <a:bodyPr vert="horz" lIns="0" tIns="0" rIns="0" bIns="0" rtlCol="0" anchor="ctr">
            <a:noAutofit/>
          </a:bodyPr>
          <a:lstStyle>
            <a:lvl1pPr algn="l">
              <a:defRPr sz="1000">
                <a:solidFill>
                  <a:schemeClr val="tx1"/>
                </a:solidFill>
                <a:latin typeface="Arial" panose="020B0604020202020204" pitchFamily="34" charset="0"/>
              </a:defRPr>
            </a:lvl1pPr>
          </a:lstStyle>
          <a:p>
            <a:r>
              <a:rPr lang="en-US" dirty="0"/>
              <a:t>2021 Lenovo Internal. All rights reserved.</a:t>
            </a:r>
          </a:p>
        </p:txBody>
      </p:sp>
      <p:sp>
        <p:nvSpPr>
          <p:cNvPr id="4" name="Slide Number Placeholder 5"/>
          <p:cNvSpPr>
            <a:spLocks noGrp="1"/>
          </p:cNvSpPr>
          <p:nvPr>
            <p:ph type="sldNum" sz="quarter" idx="4"/>
          </p:nvPr>
        </p:nvSpPr>
        <p:spPr>
          <a:xfrm>
            <a:off x="11697661" y="6473952"/>
            <a:ext cx="438912" cy="155448"/>
          </a:xfrm>
          <a:prstGeom prst="rect">
            <a:avLst/>
          </a:prstGeom>
        </p:spPr>
        <p:txBody>
          <a:bodyPr vert="horz" lIns="0" tIns="0" rIns="0" bIns="0" rtlCol="0" anchor="ctr"/>
          <a:lstStyle>
            <a:lvl1pPr algn="ctr">
              <a:defRPr sz="1000">
                <a:solidFill>
                  <a:schemeClr val="tx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
        <p:nvSpPr>
          <p:cNvPr id="5" name="Rectangle 4">
            <a:extLst>
              <a:ext uri="{FF2B5EF4-FFF2-40B4-BE49-F238E27FC236}">
                <a16:creationId xmlns:a16="http://schemas.microsoft.com/office/drawing/2014/main" id="{30999263-F712-4D06-BB38-18EA78E8F3CB}"/>
              </a:ext>
            </a:extLst>
          </p:cNvPr>
          <p:cNvSpPr/>
          <p:nvPr userDrawn="1"/>
        </p:nvSpPr>
        <p:spPr>
          <a:xfrm>
            <a:off x="292685" y="0"/>
            <a:ext cx="11899316" cy="792462"/>
          </a:xfrm>
          <a:prstGeom prst="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sz="1800" dirty="0">
              <a:latin typeface="Arial" panose="020B0604020202020204" pitchFamily="34" charset="0"/>
            </a:endParaRPr>
          </a:p>
        </p:txBody>
      </p:sp>
      <p:sp>
        <p:nvSpPr>
          <p:cNvPr id="6" name="Rectangle 5">
            <a:extLst>
              <a:ext uri="{FF2B5EF4-FFF2-40B4-BE49-F238E27FC236}">
                <a16:creationId xmlns:a16="http://schemas.microsoft.com/office/drawing/2014/main" id="{405E5DC4-172D-4D0D-992A-7A44C24CC8FF}"/>
              </a:ext>
            </a:extLst>
          </p:cNvPr>
          <p:cNvSpPr/>
          <p:nvPr userDrawn="1"/>
        </p:nvSpPr>
        <p:spPr>
          <a:xfrm>
            <a:off x="0" y="0"/>
            <a:ext cx="292684" cy="7924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sz="1800" dirty="0">
              <a:latin typeface="Arial" panose="020B0604020202020204" pitchFamily="34" charset="0"/>
            </a:endParaRPr>
          </a:p>
        </p:txBody>
      </p:sp>
      <p:sp>
        <p:nvSpPr>
          <p:cNvPr id="22" name="Text Placeholder 2">
            <a:extLst>
              <a:ext uri="{FF2B5EF4-FFF2-40B4-BE49-F238E27FC236}">
                <a16:creationId xmlns:a16="http://schemas.microsoft.com/office/drawing/2014/main" id="{70522CB9-AA41-47D7-B259-C9833F29D630}"/>
              </a:ext>
            </a:extLst>
          </p:cNvPr>
          <p:cNvSpPr txBox="1">
            <a:spLocks/>
          </p:cNvSpPr>
          <p:nvPr userDrawn="1"/>
        </p:nvSpPr>
        <p:spPr bwMode="gray">
          <a:xfrm>
            <a:off x="557784" y="886968"/>
            <a:ext cx="11073384" cy="292608"/>
          </a:xfrm>
          <a:prstGeom prst="rect">
            <a:avLst/>
          </a:prstGeom>
        </p:spPr>
        <p:txBody>
          <a:bodyPr lIns="0" tIns="0" rIns="0" bIns="0" anchor="t" anchorCtr="0">
            <a:noAutofit/>
          </a:bodyPr>
          <a:lstStyle>
            <a:lvl1pPr marL="0" indent="0" algn="l" defTabSz="1218987" rtl="0" eaLnBrk="1" latinLnBrk="0" hangingPunct="1">
              <a:lnSpc>
                <a:spcPct val="90000"/>
              </a:lnSpc>
              <a:spcBef>
                <a:spcPts val="0"/>
              </a:spcBef>
              <a:buClr>
                <a:schemeClr val="tx2"/>
              </a:buClr>
              <a:buFont typeface="Wingdings" pitchFamily="2" charset="2"/>
              <a:buNone/>
              <a:defRPr sz="1400" b="0" kern="1200">
                <a:solidFill>
                  <a:schemeClr val="tx1">
                    <a:lumMod val="50000"/>
                    <a:lumOff val="50000"/>
                  </a:schemeClr>
                </a:solidFill>
                <a:latin typeface="Arial" pitchFamily="34" charset="0"/>
                <a:ea typeface="+mn-ea"/>
                <a:cs typeface="Arial" pitchFamily="34" charset="0"/>
              </a:defRPr>
            </a:lvl1pPr>
            <a:lvl2pPr marL="609493" indent="0" algn="l" defTabSz="1218987" rtl="0" eaLnBrk="1" latinLnBrk="0" hangingPunct="1">
              <a:spcBef>
                <a:spcPct val="20000"/>
              </a:spcBef>
              <a:buClr>
                <a:schemeClr val="tx2"/>
              </a:buClr>
              <a:buFont typeface="Wingdings" pitchFamily="2" charset="2"/>
              <a:buNone/>
              <a:defRPr sz="2700" b="1" kern="1200">
                <a:solidFill>
                  <a:schemeClr val="tx1"/>
                </a:solidFill>
                <a:latin typeface="Arial" pitchFamily="34" charset="0"/>
                <a:ea typeface="+mn-ea"/>
                <a:cs typeface="Arial" pitchFamily="34" charset="0"/>
              </a:defRPr>
            </a:lvl2pPr>
            <a:lvl3pPr marL="1218987" indent="0" algn="l" defTabSz="1218987" rtl="0" eaLnBrk="1" latinLnBrk="0" hangingPunct="1">
              <a:spcBef>
                <a:spcPct val="20000"/>
              </a:spcBef>
              <a:buClr>
                <a:schemeClr val="tx2"/>
              </a:buClr>
              <a:buFont typeface="Wingdings" pitchFamily="2" charset="2"/>
              <a:buNone/>
              <a:defRPr sz="2400" b="1" kern="1200">
                <a:solidFill>
                  <a:schemeClr val="tx1"/>
                </a:solidFill>
                <a:latin typeface="Arial" pitchFamily="34" charset="0"/>
                <a:ea typeface="+mn-ea"/>
                <a:cs typeface="Arial" pitchFamily="34" charset="0"/>
              </a:defRPr>
            </a:lvl3pPr>
            <a:lvl4pPr marL="1828480" indent="0" algn="l" defTabSz="1218987" rtl="0" eaLnBrk="1" latinLnBrk="0" hangingPunct="1">
              <a:spcBef>
                <a:spcPct val="20000"/>
              </a:spcBef>
              <a:buClr>
                <a:schemeClr val="tx2"/>
              </a:buClr>
              <a:buFont typeface="Wingdings" pitchFamily="2" charset="2"/>
              <a:buNone/>
              <a:defRPr sz="2100" b="1" kern="1200">
                <a:solidFill>
                  <a:schemeClr val="tx1"/>
                </a:solidFill>
                <a:latin typeface="Arial" pitchFamily="34" charset="0"/>
                <a:ea typeface="+mn-ea"/>
                <a:cs typeface="Arial" pitchFamily="34" charset="0"/>
              </a:defRPr>
            </a:lvl4pPr>
            <a:lvl5pPr marL="2437973" indent="0" algn="l" defTabSz="1218987" rtl="0" eaLnBrk="1" latinLnBrk="0" hangingPunct="1">
              <a:spcBef>
                <a:spcPct val="20000"/>
              </a:spcBef>
              <a:buClr>
                <a:schemeClr val="tx2"/>
              </a:buClr>
              <a:buFont typeface="Wingdings" pitchFamily="2" charset="2"/>
              <a:buNone/>
              <a:defRPr sz="2100" b="1" kern="1200">
                <a:solidFill>
                  <a:schemeClr val="tx1"/>
                </a:solidFill>
                <a:latin typeface="Arial" pitchFamily="34" charset="0"/>
                <a:ea typeface="+mn-ea"/>
                <a:cs typeface="Arial" pitchFamily="34" charset="0"/>
              </a:defRPr>
            </a:lvl5pPr>
            <a:lvl6pPr marL="3047467" indent="0" algn="l" defTabSz="1218987" rtl="0" eaLnBrk="1" latinLnBrk="0" hangingPunct="1">
              <a:spcBef>
                <a:spcPct val="20000"/>
              </a:spcBef>
              <a:buFont typeface="Arial" pitchFamily="34" charset="0"/>
              <a:buNone/>
              <a:defRPr sz="2100" b="1" kern="1200">
                <a:solidFill>
                  <a:schemeClr val="tx1"/>
                </a:solidFill>
                <a:latin typeface="+mn-lt"/>
                <a:ea typeface="+mn-ea"/>
                <a:cs typeface="+mn-cs"/>
              </a:defRPr>
            </a:lvl6pPr>
            <a:lvl7pPr marL="3656960" indent="0" algn="l" defTabSz="1218987" rtl="0" eaLnBrk="1" latinLnBrk="0" hangingPunct="1">
              <a:spcBef>
                <a:spcPct val="20000"/>
              </a:spcBef>
              <a:buFont typeface="Arial" pitchFamily="34" charset="0"/>
              <a:buNone/>
              <a:defRPr sz="2100" b="1" kern="1200">
                <a:solidFill>
                  <a:schemeClr val="tx1"/>
                </a:solidFill>
                <a:latin typeface="+mn-lt"/>
                <a:ea typeface="+mn-ea"/>
                <a:cs typeface="+mn-cs"/>
              </a:defRPr>
            </a:lvl7pPr>
            <a:lvl8pPr marL="4266453" indent="0" algn="l" defTabSz="1218987" rtl="0" eaLnBrk="1" latinLnBrk="0" hangingPunct="1">
              <a:spcBef>
                <a:spcPct val="20000"/>
              </a:spcBef>
              <a:buFont typeface="Arial" pitchFamily="34" charset="0"/>
              <a:buNone/>
              <a:defRPr sz="2100" b="1" kern="1200">
                <a:solidFill>
                  <a:schemeClr val="tx1"/>
                </a:solidFill>
                <a:latin typeface="+mn-lt"/>
                <a:ea typeface="+mn-ea"/>
                <a:cs typeface="+mn-cs"/>
              </a:defRPr>
            </a:lvl8pPr>
            <a:lvl9pPr marL="4875947" indent="0" algn="l" defTabSz="1218987" rtl="0" eaLnBrk="1" latinLnBrk="0" hangingPunct="1">
              <a:spcBef>
                <a:spcPct val="20000"/>
              </a:spcBef>
              <a:buFont typeface="Arial" pitchFamily="34" charset="0"/>
              <a:buNone/>
              <a:defRPr sz="2100" b="1"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23" name="Content Placeholder 2">
            <a:extLst>
              <a:ext uri="{FF2B5EF4-FFF2-40B4-BE49-F238E27FC236}">
                <a16:creationId xmlns:a16="http://schemas.microsoft.com/office/drawing/2014/main" id="{34FB88FA-6E69-4953-BF9A-BD8CF3410852}"/>
              </a:ext>
            </a:extLst>
          </p:cNvPr>
          <p:cNvSpPr txBox="1">
            <a:spLocks/>
          </p:cNvSpPr>
          <p:nvPr userDrawn="1"/>
        </p:nvSpPr>
        <p:spPr bwMode="gray">
          <a:xfrm>
            <a:off x="548640" y="1591056"/>
            <a:ext cx="11073384" cy="4798202"/>
          </a:xfrm>
          <a:prstGeom prst="rect">
            <a:avLst/>
          </a:prstGeom>
        </p:spPr>
        <p:txBody>
          <a:bodyPr lIns="0" tIns="0" rIns="0" bIns="0"/>
          <a:lstStyle>
            <a:lvl1pPr marL="171450" indent="-171450" algn="l" defTabSz="1218987" rtl="0" eaLnBrk="1" latinLnBrk="0" hangingPunct="1">
              <a:lnSpc>
                <a:spcPct val="100000"/>
              </a:lnSpc>
              <a:spcBef>
                <a:spcPts val="600"/>
              </a:spcBef>
              <a:buClrTx/>
              <a:buFont typeface="Arial" panose="020B0604020202020204" pitchFamily="34" charset="0"/>
              <a:buChar char="•"/>
              <a:defRPr sz="16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100000"/>
              </a:lnSpc>
              <a:spcBef>
                <a:spcPts val="600"/>
              </a:spcBef>
              <a:buClrTx/>
              <a:buFont typeface="Arial" pitchFamily="34" charset="0"/>
              <a:buChar char="–"/>
              <a:defRPr sz="14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100000"/>
              </a:lnSpc>
              <a:spcBef>
                <a:spcPts val="600"/>
              </a:spcBef>
              <a:buClrTx/>
              <a:buFont typeface="Arial" panose="020B0604020202020204" pitchFamily="34" charset="0"/>
              <a:buChar char="-"/>
              <a:defRPr sz="14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100000"/>
              </a:lnSpc>
              <a:spcBef>
                <a:spcPts val="600"/>
              </a:spcBef>
              <a:buClrTx/>
              <a:buFont typeface="Arial" panose="020B0604020202020204" pitchFamily="34" charset="0"/>
              <a:buChar char="-"/>
              <a:defRPr sz="14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100000"/>
              </a:lnSpc>
              <a:spcBef>
                <a:spcPts val="600"/>
              </a:spcBef>
              <a:buClrTx/>
              <a:buFont typeface="Arial" panose="020B0604020202020204" pitchFamily="34" charset="0"/>
              <a:buChar char="-"/>
              <a:defRPr sz="14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8" name="Title Placeholder 7">
            <a:extLst>
              <a:ext uri="{FF2B5EF4-FFF2-40B4-BE49-F238E27FC236}">
                <a16:creationId xmlns:a16="http://schemas.microsoft.com/office/drawing/2014/main" id="{2730D63C-ADE4-4247-AEC4-64BAB9CE7293}"/>
              </a:ext>
            </a:extLst>
          </p:cNvPr>
          <p:cNvSpPr>
            <a:spLocks noGrp="1"/>
          </p:cNvSpPr>
          <p:nvPr>
            <p:ph type="title"/>
          </p:nvPr>
        </p:nvSpPr>
        <p:spPr>
          <a:xfrm>
            <a:off x="548640" y="164592"/>
            <a:ext cx="11149021" cy="562651"/>
          </a:xfrm>
          <a:prstGeom prst="rect">
            <a:avLst/>
          </a:prstGeom>
        </p:spPr>
        <p:txBody>
          <a:bodyPr vert="horz" lIns="0" tIns="0" rIns="0" bIns="0" rtlCol="0" anchor="ctr">
            <a:noAutofit/>
          </a:bodyPr>
          <a:lstStyle/>
          <a:p>
            <a:r>
              <a:rPr lang="en-US"/>
              <a:t>Click To Edit Master Title Style</a:t>
            </a:r>
          </a:p>
        </p:txBody>
      </p:sp>
      <p:sp>
        <p:nvSpPr>
          <p:cNvPr id="9" name="Text Placeholder 8">
            <a:extLst>
              <a:ext uri="{FF2B5EF4-FFF2-40B4-BE49-F238E27FC236}">
                <a16:creationId xmlns:a16="http://schemas.microsoft.com/office/drawing/2014/main" id="{4ABBFC96-F7CF-495D-91A8-9B0D048E74EA}"/>
              </a:ext>
            </a:extLst>
          </p:cNvPr>
          <p:cNvSpPr>
            <a:spLocks noGrp="1"/>
          </p:cNvSpPr>
          <p:nvPr>
            <p:ph type="body" idx="1"/>
          </p:nvPr>
        </p:nvSpPr>
        <p:spPr>
          <a:xfrm>
            <a:off x="3979316" y="6436814"/>
            <a:ext cx="6761043" cy="421186"/>
          </a:xfrm>
          <a:prstGeom prst="rect">
            <a:avLst/>
          </a:prstGeom>
        </p:spPr>
        <p:txBody>
          <a:bodyPr vert="horz" lIns="91440" tIns="45720" rIns="91440" bIns="45720" rtlCol="0">
            <a:normAutofit/>
          </a:bodyPr>
          <a:lstStyle/>
          <a:p>
            <a:pPr lvl="0"/>
            <a:r>
              <a:rPr lang="en-US"/>
              <a:t>Click to edit Master text styles</a:t>
            </a:r>
          </a:p>
        </p:txBody>
      </p:sp>
      <p:pic>
        <p:nvPicPr>
          <p:cNvPr id="14" name="Picture 13" descr="Logo&#10;&#10;Description automatically generated">
            <a:extLst>
              <a:ext uri="{FF2B5EF4-FFF2-40B4-BE49-F238E27FC236}">
                <a16:creationId xmlns:a16="http://schemas.microsoft.com/office/drawing/2014/main" id="{14AF885C-A9AC-40DF-8B1E-3870E45CAF19}"/>
              </a:ext>
            </a:extLst>
          </p:cNvPr>
          <p:cNvPicPr>
            <a:picLocks noChangeAspect="1"/>
          </p:cNvPicPr>
          <p:nvPr userDrawn="1"/>
        </p:nvPicPr>
        <p:blipFill>
          <a:blip r:embed="rId15"/>
          <a:stretch>
            <a:fillRect/>
          </a:stretch>
        </p:blipFill>
        <p:spPr>
          <a:xfrm>
            <a:off x="10808583" y="6324600"/>
            <a:ext cx="822585" cy="375099"/>
          </a:xfrm>
          <a:prstGeom prst="rect">
            <a:avLst/>
          </a:prstGeom>
          <a:ln>
            <a:noFill/>
          </a:ln>
        </p:spPr>
      </p:pic>
      <p:pic>
        <p:nvPicPr>
          <p:cNvPr id="13" name="Picture 12">
            <a:extLst>
              <a:ext uri="{FF2B5EF4-FFF2-40B4-BE49-F238E27FC236}">
                <a16:creationId xmlns:a16="http://schemas.microsoft.com/office/drawing/2014/main" id="{7C36C923-E324-4D8A-BE57-9D0B38C6DE5F}"/>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557785" y="6419088"/>
            <a:ext cx="740596" cy="246888"/>
          </a:xfrm>
          <a:prstGeom prst="rect">
            <a:avLst/>
          </a:prstGeom>
        </p:spPr>
      </p:pic>
    </p:spTree>
    <p:extLst>
      <p:ext uri="{BB962C8B-B14F-4D97-AF65-F5344CB8AC3E}">
        <p14:creationId xmlns:p14="http://schemas.microsoft.com/office/powerpoint/2010/main" val="3856618117"/>
      </p:ext>
    </p:extLst>
  </p:cSld>
  <p:clrMap bg1="lt1" tx1="dk1" bg2="lt2" tx2="dk2" accent1="accent1" accent2="accent2" accent3="accent3" accent4="accent4" accent5="accent5" accent6="accent6" hlink="hlink" folHlink="folHlink"/>
  <p:sldLayoutIdLst>
    <p:sldLayoutId id="2147483813" r:id="rId1"/>
    <p:sldLayoutId id="2147483832" r:id="rId2"/>
    <p:sldLayoutId id="2147483836" r:id="rId3"/>
    <p:sldLayoutId id="2147483828" r:id="rId4"/>
    <p:sldLayoutId id="2147483818" r:id="rId5"/>
    <p:sldLayoutId id="2147483819" r:id="rId6"/>
    <p:sldLayoutId id="2147483837" r:id="rId7"/>
    <p:sldLayoutId id="2147483824" r:id="rId8"/>
    <p:sldLayoutId id="2147483822" r:id="rId9"/>
    <p:sldLayoutId id="2147483823" r:id="rId10"/>
    <p:sldLayoutId id="2147483817" r:id="rId11"/>
    <p:sldLayoutId id="2147483827" r:id="rId12"/>
    <p:sldLayoutId id="2147483851" r:id="rId13"/>
  </p:sldLayoutIdLst>
  <p:transition spd="med"/>
  <p:hf hdr="0" dt="0"/>
  <p:txStyles>
    <p:titleStyle>
      <a:lvl1pPr algn="l" defTabSz="1218987" rtl="0" eaLnBrk="1" latinLnBrk="0" hangingPunct="1">
        <a:spcBef>
          <a:spcPct val="0"/>
        </a:spcBef>
        <a:buNone/>
        <a:defRPr sz="2200" b="1" kern="1200" cap="none" baseline="0">
          <a:solidFill>
            <a:schemeClr val="bg1"/>
          </a:solidFill>
          <a:latin typeface="Arial" panose="020B0604020202020204" pitchFamily="34" charset="0"/>
          <a:ea typeface="+mj-ea"/>
          <a:cs typeface="Arial" pitchFamily="34" charset="0"/>
        </a:defRPr>
      </a:lvl1pPr>
    </p:titleStyle>
    <p:bodyStyle>
      <a:lvl1pPr marL="0" indent="0" algn="l" defTabSz="1218987" rtl="0" eaLnBrk="1" latinLnBrk="0" hangingPunct="1">
        <a:spcBef>
          <a:spcPct val="20000"/>
        </a:spcBef>
        <a:buClr>
          <a:schemeClr val="tx2"/>
        </a:buClr>
        <a:buFontTx/>
        <a:buNone/>
        <a:defRPr sz="900" i="1" kern="1200">
          <a:solidFill>
            <a:schemeClr val="tx1"/>
          </a:solidFill>
          <a:latin typeface="Arial" panose="020B0604020202020204" pitchFamily="34" charset="0"/>
          <a:ea typeface="+mn-ea"/>
          <a:cs typeface="Arial" pitchFamily="34" charset="0"/>
        </a:defRPr>
      </a:lvl1pPr>
      <a:lvl2pPr marL="609494" indent="0" algn="l" defTabSz="1218987" rtl="0" eaLnBrk="1" latinLnBrk="0" hangingPunct="1">
        <a:spcBef>
          <a:spcPct val="20000"/>
        </a:spcBef>
        <a:buClr>
          <a:schemeClr val="tx2"/>
        </a:buClr>
        <a:buFontTx/>
        <a:buNone/>
        <a:defRPr sz="1000" i="1" kern="1200">
          <a:solidFill>
            <a:schemeClr val="tx1"/>
          </a:solidFill>
          <a:latin typeface="Grotesque" panose="020B0504020202020204" pitchFamily="34" charset="0"/>
          <a:ea typeface="+mn-ea"/>
          <a:cs typeface="Arial" pitchFamily="34" charset="0"/>
        </a:defRPr>
      </a:lvl2pPr>
      <a:lvl3pPr marL="1218986" indent="0" algn="l" defTabSz="1218987" rtl="0" eaLnBrk="1" latinLnBrk="0" hangingPunct="1">
        <a:spcBef>
          <a:spcPct val="20000"/>
        </a:spcBef>
        <a:buClr>
          <a:schemeClr val="tx2"/>
        </a:buClr>
        <a:buFontTx/>
        <a:buNone/>
        <a:defRPr sz="3200" kern="1200">
          <a:solidFill>
            <a:schemeClr val="tx1"/>
          </a:solidFill>
          <a:latin typeface="Arial" pitchFamily="34" charset="0"/>
          <a:ea typeface="+mn-ea"/>
          <a:cs typeface="Arial" pitchFamily="34" charset="0"/>
        </a:defRPr>
      </a:lvl3pPr>
      <a:lvl4pPr marL="1828480" indent="0" algn="l" defTabSz="1218987" rtl="0" eaLnBrk="1" latinLnBrk="0" hangingPunct="1">
        <a:spcBef>
          <a:spcPct val="20000"/>
        </a:spcBef>
        <a:buClr>
          <a:schemeClr val="tx2"/>
        </a:buClr>
        <a:buFontTx/>
        <a:buNone/>
        <a:defRPr sz="2700" kern="1200">
          <a:solidFill>
            <a:schemeClr val="tx1"/>
          </a:solidFill>
          <a:latin typeface="Arial" pitchFamily="34" charset="0"/>
          <a:ea typeface="+mn-ea"/>
          <a:cs typeface="Arial" pitchFamily="34" charset="0"/>
        </a:defRPr>
      </a:lvl4pPr>
      <a:lvl5pPr marL="2437973" indent="0" algn="l" defTabSz="1218987" rtl="0" eaLnBrk="1" latinLnBrk="0" hangingPunct="1">
        <a:spcBef>
          <a:spcPct val="20000"/>
        </a:spcBef>
        <a:buClr>
          <a:schemeClr val="tx2"/>
        </a:buClr>
        <a:buFontTx/>
        <a:buNone/>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62.png"/><Relationship Id="rId4" Type="http://schemas.openxmlformats.org/officeDocument/2006/relationships/image" Target="../media/image6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1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chart" Target="../charts/chart2.xml"/><Relationship Id="rId7" Type="http://schemas.openxmlformats.org/officeDocument/2006/relationships/image" Target="../media/image73.svg"/><Relationship Id="rId12" Type="http://schemas.openxmlformats.org/officeDocument/2006/relationships/image" Target="../media/image29.sv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72.png"/><Relationship Id="rId11" Type="http://schemas.openxmlformats.org/officeDocument/2006/relationships/image" Target="../media/image28.png"/><Relationship Id="rId5" Type="http://schemas.openxmlformats.org/officeDocument/2006/relationships/image" Target="../media/image71.svg"/><Relationship Id="rId10" Type="http://schemas.openxmlformats.org/officeDocument/2006/relationships/image" Target="../media/image76.svg"/><Relationship Id="rId4" Type="http://schemas.openxmlformats.org/officeDocument/2006/relationships/image" Target="../media/image70.png"/><Relationship Id="rId9" Type="http://schemas.openxmlformats.org/officeDocument/2006/relationships/image" Target="../media/image75.svg"/></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71.svg"/><Relationship Id="rId4" Type="http://schemas.openxmlformats.org/officeDocument/2006/relationships/image" Target="../media/image70.png"/></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71.svg"/></Relationships>
</file>

<file path=ppt/slides/_rels/slide1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chart" Target="../charts/chart4.xml"/><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chart" Target="../charts/chart5.xml"/><Relationship Id="rId5" Type="http://schemas.openxmlformats.org/officeDocument/2006/relationships/image" Target="../media/image71.svg"/><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2.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11.svg"/><Relationship Id="rId11" Type="http://schemas.openxmlformats.org/officeDocument/2006/relationships/image" Target="../media/image16.png"/><Relationship Id="rId24" Type="http://schemas.openxmlformats.org/officeDocument/2006/relationships/image" Target="../media/image29.sv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29.sv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chart" Target="../charts/chart6.xml"/><Relationship Id="rId4" Type="http://schemas.openxmlformats.org/officeDocument/2006/relationships/image" Target="../media/image71.svg"/></Relationships>
</file>

<file path=ppt/slides/_rels/slide21.xml.rels><?xml version="1.0" encoding="UTF-8" standalone="yes"?>
<Relationships xmlns="http://schemas.openxmlformats.org/package/2006/relationships"><Relationship Id="rId8" Type="http://schemas.openxmlformats.org/officeDocument/2006/relationships/image" Target="../media/image76.svg"/><Relationship Id="rId13" Type="http://schemas.openxmlformats.org/officeDocument/2006/relationships/image" Target="../media/image28.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73.svg"/><Relationship Id="rId11" Type="http://schemas.openxmlformats.org/officeDocument/2006/relationships/chart" Target="../charts/chart8.xml"/><Relationship Id="rId5" Type="http://schemas.openxmlformats.org/officeDocument/2006/relationships/image" Target="../media/image72.png"/><Relationship Id="rId10" Type="http://schemas.openxmlformats.org/officeDocument/2006/relationships/chart" Target="../charts/chart7.xml"/><Relationship Id="rId4" Type="http://schemas.openxmlformats.org/officeDocument/2006/relationships/image" Target="../media/image71.svg"/><Relationship Id="rId9" Type="http://schemas.openxmlformats.org/officeDocument/2006/relationships/image" Target="../media/image75.svg"/><Relationship Id="rId14" Type="http://schemas.openxmlformats.org/officeDocument/2006/relationships/image" Target="../media/image29.svg"/></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71.svg"/><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28.png"/><Relationship Id="rId3" Type="http://schemas.openxmlformats.org/officeDocument/2006/relationships/chart" Target="../charts/chart11.xml"/><Relationship Id="rId7" Type="http://schemas.openxmlformats.org/officeDocument/2006/relationships/image" Target="../media/image73.svg"/><Relationship Id="rId12" Type="http://schemas.openxmlformats.org/officeDocument/2006/relationships/image" Target="../media/image78.sv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svg"/><Relationship Id="rId10" Type="http://schemas.openxmlformats.org/officeDocument/2006/relationships/image" Target="../media/image76.svg"/><Relationship Id="rId4" Type="http://schemas.openxmlformats.org/officeDocument/2006/relationships/image" Target="../media/image70.png"/><Relationship Id="rId9" Type="http://schemas.openxmlformats.org/officeDocument/2006/relationships/image" Target="../media/image75.svg"/><Relationship Id="rId14" Type="http://schemas.openxmlformats.org/officeDocument/2006/relationships/image" Target="../media/image29.svg"/></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71.svg"/><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7.png"/><Relationship Id="rId3" Type="http://schemas.openxmlformats.org/officeDocument/2006/relationships/chart" Target="../charts/chart13.xml"/><Relationship Id="rId7" Type="http://schemas.openxmlformats.org/officeDocument/2006/relationships/image" Target="../media/image73.svg"/><Relationship Id="rId12" Type="http://schemas.openxmlformats.org/officeDocument/2006/relationships/image" Target="../media/image29.sv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72.png"/><Relationship Id="rId11" Type="http://schemas.openxmlformats.org/officeDocument/2006/relationships/image" Target="../media/image28.png"/><Relationship Id="rId5" Type="http://schemas.openxmlformats.org/officeDocument/2006/relationships/image" Target="../media/image80.svg"/><Relationship Id="rId10" Type="http://schemas.openxmlformats.org/officeDocument/2006/relationships/image" Target="../media/image76.svg"/><Relationship Id="rId4" Type="http://schemas.openxmlformats.org/officeDocument/2006/relationships/image" Target="../media/image79.png"/><Relationship Id="rId9" Type="http://schemas.openxmlformats.org/officeDocument/2006/relationships/image" Target="../media/image75.svg"/><Relationship Id="rId14" Type="http://schemas.openxmlformats.org/officeDocument/2006/relationships/image" Target="../media/image78.svg"/></Relationships>
</file>

<file path=ppt/slides/_rels/slide2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80.svg"/></Relationships>
</file>

<file path=ppt/slides/_rels/slide28.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28.png"/><Relationship Id="rId3" Type="http://schemas.openxmlformats.org/officeDocument/2006/relationships/chart" Target="../charts/chart14.xml"/><Relationship Id="rId7" Type="http://schemas.openxmlformats.org/officeDocument/2006/relationships/image" Target="../media/image80.svg"/><Relationship Id="rId12" Type="http://schemas.openxmlformats.org/officeDocument/2006/relationships/image" Target="../media/image75.sv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79.png"/><Relationship Id="rId11" Type="http://schemas.openxmlformats.org/officeDocument/2006/relationships/image" Target="../media/image76.svg"/><Relationship Id="rId5" Type="http://schemas.openxmlformats.org/officeDocument/2006/relationships/chart" Target="../charts/chart16.xml"/><Relationship Id="rId10" Type="http://schemas.openxmlformats.org/officeDocument/2006/relationships/image" Target="../media/image74.png"/><Relationship Id="rId4" Type="http://schemas.openxmlformats.org/officeDocument/2006/relationships/chart" Target="../charts/chart15.xml"/><Relationship Id="rId9" Type="http://schemas.openxmlformats.org/officeDocument/2006/relationships/image" Target="../media/image73.svg"/><Relationship Id="rId14" Type="http://schemas.openxmlformats.org/officeDocument/2006/relationships/image" Target="../media/image29.svg"/></Relationships>
</file>

<file path=ppt/slides/_rels/slide29.xml.rels><?xml version="1.0" encoding="UTF-8" standalone="yes"?>
<Relationships xmlns="http://schemas.openxmlformats.org/package/2006/relationships"><Relationship Id="rId8" Type="http://schemas.openxmlformats.org/officeDocument/2006/relationships/image" Target="../media/image73.svg"/><Relationship Id="rId13" Type="http://schemas.openxmlformats.org/officeDocument/2006/relationships/image" Target="../media/image78.svg"/><Relationship Id="rId3" Type="http://schemas.openxmlformats.org/officeDocument/2006/relationships/chart" Target="../charts/chart17.xml"/><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80.svg"/><Relationship Id="rId11" Type="http://schemas.openxmlformats.org/officeDocument/2006/relationships/image" Target="../media/image76.svg"/><Relationship Id="rId5" Type="http://schemas.openxmlformats.org/officeDocument/2006/relationships/image" Target="../media/image79.png"/><Relationship Id="rId15" Type="http://schemas.openxmlformats.org/officeDocument/2006/relationships/image" Target="../media/image29.svg"/><Relationship Id="rId10" Type="http://schemas.openxmlformats.org/officeDocument/2006/relationships/image" Target="../media/image75.svg"/><Relationship Id="rId4" Type="http://schemas.openxmlformats.org/officeDocument/2006/relationships/chart" Target="../charts/chart18.xml"/><Relationship Id="rId9" Type="http://schemas.openxmlformats.org/officeDocument/2006/relationships/image" Target="../media/image74.png"/><Relationship Id="rId1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30.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chart" Target="../charts/chart22.xml"/><Relationship Id="rId3" Type="http://schemas.openxmlformats.org/officeDocument/2006/relationships/image" Target="../media/image79.png"/><Relationship Id="rId7" Type="http://schemas.openxmlformats.org/officeDocument/2006/relationships/chart" Target="../charts/chart21.xml"/><Relationship Id="rId12" Type="http://schemas.openxmlformats.org/officeDocument/2006/relationships/image" Target="../media/image76.svg"/><Relationship Id="rId17" Type="http://schemas.openxmlformats.org/officeDocument/2006/relationships/image" Target="../media/image29.svg"/><Relationship Id="rId2" Type="http://schemas.openxmlformats.org/officeDocument/2006/relationships/notesSlide" Target="../notesSlides/notesSlide28.xml"/><Relationship Id="rId16"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chart" Target="../charts/chart20.xml"/><Relationship Id="rId11" Type="http://schemas.openxmlformats.org/officeDocument/2006/relationships/image" Target="../media/image75.svg"/><Relationship Id="rId5" Type="http://schemas.openxmlformats.org/officeDocument/2006/relationships/chart" Target="../charts/chart19.xml"/><Relationship Id="rId15" Type="http://schemas.openxmlformats.org/officeDocument/2006/relationships/chart" Target="../charts/chart24.xml"/><Relationship Id="rId10" Type="http://schemas.openxmlformats.org/officeDocument/2006/relationships/image" Target="../media/image74.png"/><Relationship Id="rId4" Type="http://schemas.openxmlformats.org/officeDocument/2006/relationships/image" Target="../media/image80.svg"/><Relationship Id="rId9" Type="http://schemas.openxmlformats.org/officeDocument/2006/relationships/image" Target="../media/image73.svg"/><Relationship Id="rId14" Type="http://schemas.openxmlformats.org/officeDocument/2006/relationships/chart" Target="../charts/chart23.xml"/></Relationships>
</file>

<file path=ppt/slides/_rels/slide3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chart" Target="../charts/chart25.xml"/><Relationship Id="rId7"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chart" Target="../charts/chart26.xml"/><Relationship Id="rId5" Type="http://schemas.openxmlformats.org/officeDocument/2006/relationships/image" Target="../media/image80.svg"/><Relationship Id="rId4" Type="http://schemas.openxmlformats.org/officeDocument/2006/relationships/image" Target="../media/image7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9.svg"/><Relationship Id="rId3" Type="http://schemas.openxmlformats.org/officeDocument/2006/relationships/image" Target="../media/image74.png"/><Relationship Id="rId7" Type="http://schemas.openxmlformats.org/officeDocument/2006/relationships/image" Target="../media/image51.png"/><Relationship Id="rId12"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81.svg"/><Relationship Id="rId11" Type="http://schemas.openxmlformats.org/officeDocument/2006/relationships/image" Target="../media/image83.jpeg"/><Relationship Id="rId5" Type="http://schemas.openxmlformats.org/officeDocument/2006/relationships/image" Target="../media/image72.png"/><Relationship Id="rId10" Type="http://schemas.openxmlformats.org/officeDocument/2006/relationships/image" Target="../media/image82.jpeg"/><Relationship Id="rId4" Type="http://schemas.openxmlformats.org/officeDocument/2006/relationships/image" Target="../media/image76.svg"/><Relationship Id="rId9"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29.sv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70.png"/><Relationship Id="rId7"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image" Target="../media/image71.svg"/></Relationships>
</file>

<file path=ppt/slides/_rels/slide3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71.svg"/><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79.png"/><Relationship Id="rId7"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chart" Target="../charts/chart32.xml"/><Relationship Id="rId5" Type="http://schemas.openxmlformats.org/officeDocument/2006/relationships/chart" Target="../charts/chart31.xml"/><Relationship Id="rId10" Type="http://schemas.openxmlformats.org/officeDocument/2006/relationships/image" Target="../media/image78.svg"/><Relationship Id="rId4" Type="http://schemas.openxmlformats.org/officeDocument/2006/relationships/image" Target="../media/image80.svg"/><Relationship Id="rId9" Type="http://schemas.openxmlformats.org/officeDocument/2006/relationships/image" Target="../media/image77.png"/></Relationships>
</file>

<file path=ppt/slides/_rels/slide3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80.svg"/><Relationship Id="rId4" Type="http://schemas.openxmlformats.org/officeDocument/2006/relationships/image" Target="../media/image79.png"/></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chart" Target="../charts/chart34.xml"/><Relationship Id="rId7" Type="http://schemas.openxmlformats.org/officeDocument/2006/relationships/chart" Target="../charts/chart36.xm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chart" Target="../charts/chart35.xml"/><Relationship Id="rId5" Type="http://schemas.openxmlformats.org/officeDocument/2006/relationships/image" Target="../media/image71.svg"/><Relationship Id="rId4" Type="http://schemas.openxmlformats.org/officeDocument/2006/relationships/image" Target="../media/image70.png"/><Relationship Id="rId9" Type="http://schemas.openxmlformats.org/officeDocument/2006/relationships/image" Target="../media/image29.svg"/></Relationships>
</file>

<file path=ppt/slides/_rels/slide41.xml.rels><?xml version="1.0" encoding="UTF-8" standalone="yes"?>
<Relationships xmlns="http://schemas.openxmlformats.org/package/2006/relationships"><Relationship Id="rId3" Type="http://schemas.openxmlformats.org/officeDocument/2006/relationships/chart" Target="../charts/chart37.xml"/><Relationship Id="rId7" Type="http://schemas.openxmlformats.org/officeDocument/2006/relationships/chart" Target="../charts/chart39.xm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chart" Target="../charts/chart38.xml"/><Relationship Id="rId5" Type="http://schemas.openxmlformats.org/officeDocument/2006/relationships/image" Target="../media/image71.svg"/><Relationship Id="rId4" Type="http://schemas.openxmlformats.org/officeDocument/2006/relationships/image" Target="../media/image7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84.png"/><Relationship Id="rId4" Type="http://schemas.openxmlformats.org/officeDocument/2006/relationships/image" Target="../media/image80.svg"/></Relationships>
</file>

<file path=ppt/slides/_rels/slide4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chart" Target="../charts/chart40.xml"/><Relationship Id="rId7"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chart" Target="../charts/chart41.xml"/><Relationship Id="rId5" Type="http://schemas.openxmlformats.org/officeDocument/2006/relationships/image" Target="../media/image80.svg"/><Relationship Id="rId4" Type="http://schemas.openxmlformats.org/officeDocument/2006/relationships/image" Target="../media/image79.png"/></Relationships>
</file>

<file path=ppt/slides/_rels/slide45.xml.rels><?xml version="1.0" encoding="UTF-8" standalone="yes"?>
<Relationships xmlns="http://schemas.openxmlformats.org/package/2006/relationships"><Relationship Id="rId3" Type="http://schemas.openxmlformats.org/officeDocument/2006/relationships/chart" Target="../charts/chart42.xml"/><Relationship Id="rId7" Type="http://schemas.openxmlformats.org/officeDocument/2006/relationships/image" Target="../media/image29.svg"/><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80.svg"/><Relationship Id="rId4" Type="http://schemas.openxmlformats.org/officeDocument/2006/relationships/image" Target="../media/image7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29.svg"/><Relationship Id="rId3" Type="http://schemas.openxmlformats.org/officeDocument/2006/relationships/image" Target="../media/image79.png"/><Relationship Id="rId7" Type="http://schemas.openxmlformats.org/officeDocument/2006/relationships/image" Target="../media/image73.svg"/><Relationship Id="rId12"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72.png"/><Relationship Id="rId11" Type="http://schemas.openxmlformats.org/officeDocument/2006/relationships/chart" Target="../charts/chart44.xml"/><Relationship Id="rId5" Type="http://schemas.openxmlformats.org/officeDocument/2006/relationships/chart" Target="../charts/chart43.xml"/><Relationship Id="rId10" Type="http://schemas.openxmlformats.org/officeDocument/2006/relationships/image" Target="../media/image76.svg"/><Relationship Id="rId4" Type="http://schemas.openxmlformats.org/officeDocument/2006/relationships/image" Target="../media/image80.svg"/><Relationship Id="rId9" Type="http://schemas.openxmlformats.org/officeDocument/2006/relationships/image" Target="../media/image75.svg"/></Relationships>
</file>

<file path=ppt/slides/_rels/slide4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chart" Target="../charts/chart45.xml"/><Relationship Id="rId7" Type="http://schemas.openxmlformats.org/officeDocument/2006/relationships/image" Target="../media/image76.svg"/><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image" Target="../media/image74.png"/><Relationship Id="rId11" Type="http://schemas.openxmlformats.org/officeDocument/2006/relationships/image" Target="../media/image29.svg"/><Relationship Id="rId5" Type="http://schemas.openxmlformats.org/officeDocument/2006/relationships/image" Target="../media/image81.svg"/><Relationship Id="rId10" Type="http://schemas.openxmlformats.org/officeDocument/2006/relationships/image" Target="../media/image28.png"/><Relationship Id="rId4" Type="http://schemas.openxmlformats.org/officeDocument/2006/relationships/image" Target="../media/image72.png"/><Relationship Id="rId9" Type="http://schemas.openxmlformats.org/officeDocument/2006/relationships/image" Target="../media/image80.svg"/></Relationships>
</file>

<file path=ppt/slides/_rels/slide4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80.sv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8" Type="http://schemas.openxmlformats.org/officeDocument/2006/relationships/chart" Target="../charts/chart49.xml"/><Relationship Id="rId13" Type="http://schemas.openxmlformats.org/officeDocument/2006/relationships/image" Target="../media/image76.svg"/><Relationship Id="rId3" Type="http://schemas.openxmlformats.org/officeDocument/2006/relationships/image" Target="../media/image79.png"/><Relationship Id="rId7" Type="http://schemas.openxmlformats.org/officeDocument/2006/relationships/chart" Target="../charts/chart48.xml"/><Relationship Id="rId12" Type="http://schemas.openxmlformats.org/officeDocument/2006/relationships/image" Target="../media/image75.svg"/><Relationship Id="rId2" Type="http://schemas.openxmlformats.org/officeDocument/2006/relationships/notesSlide" Target="../notesSlides/notesSlide49.xml"/><Relationship Id="rId16" Type="http://schemas.openxmlformats.org/officeDocument/2006/relationships/image" Target="../media/image29.svg"/><Relationship Id="rId1" Type="http://schemas.openxmlformats.org/officeDocument/2006/relationships/slideLayout" Target="../slideLayouts/slideLayout4.xml"/><Relationship Id="rId6" Type="http://schemas.openxmlformats.org/officeDocument/2006/relationships/chart" Target="../charts/chart47.xml"/><Relationship Id="rId11" Type="http://schemas.openxmlformats.org/officeDocument/2006/relationships/image" Target="../media/image74.png"/><Relationship Id="rId5" Type="http://schemas.openxmlformats.org/officeDocument/2006/relationships/chart" Target="../charts/chart46.xml"/><Relationship Id="rId15" Type="http://schemas.openxmlformats.org/officeDocument/2006/relationships/image" Target="../media/image28.png"/><Relationship Id="rId10" Type="http://schemas.openxmlformats.org/officeDocument/2006/relationships/image" Target="../media/image73.svg"/><Relationship Id="rId4" Type="http://schemas.openxmlformats.org/officeDocument/2006/relationships/image" Target="../media/image80.svg"/><Relationship Id="rId9" Type="http://schemas.openxmlformats.org/officeDocument/2006/relationships/image" Target="../media/image72.png"/><Relationship Id="rId14" Type="http://schemas.openxmlformats.org/officeDocument/2006/relationships/chart" Target="../charts/chart5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chart" Target="../charts/chart51.xml"/><Relationship Id="rId7" Type="http://schemas.openxmlformats.org/officeDocument/2006/relationships/chart" Target="../charts/chart55.xml"/><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53.png"/><Relationship Id="rId5" Type="http://schemas.openxmlformats.org/officeDocument/2006/relationships/image" Target="../media/image52.png"/><Relationship Id="rId10" Type="http://schemas.microsoft.com/office/2007/relationships/hdphoto" Target="../media/hdphoto2.wdp"/><Relationship Id="rId4" Type="http://schemas.openxmlformats.org/officeDocument/2006/relationships/image" Target="../media/image51.png"/><Relationship Id="rId9" Type="http://schemas.openxmlformats.org/officeDocument/2006/relationships/image" Target="../media/image55.png"/></Relationships>
</file>

<file path=ppt/slides/_rels/slide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58.png"/><Relationship Id="rId4" Type="http://schemas.openxmlformats.org/officeDocument/2006/relationships/image" Target="../media/image57.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3138D-216E-4766-A547-4B40663597CD}"/>
              </a:ext>
            </a:extLst>
          </p:cNvPr>
          <p:cNvSpPr>
            <a:spLocks noGrp="1"/>
          </p:cNvSpPr>
          <p:nvPr>
            <p:ph type="title"/>
          </p:nvPr>
        </p:nvSpPr>
        <p:spPr>
          <a:xfrm>
            <a:off x="330923" y="1391543"/>
            <a:ext cx="5013961" cy="2405203"/>
          </a:xfrm>
        </p:spPr>
        <p:txBody>
          <a:bodyPr>
            <a:normAutofit fontScale="90000"/>
          </a:bodyPr>
          <a:lstStyle/>
          <a:p>
            <a:pPr algn="ctr"/>
            <a:r>
              <a:rPr lang="en-US" b="1" dirty="0"/>
              <a:t>The Future of Work</a:t>
            </a:r>
            <a:br>
              <a:rPr lang="en-US" b="1" dirty="0"/>
            </a:br>
            <a:r>
              <a:rPr lang="en-US" b="1" dirty="0"/>
              <a:t>and</a:t>
            </a:r>
            <a:br>
              <a:rPr lang="en-US" b="1" dirty="0"/>
            </a:br>
            <a:r>
              <a:rPr lang="en-US" b="1" dirty="0"/>
              <a:t>Digital Transformation</a:t>
            </a:r>
          </a:p>
        </p:txBody>
      </p:sp>
      <p:sp>
        <p:nvSpPr>
          <p:cNvPr id="3" name="Footer Placeholder 2">
            <a:extLst>
              <a:ext uri="{FF2B5EF4-FFF2-40B4-BE49-F238E27FC236}">
                <a16:creationId xmlns:a16="http://schemas.microsoft.com/office/drawing/2014/main" id="{5D6A8A85-9BB8-45BE-80FA-2BE2BFFC3069}"/>
              </a:ext>
            </a:extLst>
          </p:cNvPr>
          <p:cNvSpPr>
            <a:spLocks noGrp="1"/>
          </p:cNvSpPr>
          <p:nvPr>
            <p:ph type="ftr" sz="quarter" idx="3"/>
          </p:nvPr>
        </p:nvSpPr>
        <p:spPr/>
        <p:txBody>
          <a:bodyPr/>
          <a:lstStyle/>
          <a:p>
            <a:r>
              <a:rPr lang="en-US" dirty="0"/>
              <a:t>2021 Lenovo Internal. All rights reserved.</a:t>
            </a:r>
          </a:p>
        </p:txBody>
      </p:sp>
      <p:sp>
        <p:nvSpPr>
          <p:cNvPr id="9" name="Subtitle 8">
            <a:extLst>
              <a:ext uri="{FF2B5EF4-FFF2-40B4-BE49-F238E27FC236}">
                <a16:creationId xmlns:a16="http://schemas.microsoft.com/office/drawing/2014/main" id="{C7A1DBB0-7578-49C7-8194-3784E02E15C4}"/>
              </a:ext>
            </a:extLst>
          </p:cNvPr>
          <p:cNvSpPr>
            <a:spLocks noGrp="1"/>
          </p:cNvSpPr>
          <p:nvPr>
            <p:ph type="subTitle" idx="4294967295"/>
          </p:nvPr>
        </p:nvSpPr>
        <p:spPr>
          <a:xfrm>
            <a:off x="548639" y="5237163"/>
            <a:ext cx="3947161" cy="554037"/>
          </a:xfrm>
        </p:spPr>
        <p:txBody>
          <a:bodyPr>
            <a:noAutofit/>
          </a:bodyPr>
          <a:lstStyle/>
          <a:p>
            <a:r>
              <a:rPr lang="en-US" sz="1600" b="1" dirty="0">
                <a:solidFill>
                  <a:schemeClr val="tx1">
                    <a:lumMod val="50000"/>
                    <a:lumOff val="50000"/>
                  </a:schemeClr>
                </a:solidFill>
                <a:latin typeface="Arial" panose="020B0604020202020204" pitchFamily="34" charset="0"/>
              </a:rPr>
              <a:t>Emily Hoppes</a:t>
            </a:r>
          </a:p>
          <a:p>
            <a:r>
              <a:rPr lang="en-US" sz="1600" b="1" dirty="0">
                <a:solidFill>
                  <a:schemeClr val="tx1">
                    <a:lumMod val="50000"/>
                    <a:lumOff val="50000"/>
                  </a:schemeClr>
                </a:solidFill>
                <a:latin typeface="Arial" panose="020B0604020202020204" pitchFamily="34" charset="0"/>
              </a:rPr>
              <a:t>February 2021</a:t>
            </a:r>
          </a:p>
        </p:txBody>
      </p:sp>
      <p:pic>
        <p:nvPicPr>
          <p:cNvPr id="11" name="Picture 10">
            <a:extLst>
              <a:ext uri="{FF2B5EF4-FFF2-40B4-BE49-F238E27FC236}">
                <a16:creationId xmlns:a16="http://schemas.microsoft.com/office/drawing/2014/main" id="{E8F94FB8-F1DC-4A68-8D63-FFDA395D5D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10970523" y="3124404"/>
            <a:ext cx="1827411" cy="609193"/>
          </a:xfrm>
          <a:prstGeom prst="rect">
            <a:avLst/>
          </a:prstGeom>
        </p:spPr>
      </p:pic>
      <p:pic>
        <p:nvPicPr>
          <p:cNvPr id="7" name="Picture 6" descr="A picture containing drawing, light&#10;&#10;Description automatically generated">
            <a:extLst>
              <a:ext uri="{FF2B5EF4-FFF2-40B4-BE49-F238E27FC236}">
                <a16:creationId xmlns:a16="http://schemas.microsoft.com/office/drawing/2014/main" id="{11667C39-A636-4A98-AF84-FF9D038F4F18}"/>
              </a:ext>
            </a:extLst>
          </p:cNvPr>
          <p:cNvPicPr>
            <a:picLocks noChangeAspect="1"/>
          </p:cNvPicPr>
          <p:nvPr/>
        </p:nvPicPr>
        <p:blipFill>
          <a:blip r:embed="rId4"/>
          <a:stretch>
            <a:fillRect/>
          </a:stretch>
        </p:blipFill>
        <p:spPr>
          <a:xfrm>
            <a:off x="9980714" y="5965279"/>
            <a:ext cx="1689904" cy="586397"/>
          </a:xfrm>
          <a:prstGeom prst="rect">
            <a:avLst/>
          </a:prstGeom>
        </p:spPr>
      </p:pic>
    </p:spTree>
    <p:extLst>
      <p:ext uri="{BB962C8B-B14F-4D97-AF65-F5344CB8AC3E}">
        <p14:creationId xmlns:p14="http://schemas.microsoft.com/office/powerpoint/2010/main" val="122654702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7F5C77-4336-49D5-9E69-2A374997C533}"/>
              </a:ext>
            </a:extLst>
          </p:cNvPr>
          <p:cNvSpPr>
            <a:spLocks noGrp="1"/>
          </p:cNvSpPr>
          <p:nvPr>
            <p:ph type="sldNum" sz="quarter" idx="4"/>
          </p:nvPr>
        </p:nvSpPr>
        <p:spPr/>
        <p:txBody>
          <a:bodyPr/>
          <a:lstStyle/>
          <a:p>
            <a:fld id="{6D22F896-40B5-4ADD-8801-0D06FADFA095}" type="slidenum">
              <a:rPr lang="en-US" smtClean="0"/>
              <a:pPr/>
              <a:t>10</a:t>
            </a:fld>
            <a:endParaRPr lang="en-US" dirty="0"/>
          </a:p>
        </p:txBody>
      </p:sp>
      <p:sp>
        <p:nvSpPr>
          <p:cNvPr id="8" name="TextBox 7">
            <a:extLst>
              <a:ext uri="{FF2B5EF4-FFF2-40B4-BE49-F238E27FC236}">
                <a16:creationId xmlns:a16="http://schemas.microsoft.com/office/drawing/2014/main" id="{5753829F-FE6D-4021-BDE8-5DA25426A33A}"/>
              </a:ext>
            </a:extLst>
          </p:cNvPr>
          <p:cNvSpPr txBox="1"/>
          <p:nvPr/>
        </p:nvSpPr>
        <p:spPr>
          <a:xfrm>
            <a:off x="501903" y="1575728"/>
            <a:ext cx="11516079" cy="519886"/>
          </a:xfrm>
          <a:prstGeom prst="rect">
            <a:avLst/>
          </a:prstGeom>
          <a:noFill/>
        </p:spPr>
        <p:txBody>
          <a:bodyPr wrap="square">
            <a:spAutoFit/>
          </a:bodyPr>
          <a:lstStyle/>
          <a:p>
            <a:pPr>
              <a:lnSpc>
                <a:spcPct val="107000"/>
              </a:lnSpc>
              <a:spcAft>
                <a:spcPts val="800"/>
              </a:spcAft>
            </a:pPr>
            <a:r>
              <a:rPr lang="en-US" sz="1800" dirty="0">
                <a:cs typeface="Times New Roman" panose="02020603050405020304" pitchFamily="18" charset="0"/>
              </a:rPr>
              <a:t>Most continuity plans include products and services centered around </a:t>
            </a:r>
            <a:r>
              <a:rPr lang="en-US" sz="2800" b="1" dirty="0">
                <a:cs typeface="Times New Roman" panose="02020603050405020304" pitchFamily="18" charset="0"/>
              </a:rPr>
              <a:t> </a:t>
            </a:r>
          </a:p>
        </p:txBody>
      </p:sp>
      <p:sp>
        <p:nvSpPr>
          <p:cNvPr id="9" name="TextBox 8">
            <a:extLst>
              <a:ext uri="{FF2B5EF4-FFF2-40B4-BE49-F238E27FC236}">
                <a16:creationId xmlns:a16="http://schemas.microsoft.com/office/drawing/2014/main" id="{4F78C88D-9604-499D-9B31-7328EAA5E865}"/>
              </a:ext>
            </a:extLst>
          </p:cNvPr>
          <p:cNvSpPr txBox="1"/>
          <p:nvPr/>
        </p:nvSpPr>
        <p:spPr>
          <a:xfrm>
            <a:off x="4260207" y="3313024"/>
            <a:ext cx="3866131" cy="367216"/>
          </a:xfrm>
          <a:prstGeom prst="rect">
            <a:avLst/>
          </a:prstGeom>
          <a:noFill/>
        </p:spPr>
        <p:txBody>
          <a:bodyPr wrap="square">
            <a:spAutoFit/>
          </a:bodyPr>
          <a:lstStyle/>
          <a:p>
            <a:pPr algn="ctr">
              <a:lnSpc>
                <a:spcPct val="107000"/>
              </a:lnSpc>
              <a:spcAft>
                <a:spcPts val="800"/>
              </a:spcAft>
            </a:pPr>
            <a:r>
              <a:rPr lang="en-US" sz="1800" dirty="0">
                <a:ea typeface="Calibri" panose="020F0502020204030204" pitchFamily="34" charset="0"/>
              </a:rPr>
              <a:t>Cloud-based </a:t>
            </a:r>
            <a:r>
              <a:rPr lang="en-US" sz="1800" b="1" dirty="0">
                <a:ea typeface="Calibri" panose="020F0502020204030204" pitchFamily="34" charset="0"/>
              </a:rPr>
              <a:t>data</a:t>
            </a:r>
            <a:r>
              <a:rPr lang="en-US" sz="1800" dirty="0">
                <a:ea typeface="Calibri" panose="020F0502020204030204" pitchFamily="34" charset="0"/>
              </a:rPr>
              <a:t> </a:t>
            </a:r>
            <a:r>
              <a:rPr lang="en-US" sz="1800" b="1" dirty="0">
                <a:ea typeface="Calibri" panose="020F0502020204030204" pitchFamily="34" charset="0"/>
              </a:rPr>
              <a:t>backup </a:t>
            </a:r>
            <a:r>
              <a:rPr lang="en-US" sz="1800" dirty="0">
                <a:ea typeface="Calibri" panose="020F0502020204030204" pitchFamily="34" charset="0"/>
              </a:rPr>
              <a:t>–</a:t>
            </a:r>
            <a:r>
              <a:rPr lang="en-US" sz="1800" b="1" dirty="0">
                <a:ea typeface="Calibri" panose="020F0502020204030204" pitchFamily="34" charset="0"/>
              </a:rPr>
              <a:t> </a:t>
            </a:r>
            <a:r>
              <a:rPr lang="en-US" sz="1800" dirty="0"/>
              <a:t>45%</a:t>
            </a:r>
          </a:p>
        </p:txBody>
      </p:sp>
      <p:pic>
        <p:nvPicPr>
          <p:cNvPr id="16" name="Picture 15" descr="Icon&#10;&#10;Description automatically generated">
            <a:extLst>
              <a:ext uri="{FF2B5EF4-FFF2-40B4-BE49-F238E27FC236}">
                <a16:creationId xmlns:a16="http://schemas.microsoft.com/office/drawing/2014/main" id="{94D42A93-705B-4DFF-BE2B-9F9417B626E3}"/>
              </a:ext>
            </a:extLst>
          </p:cNvPr>
          <p:cNvPicPr>
            <a:picLocks noChangeAspect="1"/>
          </p:cNvPicPr>
          <p:nvPr/>
        </p:nvPicPr>
        <p:blipFill>
          <a:blip r:embed="rId3"/>
          <a:stretch>
            <a:fillRect/>
          </a:stretch>
        </p:blipFill>
        <p:spPr>
          <a:xfrm>
            <a:off x="2662091" y="2744152"/>
            <a:ext cx="1513296" cy="1513296"/>
          </a:xfrm>
          <a:prstGeom prst="rect">
            <a:avLst/>
          </a:prstGeom>
        </p:spPr>
      </p:pic>
      <p:pic>
        <p:nvPicPr>
          <p:cNvPr id="21" name="Picture 20" descr="Icon&#10;&#10;Description automatically generated">
            <a:extLst>
              <a:ext uri="{FF2B5EF4-FFF2-40B4-BE49-F238E27FC236}">
                <a16:creationId xmlns:a16="http://schemas.microsoft.com/office/drawing/2014/main" id="{3E1445B9-86AA-4369-9DFB-3158FE2CD5C7}"/>
              </a:ext>
            </a:extLst>
          </p:cNvPr>
          <p:cNvPicPr>
            <a:picLocks noChangeAspect="1"/>
          </p:cNvPicPr>
          <p:nvPr/>
        </p:nvPicPr>
        <p:blipFill>
          <a:blip r:embed="rId4"/>
          <a:stretch>
            <a:fillRect/>
          </a:stretch>
        </p:blipFill>
        <p:spPr>
          <a:xfrm>
            <a:off x="5349356" y="4224235"/>
            <a:ext cx="1057748" cy="1057748"/>
          </a:xfrm>
          <a:prstGeom prst="rect">
            <a:avLst/>
          </a:prstGeom>
        </p:spPr>
      </p:pic>
      <p:sp>
        <p:nvSpPr>
          <p:cNvPr id="23" name="TextBox 22">
            <a:extLst>
              <a:ext uri="{FF2B5EF4-FFF2-40B4-BE49-F238E27FC236}">
                <a16:creationId xmlns:a16="http://schemas.microsoft.com/office/drawing/2014/main" id="{DE419CAD-F0FB-448F-9E84-C9000BDBBB78}"/>
              </a:ext>
            </a:extLst>
          </p:cNvPr>
          <p:cNvSpPr txBox="1"/>
          <p:nvPr/>
        </p:nvSpPr>
        <p:spPr>
          <a:xfrm>
            <a:off x="6279081" y="4566231"/>
            <a:ext cx="3227526" cy="367216"/>
          </a:xfrm>
          <a:prstGeom prst="rect">
            <a:avLst/>
          </a:prstGeom>
          <a:noFill/>
        </p:spPr>
        <p:txBody>
          <a:bodyPr wrap="square">
            <a:spAutoFit/>
          </a:bodyPr>
          <a:lstStyle/>
          <a:p>
            <a:pPr algn="ctr">
              <a:lnSpc>
                <a:spcPct val="107000"/>
              </a:lnSpc>
              <a:spcAft>
                <a:spcPts val="800"/>
              </a:spcAft>
            </a:pPr>
            <a:r>
              <a:rPr lang="en-US" sz="1800" dirty="0">
                <a:ea typeface="Calibri" panose="020F0502020204030204" pitchFamily="34" charset="0"/>
              </a:rPr>
              <a:t>Physical </a:t>
            </a:r>
            <a:r>
              <a:rPr lang="en-US" sz="1800" b="1" dirty="0">
                <a:ea typeface="Calibri" panose="020F0502020204030204" pitchFamily="34" charset="0"/>
              </a:rPr>
              <a:t>data</a:t>
            </a:r>
            <a:r>
              <a:rPr lang="en-US" sz="1800" dirty="0">
                <a:ea typeface="Calibri" panose="020F0502020204030204" pitchFamily="34" charset="0"/>
              </a:rPr>
              <a:t> </a:t>
            </a:r>
            <a:r>
              <a:rPr lang="en-US" sz="1800" b="1" dirty="0">
                <a:ea typeface="Calibri" panose="020F0502020204030204" pitchFamily="34" charset="0"/>
              </a:rPr>
              <a:t>backup </a:t>
            </a:r>
            <a:r>
              <a:rPr lang="en-US" sz="1800" dirty="0">
                <a:ea typeface="Calibri" panose="020F0502020204030204" pitchFamily="34" charset="0"/>
              </a:rPr>
              <a:t>– 39%</a:t>
            </a:r>
            <a:endParaRPr lang="en-US" sz="2800" dirty="0">
              <a:effectLst/>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F9BD462A-C32D-4721-905E-7AE30E6297BF}"/>
              </a:ext>
            </a:extLst>
          </p:cNvPr>
          <p:cNvSpPr txBox="1"/>
          <p:nvPr/>
        </p:nvSpPr>
        <p:spPr>
          <a:xfrm>
            <a:off x="8126339" y="5851464"/>
            <a:ext cx="3227526" cy="367216"/>
          </a:xfrm>
          <a:prstGeom prst="rect">
            <a:avLst/>
          </a:prstGeom>
          <a:noFill/>
        </p:spPr>
        <p:txBody>
          <a:bodyPr wrap="square">
            <a:spAutoFit/>
          </a:bodyPr>
          <a:lstStyle/>
          <a:p>
            <a:pPr algn="ctr">
              <a:lnSpc>
                <a:spcPct val="107000"/>
              </a:lnSpc>
              <a:spcAft>
                <a:spcPts val="800"/>
              </a:spcAft>
            </a:pPr>
            <a:r>
              <a:rPr lang="en-US" sz="1800" b="1" dirty="0">
                <a:ea typeface="Calibri" panose="020F0502020204030204" pitchFamily="34" charset="0"/>
              </a:rPr>
              <a:t>Data security </a:t>
            </a:r>
            <a:r>
              <a:rPr lang="en-US" sz="1800" dirty="0">
                <a:ea typeface="Calibri" panose="020F0502020204030204" pitchFamily="34" charset="0"/>
              </a:rPr>
              <a:t>training – 35%</a:t>
            </a:r>
            <a:endParaRPr lang="en-US" sz="2800" b="1" dirty="0">
              <a:effectLst/>
              <a:ea typeface="Calibri" panose="020F0502020204030204" pitchFamily="34" charset="0"/>
              <a:cs typeface="Times New Roman" panose="02020603050405020304" pitchFamily="18" charset="0"/>
            </a:endParaRPr>
          </a:p>
        </p:txBody>
      </p:sp>
      <p:pic>
        <p:nvPicPr>
          <p:cNvPr id="27" name="Picture 26" descr="A picture containing table, worktable&#10;&#10;Description automatically generated">
            <a:extLst>
              <a:ext uri="{FF2B5EF4-FFF2-40B4-BE49-F238E27FC236}">
                <a16:creationId xmlns:a16="http://schemas.microsoft.com/office/drawing/2014/main" id="{C146926F-977C-4056-B8C5-9A3C952BF206}"/>
              </a:ext>
            </a:extLst>
          </p:cNvPr>
          <p:cNvPicPr>
            <a:picLocks noChangeAspect="1"/>
          </p:cNvPicPr>
          <p:nvPr/>
        </p:nvPicPr>
        <p:blipFill>
          <a:blip r:embed="rId5"/>
          <a:stretch>
            <a:fillRect/>
          </a:stretch>
        </p:blipFill>
        <p:spPr>
          <a:xfrm>
            <a:off x="7327376" y="5703282"/>
            <a:ext cx="670120" cy="670120"/>
          </a:xfrm>
          <a:prstGeom prst="rect">
            <a:avLst/>
          </a:prstGeom>
        </p:spPr>
      </p:pic>
      <p:sp>
        <p:nvSpPr>
          <p:cNvPr id="13" name="TextBox 12">
            <a:extLst>
              <a:ext uri="{FF2B5EF4-FFF2-40B4-BE49-F238E27FC236}">
                <a16:creationId xmlns:a16="http://schemas.microsoft.com/office/drawing/2014/main" id="{C757A276-D66B-443D-8C9B-82FF7A84970D}"/>
              </a:ext>
            </a:extLst>
          </p:cNvPr>
          <p:cNvSpPr txBox="1"/>
          <p:nvPr/>
        </p:nvSpPr>
        <p:spPr>
          <a:xfrm>
            <a:off x="501903" y="212448"/>
            <a:ext cx="11634670" cy="980910"/>
          </a:xfrm>
          <a:prstGeom prst="rect">
            <a:avLst/>
          </a:prstGeom>
          <a:noFill/>
        </p:spPr>
        <p:txBody>
          <a:bodyPr wrap="square">
            <a:spAutoFit/>
          </a:bodyPr>
          <a:lstStyle/>
          <a:p>
            <a:pPr marL="0" marR="0">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And now, more than ever, having a plan is paramount. </a:t>
            </a:r>
            <a:r>
              <a:rPr lang="en-US" sz="2800" b="1" dirty="0">
                <a:effectLst/>
                <a:ea typeface="Calibri" panose="020F0502020204030204" pitchFamily="34" charset="0"/>
                <a:cs typeface="Times New Roman" panose="02020603050405020304" pitchFamily="18" charset="0"/>
              </a:rPr>
              <a:t>80% of businesses have built strategies for continuity</a:t>
            </a:r>
            <a:r>
              <a:rPr lang="en-US" sz="1800" dirty="0">
                <a:effectLst/>
                <a:ea typeface="Calibri" panose="020F0502020204030204" pitchFamily="34" charset="0"/>
                <a:cs typeface="Times New Roman" panose="02020603050405020304" pitchFamily="18" charset="0"/>
              </a:rPr>
              <a:t> to keep things running, no matter what.</a:t>
            </a:r>
          </a:p>
        </p:txBody>
      </p:sp>
      <p:sp>
        <p:nvSpPr>
          <p:cNvPr id="11" name="TextBox 10">
            <a:extLst>
              <a:ext uri="{FF2B5EF4-FFF2-40B4-BE49-F238E27FC236}">
                <a16:creationId xmlns:a16="http://schemas.microsoft.com/office/drawing/2014/main" id="{0BCDB308-D0A9-4317-919D-741B1013975A}"/>
              </a:ext>
            </a:extLst>
          </p:cNvPr>
          <p:cNvSpPr txBox="1"/>
          <p:nvPr/>
        </p:nvSpPr>
        <p:spPr>
          <a:xfrm>
            <a:off x="1449291" y="2985563"/>
            <a:ext cx="1048295" cy="1030475"/>
          </a:xfrm>
          <a:prstGeom prst="rect">
            <a:avLst/>
          </a:prstGeom>
          <a:noFill/>
        </p:spPr>
        <p:txBody>
          <a:bodyPr wrap="square">
            <a:spAutoFit/>
          </a:bodyPr>
          <a:lstStyle/>
          <a:p>
            <a:pPr algn="ctr">
              <a:lnSpc>
                <a:spcPct val="107000"/>
              </a:lnSpc>
              <a:spcAft>
                <a:spcPts val="800"/>
              </a:spcAft>
            </a:pPr>
            <a:r>
              <a:rPr lang="en-US" sz="6000" b="1" dirty="0">
                <a:latin typeface="Calibri" panose="020F0502020204030204" pitchFamily="34" charset="0"/>
                <a:ea typeface="Calibri" panose="020F0502020204030204" pitchFamily="34" charset="0"/>
              </a:rPr>
              <a:t>#1</a:t>
            </a:r>
            <a:endParaRPr lang="en-US" sz="8000" b="1" dirty="0">
              <a:effectLs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30480EF3-C55A-4BC4-8AB3-42882C0039FA}"/>
              </a:ext>
            </a:extLst>
          </p:cNvPr>
          <p:cNvSpPr txBox="1"/>
          <p:nvPr/>
        </p:nvSpPr>
        <p:spPr>
          <a:xfrm>
            <a:off x="4442694" y="4394229"/>
            <a:ext cx="1048295" cy="717761"/>
          </a:xfrm>
          <a:prstGeom prst="rect">
            <a:avLst/>
          </a:prstGeom>
          <a:noFill/>
        </p:spPr>
        <p:txBody>
          <a:bodyPr wrap="square">
            <a:spAutoFit/>
          </a:bodyPr>
          <a:lstStyle/>
          <a:p>
            <a:pPr algn="ctr">
              <a:lnSpc>
                <a:spcPct val="107000"/>
              </a:lnSpc>
              <a:spcAft>
                <a:spcPts val="800"/>
              </a:spcAft>
            </a:pPr>
            <a:r>
              <a:rPr lang="en-US" sz="4000" b="1" dirty="0">
                <a:latin typeface="Calibri" panose="020F0502020204030204" pitchFamily="34" charset="0"/>
                <a:ea typeface="Calibri" panose="020F0502020204030204" pitchFamily="34" charset="0"/>
              </a:rPr>
              <a:t>#2</a:t>
            </a:r>
            <a:endParaRPr lang="en-US" sz="5400" b="1" dirty="0">
              <a:effectLs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B8751716-CD9C-435E-BB98-CD14C2CC0E38}"/>
              </a:ext>
            </a:extLst>
          </p:cNvPr>
          <p:cNvSpPr txBox="1"/>
          <p:nvPr/>
        </p:nvSpPr>
        <p:spPr>
          <a:xfrm>
            <a:off x="6279081" y="5741979"/>
            <a:ext cx="1048295" cy="592726"/>
          </a:xfrm>
          <a:prstGeom prst="rect">
            <a:avLst/>
          </a:prstGeom>
          <a:noFill/>
        </p:spPr>
        <p:txBody>
          <a:bodyPr wrap="square">
            <a:spAutoFit/>
          </a:bodyPr>
          <a:lstStyle/>
          <a:p>
            <a:pPr algn="ctr">
              <a:lnSpc>
                <a:spcPct val="107000"/>
              </a:lnSpc>
              <a:spcAft>
                <a:spcPts val="800"/>
              </a:spcAft>
            </a:pPr>
            <a:r>
              <a:rPr lang="en-US" sz="3200" b="1" dirty="0">
                <a:latin typeface="Calibri" panose="020F0502020204030204" pitchFamily="34" charset="0"/>
                <a:ea typeface="Calibri" panose="020F0502020204030204" pitchFamily="34" charset="0"/>
              </a:rPr>
              <a:t>#3</a:t>
            </a:r>
            <a:endParaRPr lang="en-US" sz="4400" b="1" dirty="0">
              <a:effectLst/>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E7404E35-AB8A-4153-A188-90CCB9F14D61}"/>
              </a:ext>
            </a:extLst>
          </p:cNvPr>
          <p:cNvSpPr txBox="1"/>
          <p:nvPr/>
        </p:nvSpPr>
        <p:spPr>
          <a:xfrm>
            <a:off x="6520140" y="2040587"/>
            <a:ext cx="5302428" cy="519886"/>
          </a:xfrm>
          <a:prstGeom prst="rect">
            <a:avLst/>
          </a:prstGeom>
          <a:noFill/>
        </p:spPr>
        <p:txBody>
          <a:bodyPr wrap="square">
            <a:spAutoFit/>
          </a:bodyPr>
          <a:lstStyle/>
          <a:p>
            <a:pPr>
              <a:lnSpc>
                <a:spcPct val="107000"/>
              </a:lnSpc>
              <a:spcAft>
                <a:spcPts val="800"/>
              </a:spcAft>
            </a:pPr>
            <a:r>
              <a:rPr lang="en-US" sz="2800" b="1" dirty="0">
                <a:cs typeface="Times New Roman" panose="02020603050405020304" pitchFamily="18" charset="0"/>
              </a:rPr>
              <a:t>data security and redundancy</a:t>
            </a:r>
          </a:p>
        </p:txBody>
      </p:sp>
    </p:spTree>
    <p:extLst>
      <p:ext uri="{BB962C8B-B14F-4D97-AF65-F5344CB8AC3E}">
        <p14:creationId xmlns:p14="http://schemas.microsoft.com/office/powerpoint/2010/main" val="298179477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DAC4A-F6A6-47DA-8152-F463BA1AE965}"/>
              </a:ext>
            </a:extLst>
          </p:cNvPr>
          <p:cNvSpPr>
            <a:spLocks noGrp="1"/>
          </p:cNvSpPr>
          <p:nvPr>
            <p:ph type="title"/>
          </p:nvPr>
        </p:nvSpPr>
        <p:spPr/>
        <p:txBody>
          <a:bodyPr/>
          <a:lstStyle/>
          <a:p>
            <a:r>
              <a:rPr lang="en-US" dirty="0"/>
              <a:t>Detailed Findings</a:t>
            </a:r>
          </a:p>
        </p:txBody>
      </p:sp>
      <p:sp>
        <p:nvSpPr>
          <p:cNvPr id="3" name="Footer Placeholder 2">
            <a:extLst>
              <a:ext uri="{FF2B5EF4-FFF2-40B4-BE49-F238E27FC236}">
                <a16:creationId xmlns:a16="http://schemas.microsoft.com/office/drawing/2014/main" id="{BAFAF9EB-F064-491E-B1BD-862FF5C591E3}"/>
              </a:ext>
            </a:extLst>
          </p:cNvPr>
          <p:cNvSpPr>
            <a:spLocks noGrp="1"/>
          </p:cNvSpPr>
          <p:nvPr>
            <p:ph type="ftr" sz="quarter" idx="3"/>
          </p:nvPr>
        </p:nvSpPr>
        <p:spPr/>
        <p:txBody>
          <a:bodyPr/>
          <a:lstStyle/>
          <a:p>
            <a:r>
              <a:rPr lang="en-US" dirty="0"/>
              <a:t>2021 Lenovo Internal. All rights reserved.</a:t>
            </a:r>
          </a:p>
        </p:txBody>
      </p:sp>
      <p:sp>
        <p:nvSpPr>
          <p:cNvPr id="4" name="Slide Number Placeholder 3">
            <a:extLst>
              <a:ext uri="{FF2B5EF4-FFF2-40B4-BE49-F238E27FC236}">
                <a16:creationId xmlns:a16="http://schemas.microsoft.com/office/drawing/2014/main" id="{72AC4821-60FC-48DE-92A8-94C7BC7C0819}"/>
              </a:ext>
            </a:extLst>
          </p:cNvPr>
          <p:cNvSpPr>
            <a:spLocks noGrp="1"/>
          </p:cNvSpPr>
          <p:nvPr>
            <p:ph type="sldNum" sz="quarter" idx="4"/>
          </p:nvPr>
        </p:nvSpPr>
        <p:spPr/>
        <p:txBody>
          <a:bodyPr/>
          <a:lstStyle/>
          <a:p>
            <a:fld id="{6D22F896-40B5-4ADD-8801-0D06FADFA095}" type="slidenum">
              <a:rPr lang="en-US" smtClean="0"/>
              <a:pPr/>
              <a:t>11</a:t>
            </a:fld>
            <a:endParaRPr lang="en-US" dirty="0"/>
          </a:p>
        </p:txBody>
      </p:sp>
    </p:spTree>
    <p:extLst>
      <p:ext uri="{BB962C8B-B14F-4D97-AF65-F5344CB8AC3E}">
        <p14:creationId xmlns:p14="http://schemas.microsoft.com/office/powerpoint/2010/main" val="27633500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2FD3AD3-BB94-4233-BA70-ACA0BBA583BF}"/>
              </a:ext>
            </a:extLst>
          </p:cNvPr>
          <p:cNvSpPr>
            <a:spLocks noGrp="1"/>
          </p:cNvSpPr>
          <p:nvPr>
            <p:ph type="sldNum" sz="quarter" idx="4"/>
          </p:nvPr>
        </p:nvSpPr>
        <p:spPr/>
        <p:txBody>
          <a:bodyPr/>
          <a:lstStyle/>
          <a:p>
            <a:fld id="{6D22F896-40B5-4ADD-8801-0D06FADFA095}" type="slidenum">
              <a:rPr lang="en-US" smtClean="0"/>
              <a:pPr/>
              <a:t>12</a:t>
            </a:fld>
            <a:endParaRPr lang="en-US" dirty="0"/>
          </a:p>
        </p:txBody>
      </p:sp>
      <p:sp>
        <p:nvSpPr>
          <p:cNvPr id="20" name="Title 4">
            <a:extLst>
              <a:ext uri="{FF2B5EF4-FFF2-40B4-BE49-F238E27FC236}">
                <a16:creationId xmlns:a16="http://schemas.microsoft.com/office/drawing/2014/main" id="{594651CE-D02D-49DD-B24E-87C1DBEADFBA}"/>
              </a:ext>
            </a:extLst>
          </p:cNvPr>
          <p:cNvSpPr txBox="1">
            <a:spLocks/>
          </p:cNvSpPr>
          <p:nvPr/>
        </p:nvSpPr>
        <p:spPr>
          <a:xfrm>
            <a:off x="559226" y="160871"/>
            <a:ext cx="11070500" cy="521072"/>
          </a:xfrm>
          <a:prstGeom prst="rect">
            <a:avLst/>
          </a:prstGeom>
        </p:spPr>
        <p:txBody>
          <a:bodyPr vert="horz" wrap="square" lIns="0" tIns="0" rIns="0" bIns="0" rtlCol="0" anchor="ctr" anchorCtr="0">
            <a:noAutofit/>
          </a:bodyPr>
          <a:lstStyle>
            <a:lvl1pPr algn="l" defTabSz="1218987" rtl="0" eaLnBrk="1" latinLnBrk="0" hangingPunct="1">
              <a:spcBef>
                <a:spcPct val="0"/>
              </a:spcBef>
              <a:buNone/>
              <a:defRPr sz="2200" b="1" kern="1200" cap="none" baseline="0">
                <a:solidFill>
                  <a:schemeClr val="bg1"/>
                </a:solidFill>
                <a:latin typeface="Arial" panose="020B0604020202020204" pitchFamily="34" charset="0"/>
                <a:ea typeface="+mj-ea"/>
                <a:cs typeface="Arial" pitchFamily="34" charset="0"/>
              </a:defRPr>
            </a:lvl1pPr>
          </a:lstStyle>
          <a:p>
            <a:pPr defTabSz="1218255">
              <a:tabLst>
                <a:tab pos="1218255" algn="l"/>
              </a:tabLst>
            </a:pPr>
            <a:r>
              <a:rPr lang="en-CA" dirty="0"/>
              <a:t>Detailed Findings - Table of Contents</a:t>
            </a:r>
          </a:p>
        </p:txBody>
      </p:sp>
      <p:sp>
        <p:nvSpPr>
          <p:cNvPr id="23" name="Footer Placeholder 1">
            <a:extLst>
              <a:ext uri="{FF2B5EF4-FFF2-40B4-BE49-F238E27FC236}">
                <a16:creationId xmlns:a16="http://schemas.microsoft.com/office/drawing/2014/main" id="{24CE07CF-4A75-4857-8C50-33632F0236B1}"/>
              </a:ext>
            </a:extLst>
          </p:cNvPr>
          <p:cNvSpPr>
            <a:spLocks noGrp="1"/>
          </p:cNvSpPr>
          <p:nvPr>
            <p:ph type="ftr" sz="quarter" idx="11"/>
          </p:nvPr>
        </p:nvSpPr>
        <p:spPr>
          <a:xfrm>
            <a:off x="1396214" y="6473952"/>
            <a:ext cx="2410242" cy="155448"/>
          </a:xfrm>
        </p:spPr>
        <p:txBody>
          <a:bodyPr/>
          <a:lstStyle/>
          <a:p>
            <a:r>
              <a:rPr lang="en-US" dirty="0"/>
              <a:t>2021 Lenovo Internal. All rights reserved.</a:t>
            </a:r>
          </a:p>
        </p:txBody>
      </p:sp>
      <p:grpSp>
        <p:nvGrpSpPr>
          <p:cNvPr id="29" name="Group 28">
            <a:extLst>
              <a:ext uri="{FF2B5EF4-FFF2-40B4-BE49-F238E27FC236}">
                <a16:creationId xmlns:a16="http://schemas.microsoft.com/office/drawing/2014/main" id="{50EB5ACA-543D-4F6C-90D6-81C16FE4A551}"/>
              </a:ext>
            </a:extLst>
          </p:cNvPr>
          <p:cNvGrpSpPr/>
          <p:nvPr/>
        </p:nvGrpSpPr>
        <p:grpSpPr>
          <a:xfrm>
            <a:off x="1363019" y="1353079"/>
            <a:ext cx="6079181" cy="519914"/>
            <a:chOff x="1363019" y="1254503"/>
            <a:chExt cx="6079181" cy="519914"/>
          </a:xfrm>
        </p:grpSpPr>
        <p:sp>
          <p:nvSpPr>
            <p:cNvPr id="48" name="TextBox 47">
              <a:extLst>
                <a:ext uri="{FF2B5EF4-FFF2-40B4-BE49-F238E27FC236}">
                  <a16:creationId xmlns:a16="http://schemas.microsoft.com/office/drawing/2014/main" id="{E3915E72-FC44-49C1-82DC-4847CC27E1E4}"/>
                </a:ext>
              </a:extLst>
            </p:cNvPr>
            <p:cNvSpPr txBox="1"/>
            <p:nvPr/>
          </p:nvSpPr>
          <p:spPr>
            <a:xfrm>
              <a:off x="1882933" y="1304835"/>
              <a:ext cx="5559267" cy="400110"/>
            </a:xfrm>
            <a:prstGeom prst="rect">
              <a:avLst/>
            </a:prstGeom>
            <a:noFill/>
          </p:spPr>
          <p:txBody>
            <a:bodyPr wrap="square" rtlCol="0">
              <a:spAutoFit/>
            </a:bodyPr>
            <a:lstStyle/>
            <a:p>
              <a:pPr defTabSz="1218621">
                <a:defRPr/>
              </a:pPr>
              <a:r>
                <a:rPr lang="en-US" sz="2000" b="1" dirty="0">
                  <a:solidFill>
                    <a:srgbClr val="000000"/>
                  </a:solidFill>
                  <a:latin typeface="Arial" panose="020B0604020202020204" pitchFamily="34" charset="0"/>
                  <a:cs typeface="Arial" pitchFamily="34" charset="0"/>
                </a:rPr>
                <a:t>Key Findings and Summary</a:t>
              </a:r>
              <a:endParaRPr lang="en-CA" sz="1600" dirty="0">
                <a:solidFill>
                  <a:srgbClr val="000000"/>
                </a:solidFill>
                <a:latin typeface="Arial" panose="020B0604020202020204" pitchFamily="34" charset="0"/>
                <a:cs typeface="Arial" pitchFamily="34" charset="0"/>
              </a:endParaRPr>
            </a:p>
          </p:txBody>
        </p:sp>
        <p:pic>
          <p:nvPicPr>
            <p:cNvPr id="3" name="Picture 2" descr="Shape&#10;&#10;Description automatically generated with low confidence">
              <a:extLst>
                <a:ext uri="{FF2B5EF4-FFF2-40B4-BE49-F238E27FC236}">
                  <a16:creationId xmlns:a16="http://schemas.microsoft.com/office/drawing/2014/main" id="{66D092AB-214C-4089-94C0-64D6DFAD83BA}"/>
                </a:ext>
              </a:extLst>
            </p:cNvPr>
            <p:cNvPicPr>
              <a:picLocks noChangeAspect="1"/>
            </p:cNvPicPr>
            <p:nvPr/>
          </p:nvPicPr>
          <p:blipFill>
            <a:blip r:embed="rId2"/>
            <a:stretch>
              <a:fillRect/>
            </a:stretch>
          </p:blipFill>
          <p:spPr>
            <a:xfrm>
              <a:off x="1363019" y="1254503"/>
              <a:ext cx="519914" cy="519914"/>
            </a:xfrm>
            <a:prstGeom prst="rect">
              <a:avLst/>
            </a:prstGeom>
          </p:spPr>
        </p:pic>
      </p:grpSp>
      <p:grpSp>
        <p:nvGrpSpPr>
          <p:cNvPr id="30" name="Group 29">
            <a:extLst>
              <a:ext uri="{FF2B5EF4-FFF2-40B4-BE49-F238E27FC236}">
                <a16:creationId xmlns:a16="http://schemas.microsoft.com/office/drawing/2014/main" id="{8F9B8183-0B58-499D-9DBA-5830E0D55AF4}"/>
              </a:ext>
            </a:extLst>
          </p:cNvPr>
          <p:cNvGrpSpPr/>
          <p:nvPr/>
        </p:nvGrpSpPr>
        <p:grpSpPr>
          <a:xfrm>
            <a:off x="1363019" y="2008049"/>
            <a:ext cx="10066981" cy="519914"/>
            <a:chOff x="1363019" y="1983131"/>
            <a:chExt cx="10066981" cy="519914"/>
          </a:xfrm>
        </p:grpSpPr>
        <p:sp>
          <p:nvSpPr>
            <p:cNvPr id="12" name="TextBox 11">
              <a:extLst>
                <a:ext uri="{FF2B5EF4-FFF2-40B4-BE49-F238E27FC236}">
                  <a16:creationId xmlns:a16="http://schemas.microsoft.com/office/drawing/2014/main" id="{398BF897-94A3-4F46-AFED-86475C068042}"/>
                </a:ext>
              </a:extLst>
            </p:cNvPr>
            <p:cNvSpPr txBox="1"/>
            <p:nvPr/>
          </p:nvSpPr>
          <p:spPr>
            <a:xfrm>
              <a:off x="1882933" y="2043033"/>
              <a:ext cx="9547067" cy="400110"/>
            </a:xfrm>
            <a:prstGeom prst="rect">
              <a:avLst/>
            </a:prstGeom>
            <a:noFill/>
          </p:spPr>
          <p:txBody>
            <a:bodyPr wrap="square" rtlCol="0">
              <a:spAutoFit/>
            </a:bodyPr>
            <a:lstStyle/>
            <a:p>
              <a:pPr defTabSz="1218621">
                <a:defRPr/>
              </a:pPr>
              <a:r>
                <a:rPr lang="en-US" sz="2000" b="1" dirty="0">
                  <a:solidFill>
                    <a:srgbClr val="000000"/>
                  </a:solidFill>
                  <a:latin typeface="Arial" panose="020B0604020202020204" pitchFamily="34" charset="0"/>
                  <a:cs typeface="Arial" pitchFamily="34" charset="0"/>
                </a:rPr>
                <a:t>Personal response to WFH/Covid-19 (BEUs)</a:t>
              </a:r>
              <a:endParaRPr lang="en-CA" sz="1600" dirty="0">
                <a:solidFill>
                  <a:srgbClr val="000000"/>
                </a:solidFill>
                <a:latin typeface="Arial" panose="020B0604020202020204" pitchFamily="34" charset="0"/>
                <a:cs typeface="Arial" pitchFamily="34" charset="0"/>
              </a:endParaRPr>
            </a:p>
          </p:txBody>
        </p:sp>
        <p:pic>
          <p:nvPicPr>
            <p:cNvPr id="6" name="Picture 5" descr="Shape&#10;&#10;Description automatically generated with low confidence">
              <a:extLst>
                <a:ext uri="{FF2B5EF4-FFF2-40B4-BE49-F238E27FC236}">
                  <a16:creationId xmlns:a16="http://schemas.microsoft.com/office/drawing/2014/main" id="{D0C70F7F-21B1-4931-9C11-E7CA976DFBE5}"/>
                </a:ext>
              </a:extLst>
            </p:cNvPr>
            <p:cNvPicPr>
              <a:picLocks noChangeAspect="1"/>
            </p:cNvPicPr>
            <p:nvPr/>
          </p:nvPicPr>
          <p:blipFill>
            <a:blip r:embed="rId3"/>
            <a:stretch>
              <a:fillRect/>
            </a:stretch>
          </p:blipFill>
          <p:spPr>
            <a:xfrm>
              <a:off x="1363019" y="1983131"/>
              <a:ext cx="519914" cy="519914"/>
            </a:xfrm>
            <a:prstGeom prst="rect">
              <a:avLst/>
            </a:prstGeom>
          </p:spPr>
        </p:pic>
      </p:grpSp>
      <p:grpSp>
        <p:nvGrpSpPr>
          <p:cNvPr id="31" name="Group 30">
            <a:extLst>
              <a:ext uri="{FF2B5EF4-FFF2-40B4-BE49-F238E27FC236}">
                <a16:creationId xmlns:a16="http://schemas.microsoft.com/office/drawing/2014/main" id="{A771A52B-EAEB-4014-ABCD-AF5B03FE449C}"/>
              </a:ext>
            </a:extLst>
          </p:cNvPr>
          <p:cNvGrpSpPr/>
          <p:nvPr/>
        </p:nvGrpSpPr>
        <p:grpSpPr>
          <a:xfrm>
            <a:off x="1363019" y="2663019"/>
            <a:ext cx="10066981" cy="519914"/>
            <a:chOff x="1363019" y="2551070"/>
            <a:chExt cx="10066981" cy="519914"/>
          </a:xfrm>
        </p:grpSpPr>
        <p:sp>
          <p:nvSpPr>
            <p:cNvPr id="13" name="TextBox 12">
              <a:extLst>
                <a:ext uri="{FF2B5EF4-FFF2-40B4-BE49-F238E27FC236}">
                  <a16:creationId xmlns:a16="http://schemas.microsoft.com/office/drawing/2014/main" id="{FEFB540B-F78A-46E0-8588-30060874BEA7}"/>
                </a:ext>
              </a:extLst>
            </p:cNvPr>
            <p:cNvSpPr txBox="1"/>
            <p:nvPr/>
          </p:nvSpPr>
          <p:spPr>
            <a:xfrm>
              <a:off x="1882933" y="2610972"/>
              <a:ext cx="9547067" cy="400110"/>
            </a:xfrm>
            <a:prstGeom prst="rect">
              <a:avLst/>
            </a:prstGeom>
            <a:noFill/>
          </p:spPr>
          <p:txBody>
            <a:bodyPr wrap="square" rtlCol="0">
              <a:spAutoFit/>
            </a:bodyPr>
            <a:lstStyle/>
            <a:p>
              <a:pPr defTabSz="1218621">
                <a:defRPr/>
              </a:pPr>
              <a:r>
                <a:rPr lang="en-US" sz="2000" b="1" dirty="0">
                  <a:solidFill>
                    <a:srgbClr val="000000"/>
                  </a:solidFill>
                  <a:latin typeface="Arial" panose="020B0604020202020204" pitchFamily="34" charset="0"/>
                  <a:cs typeface="Arial" pitchFamily="34" charset="0"/>
                </a:rPr>
                <a:t>Business/workplace changes due to Covid-19 (ITDMs)</a:t>
              </a:r>
              <a:endParaRPr lang="en-CA" sz="1600" dirty="0">
                <a:solidFill>
                  <a:srgbClr val="000000"/>
                </a:solidFill>
                <a:latin typeface="Arial" panose="020B0604020202020204" pitchFamily="34" charset="0"/>
                <a:cs typeface="Arial" pitchFamily="34" charset="0"/>
              </a:endParaRPr>
            </a:p>
          </p:txBody>
        </p:sp>
        <p:pic>
          <p:nvPicPr>
            <p:cNvPr id="8" name="Picture 7" descr="Shape&#10;&#10;Description automatically generated with low confidence">
              <a:extLst>
                <a:ext uri="{FF2B5EF4-FFF2-40B4-BE49-F238E27FC236}">
                  <a16:creationId xmlns:a16="http://schemas.microsoft.com/office/drawing/2014/main" id="{B7A669CA-82BB-4F08-B844-EFA48093572F}"/>
                </a:ext>
              </a:extLst>
            </p:cNvPr>
            <p:cNvPicPr>
              <a:picLocks noChangeAspect="1"/>
            </p:cNvPicPr>
            <p:nvPr/>
          </p:nvPicPr>
          <p:blipFill>
            <a:blip r:embed="rId4"/>
            <a:stretch>
              <a:fillRect/>
            </a:stretch>
          </p:blipFill>
          <p:spPr>
            <a:xfrm>
              <a:off x="1363019" y="2551070"/>
              <a:ext cx="519914" cy="519914"/>
            </a:xfrm>
            <a:prstGeom prst="rect">
              <a:avLst/>
            </a:prstGeom>
          </p:spPr>
        </p:pic>
      </p:grpSp>
      <p:grpSp>
        <p:nvGrpSpPr>
          <p:cNvPr id="34" name="Group 33">
            <a:extLst>
              <a:ext uri="{FF2B5EF4-FFF2-40B4-BE49-F238E27FC236}">
                <a16:creationId xmlns:a16="http://schemas.microsoft.com/office/drawing/2014/main" id="{049B446E-0655-408D-BE3C-8946420548FB}"/>
              </a:ext>
            </a:extLst>
          </p:cNvPr>
          <p:cNvGrpSpPr/>
          <p:nvPr/>
        </p:nvGrpSpPr>
        <p:grpSpPr>
          <a:xfrm>
            <a:off x="1363019" y="3317989"/>
            <a:ext cx="10066981" cy="519914"/>
            <a:chOff x="1363019" y="3195883"/>
            <a:chExt cx="10066981" cy="519914"/>
          </a:xfrm>
        </p:grpSpPr>
        <p:sp>
          <p:nvSpPr>
            <p:cNvPr id="14" name="TextBox 13">
              <a:extLst>
                <a:ext uri="{FF2B5EF4-FFF2-40B4-BE49-F238E27FC236}">
                  <a16:creationId xmlns:a16="http://schemas.microsoft.com/office/drawing/2014/main" id="{2BECBBB5-2512-4D2F-B59F-550395F1FD96}"/>
                </a:ext>
              </a:extLst>
            </p:cNvPr>
            <p:cNvSpPr txBox="1"/>
            <p:nvPr/>
          </p:nvSpPr>
          <p:spPr>
            <a:xfrm>
              <a:off x="1882933" y="3255785"/>
              <a:ext cx="9547067" cy="400110"/>
            </a:xfrm>
            <a:prstGeom prst="rect">
              <a:avLst/>
            </a:prstGeom>
            <a:noFill/>
          </p:spPr>
          <p:txBody>
            <a:bodyPr wrap="square" rtlCol="0">
              <a:spAutoFit/>
            </a:bodyPr>
            <a:lstStyle/>
            <a:p>
              <a:pPr defTabSz="1218621">
                <a:defRPr/>
              </a:pPr>
              <a:r>
                <a:rPr lang="en-US" sz="2000" b="1" dirty="0">
                  <a:solidFill>
                    <a:srgbClr val="000000"/>
                  </a:solidFill>
                  <a:latin typeface="Arial" panose="020B0604020202020204" pitchFamily="34" charset="0"/>
                  <a:cs typeface="Arial" pitchFamily="34" charset="0"/>
                </a:rPr>
                <a:t>WFH wardrobe/collaboration tools (BEU + ITDMs)</a:t>
              </a:r>
              <a:endParaRPr lang="en-CA" sz="1600" dirty="0">
                <a:solidFill>
                  <a:srgbClr val="000000"/>
                </a:solidFill>
                <a:latin typeface="Arial" panose="020B0604020202020204" pitchFamily="34" charset="0"/>
                <a:cs typeface="Arial" pitchFamily="34" charset="0"/>
              </a:endParaRPr>
            </a:p>
          </p:txBody>
        </p:sp>
        <p:pic>
          <p:nvPicPr>
            <p:cNvPr id="10" name="Picture 9" descr="Shape&#10;&#10;Description automatically generated with low confidence">
              <a:extLst>
                <a:ext uri="{FF2B5EF4-FFF2-40B4-BE49-F238E27FC236}">
                  <a16:creationId xmlns:a16="http://schemas.microsoft.com/office/drawing/2014/main" id="{A4E925B3-12D7-4FA9-B8A8-F992A0B374CE}"/>
                </a:ext>
              </a:extLst>
            </p:cNvPr>
            <p:cNvPicPr>
              <a:picLocks noChangeAspect="1"/>
            </p:cNvPicPr>
            <p:nvPr/>
          </p:nvPicPr>
          <p:blipFill>
            <a:blip r:embed="rId5"/>
            <a:stretch>
              <a:fillRect/>
            </a:stretch>
          </p:blipFill>
          <p:spPr>
            <a:xfrm>
              <a:off x="1363019" y="3195883"/>
              <a:ext cx="519914" cy="519914"/>
            </a:xfrm>
            <a:prstGeom prst="rect">
              <a:avLst/>
            </a:prstGeom>
          </p:spPr>
        </p:pic>
      </p:grpSp>
      <p:grpSp>
        <p:nvGrpSpPr>
          <p:cNvPr id="36" name="Group 35">
            <a:extLst>
              <a:ext uri="{FF2B5EF4-FFF2-40B4-BE49-F238E27FC236}">
                <a16:creationId xmlns:a16="http://schemas.microsoft.com/office/drawing/2014/main" id="{DCDDA270-5962-48B3-AF8D-5BA1A8274C2A}"/>
              </a:ext>
            </a:extLst>
          </p:cNvPr>
          <p:cNvGrpSpPr/>
          <p:nvPr/>
        </p:nvGrpSpPr>
        <p:grpSpPr>
          <a:xfrm>
            <a:off x="1363019" y="4627929"/>
            <a:ext cx="10066981" cy="519914"/>
            <a:chOff x="1363019" y="4601527"/>
            <a:chExt cx="10066981" cy="519914"/>
          </a:xfrm>
        </p:grpSpPr>
        <p:sp>
          <p:nvSpPr>
            <p:cNvPr id="16" name="TextBox 15">
              <a:extLst>
                <a:ext uri="{FF2B5EF4-FFF2-40B4-BE49-F238E27FC236}">
                  <a16:creationId xmlns:a16="http://schemas.microsoft.com/office/drawing/2014/main" id="{479C937B-FC2E-43B3-B7B6-F0B816B7B6B2}"/>
                </a:ext>
              </a:extLst>
            </p:cNvPr>
            <p:cNvSpPr txBox="1"/>
            <p:nvPr/>
          </p:nvSpPr>
          <p:spPr>
            <a:xfrm>
              <a:off x="1882933" y="4661429"/>
              <a:ext cx="9547067" cy="400110"/>
            </a:xfrm>
            <a:prstGeom prst="rect">
              <a:avLst/>
            </a:prstGeom>
            <a:noFill/>
          </p:spPr>
          <p:txBody>
            <a:bodyPr wrap="square" rtlCol="0">
              <a:spAutoFit/>
            </a:bodyPr>
            <a:lstStyle/>
            <a:p>
              <a:pPr defTabSz="1218621">
                <a:defRPr/>
              </a:pPr>
              <a:r>
                <a:rPr lang="en-US" sz="2000" b="1" dirty="0">
                  <a:solidFill>
                    <a:srgbClr val="000000"/>
                  </a:solidFill>
                  <a:latin typeface="Arial" panose="020B0604020202020204" pitchFamily="34" charset="0"/>
                  <a:cs typeface="Arial" pitchFamily="34" charset="0"/>
                </a:rPr>
                <a:t>DasS - Device as a Service (ITDMs)</a:t>
              </a:r>
              <a:endParaRPr lang="en-CA" sz="1600" dirty="0">
                <a:solidFill>
                  <a:srgbClr val="000000"/>
                </a:solidFill>
                <a:latin typeface="Arial" panose="020B0604020202020204" pitchFamily="34" charset="0"/>
                <a:cs typeface="Arial" pitchFamily="34" charset="0"/>
              </a:endParaRPr>
            </a:p>
          </p:txBody>
        </p:sp>
        <p:pic>
          <p:nvPicPr>
            <p:cNvPr id="19" name="Picture 18" descr="Shape&#10;&#10;Description automatically generated with low confidence">
              <a:extLst>
                <a:ext uri="{FF2B5EF4-FFF2-40B4-BE49-F238E27FC236}">
                  <a16:creationId xmlns:a16="http://schemas.microsoft.com/office/drawing/2014/main" id="{879FC056-82E8-41AA-8817-B5E4973D2BCB}"/>
                </a:ext>
              </a:extLst>
            </p:cNvPr>
            <p:cNvPicPr>
              <a:picLocks noChangeAspect="1"/>
            </p:cNvPicPr>
            <p:nvPr/>
          </p:nvPicPr>
          <p:blipFill>
            <a:blip r:embed="rId6"/>
            <a:stretch>
              <a:fillRect/>
            </a:stretch>
          </p:blipFill>
          <p:spPr>
            <a:xfrm>
              <a:off x="1363019" y="4601527"/>
              <a:ext cx="519914" cy="519914"/>
            </a:xfrm>
            <a:prstGeom prst="rect">
              <a:avLst/>
            </a:prstGeom>
          </p:spPr>
        </p:pic>
      </p:grpSp>
      <p:grpSp>
        <p:nvGrpSpPr>
          <p:cNvPr id="37" name="Group 36">
            <a:extLst>
              <a:ext uri="{FF2B5EF4-FFF2-40B4-BE49-F238E27FC236}">
                <a16:creationId xmlns:a16="http://schemas.microsoft.com/office/drawing/2014/main" id="{48B09C1A-EB40-45B3-9B88-A526A976B399}"/>
              </a:ext>
            </a:extLst>
          </p:cNvPr>
          <p:cNvGrpSpPr/>
          <p:nvPr/>
        </p:nvGrpSpPr>
        <p:grpSpPr>
          <a:xfrm>
            <a:off x="1363019" y="5282901"/>
            <a:ext cx="10066981" cy="519914"/>
            <a:chOff x="1363019" y="5184325"/>
            <a:chExt cx="10066981" cy="519914"/>
          </a:xfrm>
        </p:grpSpPr>
        <p:sp>
          <p:nvSpPr>
            <p:cNvPr id="17" name="TextBox 16">
              <a:extLst>
                <a:ext uri="{FF2B5EF4-FFF2-40B4-BE49-F238E27FC236}">
                  <a16:creationId xmlns:a16="http://schemas.microsoft.com/office/drawing/2014/main" id="{B90BEF3B-C8A1-4EE6-8762-40149ED7AA23}"/>
                </a:ext>
              </a:extLst>
            </p:cNvPr>
            <p:cNvSpPr txBox="1"/>
            <p:nvPr/>
          </p:nvSpPr>
          <p:spPr>
            <a:xfrm>
              <a:off x="1882933" y="5244227"/>
              <a:ext cx="9547067" cy="400110"/>
            </a:xfrm>
            <a:prstGeom prst="rect">
              <a:avLst/>
            </a:prstGeom>
            <a:noFill/>
          </p:spPr>
          <p:txBody>
            <a:bodyPr wrap="square" rtlCol="0">
              <a:spAutoFit/>
            </a:bodyPr>
            <a:lstStyle/>
            <a:p>
              <a:pPr defTabSz="1218621">
                <a:defRPr/>
              </a:pPr>
              <a:r>
                <a:rPr lang="en-US" sz="2000" b="1" dirty="0">
                  <a:solidFill>
                    <a:srgbClr val="000000"/>
                  </a:solidFill>
                  <a:latin typeface="Arial" panose="020B0604020202020204" pitchFamily="34" charset="0"/>
                  <a:cs typeface="Arial" pitchFamily="34" charset="0"/>
                </a:rPr>
                <a:t>Business continuity (ITDMs)</a:t>
              </a:r>
              <a:endParaRPr lang="en-CA" sz="1600" dirty="0">
                <a:solidFill>
                  <a:srgbClr val="000000"/>
                </a:solidFill>
                <a:latin typeface="Arial" panose="020B0604020202020204" pitchFamily="34" charset="0"/>
                <a:cs typeface="Arial" pitchFamily="34" charset="0"/>
              </a:endParaRPr>
            </a:p>
          </p:txBody>
        </p:sp>
        <p:pic>
          <p:nvPicPr>
            <p:cNvPr id="26" name="Picture 25" descr="Shape&#10;&#10;Description automatically generated with low confidence">
              <a:extLst>
                <a:ext uri="{FF2B5EF4-FFF2-40B4-BE49-F238E27FC236}">
                  <a16:creationId xmlns:a16="http://schemas.microsoft.com/office/drawing/2014/main" id="{6AD4B9B7-F764-4F2A-8662-68D84EE6712D}"/>
                </a:ext>
              </a:extLst>
            </p:cNvPr>
            <p:cNvPicPr>
              <a:picLocks noChangeAspect="1"/>
            </p:cNvPicPr>
            <p:nvPr/>
          </p:nvPicPr>
          <p:blipFill>
            <a:blip r:embed="rId7"/>
            <a:stretch>
              <a:fillRect/>
            </a:stretch>
          </p:blipFill>
          <p:spPr>
            <a:xfrm>
              <a:off x="1363019" y="5184325"/>
              <a:ext cx="519914" cy="519914"/>
            </a:xfrm>
            <a:prstGeom prst="rect">
              <a:avLst/>
            </a:prstGeom>
          </p:spPr>
        </p:pic>
      </p:grpSp>
      <p:grpSp>
        <p:nvGrpSpPr>
          <p:cNvPr id="35" name="Group 34">
            <a:extLst>
              <a:ext uri="{FF2B5EF4-FFF2-40B4-BE49-F238E27FC236}">
                <a16:creationId xmlns:a16="http://schemas.microsoft.com/office/drawing/2014/main" id="{B700A5EF-B5B5-4948-BED7-29F8B577F30E}"/>
              </a:ext>
            </a:extLst>
          </p:cNvPr>
          <p:cNvGrpSpPr/>
          <p:nvPr/>
        </p:nvGrpSpPr>
        <p:grpSpPr>
          <a:xfrm>
            <a:off x="1363019" y="3972959"/>
            <a:ext cx="10066981" cy="519914"/>
            <a:chOff x="1363019" y="3842628"/>
            <a:chExt cx="10066981" cy="519914"/>
          </a:xfrm>
        </p:grpSpPr>
        <p:sp>
          <p:nvSpPr>
            <p:cNvPr id="15" name="TextBox 14">
              <a:extLst>
                <a:ext uri="{FF2B5EF4-FFF2-40B4-BE49-F238E27FC236}">
                  <a16:creationId xmlns:a16="http://schemas.microsoft.com/office/drawing/2014/main" id="{D7B1FE8D-66D2-47AE-8AB9-755D0B5FFC00}"/>
                </a:ext>
              </a:extLst>
            </p:cNvPr>
            <p:cNvSpPr txBox="1"/>
            <p:nvPr/>
          </p:nvSpPr>
          <p:spPr>
            <a:xfrm>
              <a:off x="1882933" y="3902530"/>
              <a:ext cx="9547067" cy="400110"/>
            </a:xfrm>
            <a:prstGeom prst="rect">
              <a:avLst/>
            </a:prstGeom>
            <a:noFill/>
          </p:spPr>
          <p:txBody>
            <a:bodyPr wrap="square" rtlCol="0">
              <a:spAutoFit/>
            </a:bodyPr>
            <a:lstStyle/>
            <a:p>
              <a:pPr defTabSz="1218621">
                <a:defRPr/>
              </a:pPr>
              <a:r>
                <a:rPr lang="en-US" sz="2000" b="1" dirty="0">
                  <a:solidFill>
                    <a:srgbClr val="000000"/>
                  </a:solidFill>
                  <a:latin typeface="Arial" panose="020B0604020202020204" pitchFamily="34" charset="0"/>
                  <a:cs typeface="Arial" pitchFamily="34" charset="0"/>
                </a:rPr>
                <a:t>Digital transformation (ITDMs)</a:t>
              </a:r>
              <a:endParaRPr lang="en-CA" sz="1600" dirty="0">
                <a:solidFill>
                  <a:srgbClr val="000000"/>
                </a:solidFill>
                <a:latin typeface="Arial" panose="020B0604020202020204" pitchFamily="34" charset="0"/>
                <a:cs typeface="Arial" pitchFamily="34" charset="0"/>
              </a:endParaRPr>
            </a:p>
          </p:txBody>
        </p:sp>
        <p:pic>
          <p:nvPicPr>
            <p:cNvPr id="28" name="Picture 27" descr="Shape&#10;&#10;Description automatically generated with low confidence">
              <a:extLst>
                <a:ext uri="{FF2B5EF4-FFF2-40B4-BE49-F238E27FC236}">
                  <a16:creationId xmlns:a16="http://schemas.microsoft.com/office/drawing/2014/main" id="{14E21F1E-AB95-4C36-A7B4-F349023C72D7}"/>
                </a:ext>
              </a:extLst>
            </p:cNvPr>
            <p:cNvPicPr>
              <a:picLocks noChangeAspect="1"/>
            </p:cNvPicPr>
            <p:nvPr/>
          </p:nvPicPr>
          <p:blipFill>
            <a:blip r:embed="rId8"/>
            <a:stretch>
              <a:fillRect/>
            </a:stretch>
          </p:blipFill>
          <p:spPr>
            <a:xfrm>
              <a:off x="1363019" y="3842628"/>
              <a:ext cx="519914" cy="519914"/>
            </a:xfrm>
            <a:prstGeom prst="rect">
              <a:avLst/>
            </a:prstGeom>
          </p:spPr>
        </p:pic>
      </p:grpSp>
    </p:spTree>
    <p:extLst>
      <p:ext uri="{BB962C8B-B14F-4D97-AF65-F5344CB8AC3E}">
        <p14:creationId xmlns:p14="http://schemas.microsoft.com/office/powerpoint/2010/main" val="404322534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66BE345-4F4D-488D-ABEE-4D309165BD85}"/>
              </a:ext>
            </a:extLst>
          </p:cNvPr>
          <p:cNvSpPr/>
          <p:nvPr/>
        </p:nvSpPr>
        <p:spPr>
          <a:xfrm>
            <a:off x="342307" y="963738"/>
            <a:ext cx="11355354" cy="5413655"/>
          </a:xfrm>
          <a:prstGeom prst="rect">
            <a:avLst/>
          </a:prstGeom>
          <a:noFill/>
        </p:spPr>
        <p:txBody>
          <a:bodyPr wrap="square" rIns="45720">
            <a:noAutofit/>
          </a:bodyPr>
          <a:lstStyle/>
          <a:p>
            <a:pPr marL="285750" marR="0" indent="-285750">
              <a:lnSpc>
                <a:spcPct val="107000"/>
              </a:lnSpc>
              <a:spcBef>
                <a:spcPts val="0"/>
              </a:spcBef>
              <a:spcAft>
                <a:spcPts val="8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Many of the ways that workplaces have transformed in response to the pandemic are here to stay. It’s fair to say that the </a:t>
            </a:r>
            <a:r>
              <a:rPr lang="en-US" sz="1800" b="1" dirty="0">
                <a:solidFill>
                  <a:srgbClr val="C00000"/>
                </a:solidFill>
                <a:effectLst/>
                <a:ea typeface="Calibri" panose="020F0502020204030204" pitchFamily="34" charset="0"/>
                <a:cs typeface="Times New Roman" panose="02020603050405020304" pitchFamily="18" charset="0"/>
              </a:rPr>
              <a:t>office as we knew it is gone</a:t>
            </a:r>
          </a:p>
          <a:p>
            <a:pPr marR="0">
              <a:lnSpc>
                <a:spcPct val="107000"/>
              </a:lnSpc>
              <a:spcBef>
                <a:spcPts val="0"/>
              </a:spcBef>
              <a:spcAft>
                <a:spcPts val="800"/>
              </a:spcAft>
            </a:pPr>
            <a:r>
              <a:rPr lang="en-US" sz="600" dirty="0">
                <a:solidFill>
                  <a:srgbClr val="C00000"/>
                </a:solidFill>
                <a:ea typeface="Calibri" panose="020F0502020204030204" pitchFamily="34" charset="0"/>
                <a:cs typeface="Times New Roman" panose="02020603050405020304" pitchFamily="18" charset="0"/>
              </a:rPr>
              <a:t> </a:t>
            </a:r>
            <a:endParaRPr lang="en-US" sz="600" dirty="0">
              <a:solidFill>
                <a:srgbClr val="C00000"/>
              </a:solidFill>
              <a:effectLs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Workers are in a groove with working from home now and feel </a:t>
            </a:r>
            <a:r>
              <a:rPr lang="en-US" sz="1800" b="1" dirty="0">
                <a:solidFill>
                  <a:srgbClr val="C00000"/>
                </a:solidFill>
                <a:cs typeface="Times New Roman" panose="02020603050405020304" pitchFamily="18" charset="0"/>
              </a:rPr>
              <a:t>it’s a net positive </a:t>
            </a:r>
            <a:r>
              <a:rPr lang="en-US" sz="1800" dirty="0">
                <a:cs typeface="Times New Roman" panose="02020603050405020304" pitchFamily="18" charset="0"/>
              </a:rPr>
              <a:t>situation </a:t>
            </a:r>
            <a:r>
              <a:rPr lang="en-US" sz="1800" dirty="0">
                <a:effectLst/>
                <a:ea typeface="Calibri" panose="020F0502020204030204" pitchFamily="34" charset="0"/>
                <a:cs typeface="Times New Roman" panose="02020603050405020304" pitchFamily="18" charset="0"/>
              </a:rPr>
              <a:t>compared to their previous traditional office routine. </a:t>
            </a:r>
          </a:p>
          <a:p>
            <a:pPr>
              <a:lnSpc>
                <a:spcPct val="107000"/>
              </a:lnSpc>
              <a:spcAft>
                <a:spcPts val="800"/>
              </a:spcAft>
            </a:pPr>
            <a:r>
              <a:rPr lang="en-US" sz="800" dirty="0">
                <a:solidFill>
                  <a:srgbClr val="C00000"/>
                </a:solidFill>
                <a:ea typeface="Calibri" panose="020F0502020204030204" pitchFamily="34" charset="0"/>
                <a:cs typeface="Times New Roman" panose="02020603050405020304" pitchFamily="18" charset="0"/>
              </a:rPr>
              <a:t> </a:t>
            </a:r>
            <a:endParaRPr lang="en-US" sz="1800" dirty="0">
              <a:effectLs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Part of what’s making this work is the </a:t>
            </a:r>
            <a:r>
              <a:rPr lang="en-US" sz="1800" b="1" dirty="0">
                <a:solidFill>
                  <a:srgbClr val="C00000"/>
                </a:solidFill>
                <a:cs typeface="Times New Roman" panose="02020603050405020304" pitchFamily="18" charset="0"/>
              </a:rPr>
              <a:t>wide adoption of collaboration software</a:t>
            </a:r>
            <a:r>
              <a:rPr lang="en-US" sz="1800" dirty="0">
                <a:effectLst/>
                <a:ea typeface="Calibri" panose="020F0502020204030204" pitchFamily="34" charset="0"/>
                <a:cs typeface="Times New Roman" panose="02020603050405020304" pitchFamily="18" charset="0"/>
              </a:rPr>
              <a:t>, something nearly all companies have adopted.  </a:t>
            </a:r>
            <a:r>
              <a:rPr lang="en-US" sz="1800" b="1" dirty="0">
                <a:solidFill>
                  <a:srgbClr val="C00000"/>
                </a:solidFill>
                <a:cs typeface="Times New Roman" panose="02020603050405020304" pitchFamily="18" charset="0"/>
              </a:rPr>
              <a:t>Zoom</a:t>
            </a:r>
            <a:r>
              <a:rPr lang="en-US" sz="1800" dirty="0">
                <a:effectLst/>
                <a:ea typeface="Calibri" panose="020F0502020204030204" pitchFamily="34" charset="0"/>
                <a:cs typeface="Times New Roman" panose="02020603050405020304" pitchFamily="18" charset="0"/>
              </a:rPr>
              <a:t> is the most used, followed by </a:t>
            </a:r>
            <a:r>
              <a:rPr lang="en-US" sz="1800" b="1" dirty="0">
                <a:solidFill>
                  <a:srgbClr val="C00000"/>
                </a:solidFill>
                <a:cs typeface="Times New Roman" panose="02020603050405020304" pitchFamily="18" charset="0"/>
              </a:rPr>
              <a:t>Microsoft</a:t>
            </a:r>
            <a:r>
              <a:rPr lang="en-US" sz="1800" dirty="0">
                <a:effectLst/>
                <a:ea typeface="Calibri" panose="020F0502020204030204" pitchFamily="34" charset="0"/>
                <a:cs typeface="Times New Roman" panose="02020603050405020304" pitchFamily="18" charset="0"/>
              </a:rPr>
              <a:t> (Teams, Office 365) and </a:t>
            </a:r>
            <a:r>
              <a:rPr lang="en-US" sz="1800" b="1" dirty="0">
                <a:solidFill>
                  <a:srgbClr val="C00000"/>
                </a:solidFill>
                <a:cs typeface="Times New Roman" panose="02020603050405020304" pitchFamily="18" charset="0"/>
              </a:rPr>
              <a:t>Google</a:t>
            </a:r>
            <a:r>
              <a:rPr lang="en-US" sz="1800" dirty="0">
                <a:effectLst/>
                <a:ea typeface="Calibri" panose="020F0502020204030204" pitchFamily="34" charset="0"/>
                <a:cs typeface="Times New Roman" panose="02020603050405020304" pitchFamily="18" charset="0"/>
              </a:rPr>
              <a:t> (Meet, Docs). </a:t>
            </a:r>
          </a:p>
          <a:p>
            <a:pPr marR="0">
              <a:lnSpc>
                <a:spcPct val="107000"/>
              </a:lnSpc>
              <a:spcBef>
                <a:spcPts val="0"/>
              </a:spcBef>
              <a:spcAft>
                <a:spcPts val="800"/>
              </a:spcAft>
            </a:pPr>
            <a:r>
              <a:rPr lang="en-US" sz="800" dirty="0">
                <a:solidFill>
                  <a:srgbClr val="C00000"/>
                </a:solidFill>
                <a:ea typeface="Calibri" panose="020F0502020204030204" pitchFamily="34" charset="0"/>
                <a:cs typeface="Times New Roman" panose="02020603050405020304" pitchFamily="18" charset="0"/>
              </a:rPr>
              <a:t> </a:t>
            </a:r>
            <a:endParaRPr lang="en-US" sz="1800" dirty="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IT departments are </a:t>
            </a:r>
            <a:r>
              <a:rPr lang="en-US" sz="1800" b="1" dirty="0">
                <a:solidFill>
                  <a:srgbClr val="C00000"/>
                </a:solidFill>
                <a:cs typeface="Times New Roman" panose="02020603050405020304" pitchFamily="18" charset="0"/>
              </a:rPr>
              <a:t>willing to help fund tech </a:t>
            </a:r>
            <a:r>
              <a:rPr lang="en-US" sz="1800" dirty="0">
                <a:effectLst/>
                <a:ea typeface="Calibri" panose="020F0502020204030204" pitchFamily="34" charset="0"/>
                <a:cs typeface="Times New Roman" panose="02020603050405020304" pitchFamily="18" charset="0"/>
              </a:rPr>
              <a:t>purchases to help employees work from home efficiently, though it’s </a:t>
            </a:r>
            <a:r>
              <a:rPr lang="en-US" sz="1800" b="1" dirty="0">
                <a:solidFill>
                  <a:srgbClr val="C00000"/>
                </a:solidFill>
                <a:cs typeface="Times New Roman" panose="02020603050405020304" pitchFamily="18" charset="0"/>
              </a:rPr>
              <a:t>possible workers aren’t taking advantage </a:t>
            </a:r>
            <a:r>
              <a:rPr lang="en-US" sz="1800" dirty="0">
                <a:effectLst/>
                <a:ea typeface="Calibri" panose="020F0502020204030204" pitchFamily="34" charset="0"/>
                <a:cs typeface="Times New Roman" panose="02020603050405020304" pitchFamily="18" charset="0"/>
              </a:rPr>
              <a:t>of this as much as they could. Most ITDMs say their company will front the bill for WFH equipment, though only a quarter to a half of workers have taken advantage</a:t>
            </a:r>
          </a:p>
          <a:p>
            <a:pPr>
              <a:lnSpc>
                <a:spcPct val="107000"/>
              </a:lnSpc>
              <a:spcAft>
                <a:spcPts val="800"/>
              </a:spcAft>
            </a:pPr>
            <a:r>
              <a:rPr lang="en-US" sz="800" dirty="0">
                <a:solidFill>
                  <a:srgbClr val="C00000"/>
                </a:solidFill>
                <a:ea typeface="Calibri" panose="020F0502020204030204" pitchFamily="34" charset="0"/>
                <a:cs typeface="Times New Roman" panose="02020603050405020304" pitchFamily="18" charset="0"/>
              </a:rPr>
              <a:t> </a:t>
            </a:r>
            <a:endParaRPr lang="en-US" sz="1800" dirty="0">
              <a:effectLs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One piece of tech that’s being used more is the smartphone, with the </a:t>
            </a:r>
            <a:r>
              <a:rPr lang="en-US" sz="1800" b="1" dirty="0">
                <a:solidFill>
                  <a:srgbClr val="C00000"/>
                </a:solidFill>
                <a:cs typeface="Times New Roman" panose="02020603050405020304" pitchFamily="18" charset="0"/>
              </a:rPr>
              <a:t>majority using their phone for work purposes</a:t>
            </a:r>
            <a:r>
              <a:rPr lang="en-US" sz="1800" dirty="0">
                <a:effectLst/>
                <a:ea typeface="Calibri" panose="020F0502020204030204" pitchFamily="34" charset="0"/>
                <a:cs typeface="Times New Roman" panose="02020603050405020304" pitchFamily="18" charset="0"/>
              </a:rPr>
              <a:t>. It’s being used most frequently as a way to </a:t>
            </a:r>
            <a:r>
              <a:rPr lang="en-US" sz="1800" b="1" dirty="0">
                <a:solidFill>
                  <a:srgbClr val="C00000"/>
                </a:solidFill>
                <a:cs typeface="Times New Roman" panose="02020603050405020304" pitchFamily="18" charset="0"/>
              </a:rPr>
              <a:t>communicate within their teams</a:t>
            </a:r>
            <a:r>
              <a:rPr lang="en-US" sz="1800" dirty="0">
                <a:effectLst/>
                <a:ea typeface="Calibri" panose="020F0502020204030204" pitchFamily="34" charset="0"/>
                <a:cs typeface="Times New Roman" panose="02020603050405020304" pitchFamily="18" charset="0"/>
              </a:rPr>
              <a:t>, likely due to the increase in collaboration tool usage</a:t>
            </a:r>
          </a:p>
        </p:txBody>
      </p:sp>
      <p:sp>
        <p:nvSpPr>
          <p:cNvPr id="7" name="Title 6">
            <a:extLst>
              <a:ext uri="{FF2B5EF4-FFF2-40B4-BE49-F238E27FC236}">
                <a16:creationId xmlns:a16="http://schemas.microsoft.com/office/drawing/2014/main" id="{BFC3AC70-245D-4EC3-A4E8-3118B6EBB34A}"/>
              </a:ext>
            </a:extLst>
          </p:cNvPr>
          <p:cNvSpPr>
            <a:spLocks noGrp="1"/>
          </p:cNvSpPr>
          <p:nvPr>
            <p:ph type="title"/>
          </p:nvPr>
        </p:nvSpPr>
        <p:spPr>
          <a:xfrm>
            <a:off x="557784" y="160020"/>
            <a:ext cx="11073384" cy="521208"/>
          </a:xfrm>
        </p:spPr>
        <p:txBody>
          <a:bodyPr vert="horz" wrap="square" lIns="0" tIns="0" rIns="0" bIns="0" rtlCol="0" anchor="ctr" anchorCtr="0">
            <a:noAutofit/>
          </a:bodyPr>
          <a:lstStyle/>
          <a:p>
            <a:r>
              <a:rPr lang="en-US" dirty="0"/>
              <a:t>Key Findings – Page 1 of 2</a:t>
            </a:r>
            <a:endParaRPr lang="en-CA" dirty="0"/>
          </a:p>
        </p:txBody>
      </p:sp>
      <p:sp>
        <p:nvSpPr>
          <p:cNvPr id="2" name="Rectangle 1">
            <a:extLst>
              <a:ext uri="{FF2B5EF4-FFF2-40B4-BE49-F238E27FC236}">
                <a16:creationId xmlns:a16="http://schemas.microsoft.com/office/drawing/2014/main" id="{0CDC3C6B-57DC-47A8-815D-79FEC2E3B4A7}"/>
              </a:ext>
            </a:extLst>
          </p:cNvPr>
          <p:cNvSpPr/>
          <p:nvPr/>
        </p:nvSpPr>
        <p:spPr>
          <a:xfrm>
            <a:off x="0" y="893"/>
            <a:ext cx="287887" cy="6856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399" dirty="0">
              <a:latin typeface="Arial" panose="020B0604020202020204" pitchFamily="34" charset="0"/>
            </a:endParaRPr>
          </a:p>
        </p:txBody>
      </p:sp>
      <p:sp>
        <p:nvSpPr>
          <p:cNvPr id="9" name="Flowchart: Connector 8">
            <a:extLst>
              <a:ext uri="{FF2B5EF4-FFF2-40B4-BE49-F238E27FC236}">
                <a16:creationId xmlns:a16="http://schemas.microsoft.com/office/drawing/2014/main" id="{97747915-83BA-4706-806C-DDEDF29C9AD9}"/>
              </a:ext>
            </a:extLst>
          </p:cNvPr>
          <p:cNvSpPr/>
          <p:nvPr/>
        </p:nvSpPr>
        <p:spPr>
          <a:xfrm>
            <a:off x="89710" y="918457"/>
            <a:ext cx="505194" cy="505194"/>
          </a:xfrm>
          <a:prstGeom prst="flowChartConnector">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9" dirty="0">
                <a:latin typeface="Arial" panose="020B0604020202020204" pitchFamily="34" charset="0"/>
              </a:rPr>
              <a:t>1</a:t>
            </a:r>
            <a:endParaRPr lang="en-CA" sz="2399" dirty="0">
              <a:latin typeface="Arial" panose="020B0604020202020204" pitchFamily="34" charset="0"/>
            </a:endParaRPr>
          </a:p>
        </p:txBody>
      </p:sp>
      <p:sp>
        <p:nvSpPr>
          <p:cNvPr id="10" name="Flowchart: Connector 9">
            <a:extLst>
              <a:ext uri="{FF2B5EF4-FFF2-40B4-BE49-F238E27FC236}">
                <a16:creationId xmlns:a16="http://schemas.microsoft.com/office/drawing/2014/main" id="{A16A2769-6594-4F47-9CA7-FE039DF895E6}"/>
              </a:ext>
            </a:extLst>
          </p:cNvPr>
          <p:cNvSpPr/>
          <p:nvPr/>
        </p:nvSpPr>
        <p:spPr>
          <a:xfrm>
            <a:off x="89710" y="1791361"/>
            <a:ext cx="505194" cy="505194"/>
          </a:xfrm>
          <a:prstGeom prst="flowChartConnector">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9" dirty="0">
                <a:latin typeface="Arial" panose="020B0604020202020204" pitchFamily="34" charset="0"/>
              </a:rPr>
              <a:t>2</a:t>
            </a:r>
            <a:endParaRPr lang="en-CA" sz="2399" dirty="0">
              <a:latin typeface="Arial" panose="020B0604020202020204" pitchFamily="34" charset="0"/>
            </a:endParaRPr>
          </a:p>
        </p:txBody>
      </p:sp>
      <p:sp>
        <p:nvSpPr>
          <p:cNvPr id="11" name="Slide Number Placeholder 4">
            <a:extLst>
              <a:ext uri="{FF2B5EF4-FFF2-40B4-BE49-F238E27FC236}">
                <a16:creationId xmlns:a16="http://schemas.microsoft.com/office/drawing/2014/main" id="{B694BAAA-E858-4C0C-B5EF-8589DAC9EFEC}"/>
              </a:ext>
            </a:extLst>
          </p:cNvPr>
          <p:cNvSpPr>
            <a:spLocks noGrp="1"/>
          </p:cNvSpPr>
          <p:nvPr>
            <p:ph type="sldNum" sz="quarter" idx="4"/>
          </p:nvPr>
        </p:nvSpPr>
        <p:spPr>
          <a:xfrm>
            <a:off x="11697661" y="6473952"/>
            <a:ext cx="438912" cy="155448"/>
          </a:xfrm>
        </p:spPr>
        <p:txBody>
          <a:bodyPr/>
          <a:lstStyle/>
          <a:p>
            <a:fld id="{6D22F896-40B5-4ADD-8801-0D06FADFA095}" type="slidenum">
              <a:rPr lang="en-US" smtClean="0">
                <a:latin typeface="Arial" panose="020B0604020202020204" pitchFamily="34" charset="0"/>
              </a:rPr>
              <a:pPr/>
              <a:t>13</a:t>
            </a:fld>
            <a:endParaRPr lang="en-US" dirty="0">
              <a:latin typeface="Arial" panose="020B0604020202020204" pitchFamily="34" charset="0"/>
            </a:endParaRPr>
          </a:p>
        </p:txBody>
      </p:sp>
      <p:sp>
        <p:nvSpPr>
          <p:cNvPr id="12" name="Flowchart: Connector 11">
            <a:extLst>
              <a:ext uri="{FF2B5EF4-FFF2-40B4-BE49-F238E27FC236}">
                <a16:creationId xmlns:a16="http://schemas.microsoft.com/office/drawing/2014/main" id="{950F8D99-25B7-46FF-B6EC-F8097787E50E}"/>
              </a:ext>
            </a:extLst>
          </p:cNvPr>
          <p:cNvSpPr/>
          <p:nvPr/>
        </p:nvSpPr>
        <p:spPr>
          <a:xfrm>
            <a:off x="89710" y="3928501"/>
            <a:ext cx="505194" cy="505194"/>
          </a:xfrm>
          <a:prstGeom prst="flowChartConnector">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9" dirty="0">
                <a:latin typeface="Arial" panose="020B0604020202020204" pitchFamily="34" charset="0"/>
              </a:rPr>
              <a:t>4</a:t>
            </a:r>
            <a:endParaRPr lang="en-CA" sz="2399" dirty="0">
              <a:latin typeface="Arial" panose="020B0604020202020204" pitchFamily="34" charset="0"/>
            </a:endParaRPr>
          </a:p>
        </p:txBody>
      </p:sp>
      <p:sp>
        <p:nvSpPr>
          <p:cNvPr id="17" name="Flowchart: Connector 16">
            <a:extLst>
              <a:ext uri="{FF2B5EF4-FFF2-40B4-BE49-F238E27FC236}">
                <a16:creationId xmlns:a16="http://schemas.microsoft.com/office/drawing/2014/main" id="{C2FECDFA-EBAB-49B4-92BC-D3F2118AFEF9}"/>
              </a:ext>
            </a:extLst>
          </p:cNvPr>
          <p:cNvSpPr/>
          <p:nvPr/>
        </p:nvSpPr>
        <p:spPr>
          <a:xfrm>
            <a:off x="89710" y="2722130"/>
            <a:ext cx="505194" cy="505194"/>
          </a:xfrm>
          <a:prstGeom prst="flowChartConnector">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9" dirty="0">
                <a:latin typeface="Arial" panose="020B0604020202020204" pitchFamily="34" charset="0"/>
              </a:rPr>
              <a:t>3</a:t>
            </a:r>
            <a:endParaRPr lang="en-CA" sz="2399" dirty="0">
              <a:latin typeface="Arial" panose="020B0604020202020204" pitchFamily="34" charset="0"/>
            </a:endParaRPr>
          </a:p>
        </p:txBody>
      </p:sp>
      <p:sp>
        <p:nvSpPr>
          <p:cNvPr id="18" name="Flowchart: Connector 17">
            <a:extLst>
              <a:ext uri="{FF2B5EF4-FFF2-40B4-BE49-F238E27FC236}">
                <a16:creationId xmlns:a16="http://schemas.microsoft.com/office/drawing/2014/main" id="{B9A55B47-3E72-4200-9A19-5BF14CAED563}"/>
              </a:ext>
            </a:extLst>
          </p:cNvPr>
          <p:cNvSpPr/>
          <p:nvPr/>
        </p:nvSpPr>
        <p:spPr>
          <a:xfrm>
            <a:off x="89710" y="5444900"/>
            <a:ext cx="505194" cy="505194"/>
          </a:xfrm>
          <a:prstGeom prst="flowChartConnector">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9" dirty="0">
                <a:latin typeface="Arial" panose="020B0604020202020204" pitchFamily="34" charset="0"/>
              </a:rPr>
              <a:t>5</a:t>
            </a:r>
            <a:endParaRPr lang="en-CA" sz="2399" dirty="0">
              <a:latin typeface="Arial" panose="020B0604020202020204" pitchFamily="34" charset="0"/>
            </a:endParaRPr>
          </a:p>
        </p:txBody>
      </p:sp>
    </p:spTree>
    <p:extLst>
      <p:ext uri="{BB962C8B-B14F-4D97-AF65-F5344CB8AC3E}">
        <p14:creationId xmlns:p14="http://schemas.microsoft.com/office/powerpoint/2010/main" val="365774203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66BE345-4F4D-488D-ABEE-4D309165BD85}"/>
              </a:ext>
            </a:extLst>
          </p:cNvPr>
          <p:cNvSpPr/>
          <p:nvPr/>
        </p:nvSpPr>
        <p:spPr>
          <a:xfrm>
            <a:off x="342307" y="963738"/>
            <a:ext cx="11240686" cy="5413655"/>
          </a:xfrm>
          <a:prstGeom prst="rect">
            <a:avLst/>
          </a:prstGeom>
          <a:noFill/>
        </p:spPr>
        <p:txBody>
          <a:bodyPr wrap="square" rIns="45720">
            <a:noAutofit/>
          </a:bodyPr>
          <a:lstStyle/>
          <a:p>
            <a:pPr marR="0">
              <a:lnSpc>
                <a:spcPct val="107000"/>
              </a:lnSpc>
              <a:spcBef>
                <a:spcPts val="0"/>
              </a:spcBef>
              <a:spcAft>
                <a:spcPts val="800"/>
              </a:spcAft>
            </a:pPr>
            <a:br>
              <a:rPr lang="en-US" sz="1800" dirty="0">
                <a:effectLst/>
                <a:ea typeface="Calibri" panose="020F0502020204030204" pitchFamily="34" charset="0"/>
                <a:cs typeface="Times New Roman" panose="02020603050405020304" pitchFamily="18" charset="0"/>
              </a:rPr>
            </a:br>
            <a:r>
              <a:rPr lang="en-US" sz="600" dirty="0">
                <a:effectLst/>
                <a:ea typeface="Calibri" panose="020F0502020204030204" pitchFamily="34" charset="0"/>
                <a:cs typeface="Times New Roman" panose="02020603050405020304" pitchFamily="18" charset="0"/>
              </a:rPr>
              <a:t> </a:t>
            </a:r>
          </a:p>
          <a:p>
            <a:pPr marL="285750" marR="0" indent="-285750">
              <a:lnSpc>
                <a:spcPct val="107000"/>
              </a:lnSpc>
              <a:spcBef>
                <a:spcPts val="0"/>
              </a:spcBef>
              <a:spcAft>
                <a:spcPts val="8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Nearly all companies, especially Medium and Large, </a:t>
            </a:r>
            <a:r>
              <a:rPr lang="en-US" sz="1800" b="1" dirty="0">
                <a:solidFill>
                  <a:srgbClr val="C00000"/>
                </a:solidFill>
                <a:cs typeface="Times New Roman" panose="02020603050405020304" pitchFamily="18" charset="0"/>
              </a:rPr>
              <a:t>have some sort of continuity plan </a:t>
            </a:r>
            <a:r>
              <a:rPr lang="en-US" sz="1800" dirty="0">
                <a:effectLst/>
                <a:ea typeface="Calibri" panose="020F0502020204030204" pitchFamily="34" charset="0"/>
                <a:cs typeface="Times New Roman" panose="02020603050405020304" pitchFamily="18" charset="0"/>
              </a:rPr>
              <a:t>in place. They’re </a:t>
            </a:r>
            <a:r>
              <a:rPr lang="en-US" sz="1800" b="1" dirty="0">
                <a:solidFill>
                  <a:srgbClr val="C00000"/>
                </a:solidFill>
                <a:cs typeface="Times New Roman" panose="02020603050405020304" pitchFamily="18" charset="0"/>
              </a:rPr>
              <a:t>more concerned about data threats</a:t>
            </a:r>
            <a:r>
              <a:rPr lang="en-US" sz="1800" dirty="0">
                <a:effectLst/>
                <a:ea typeface="Calibri" panose="020F0502020204030204" pitchFamily="34" charset="0"/>
                <a:cs typeface="Times New Roman" panose="02020603050405020304" pitchFamily="18" charset="0"/>
              </a:rPr>
              <a:t> than another widespread health event like a pandemic</a:t>
            </a:r>
            <a:br>
              <a:rPr lang="en-US" sz="1800" dirty="0">
                <a:effectLst/>
                <a:ea typeface="Calibri" panose="020F0502020204030204" pitchFamily="34" charset="0"/>
                <a:cs typeface="Times New Roman" panose="02020603050405020304" pitchFamily="18" charset="0"/>
              </a:rPr>
            </a:br>
            <a:r>
              <a:rPr lang="en-US" sz="600" dirty="0">
                <a:effectLst/>
                <a:ea typeface="Calibri" panose="020F0502020204030204" pitchFamily="34" charset="0"/>
                <a:cs typeface="Times New Roman" panose="02020603050405020304" pitchFamily="18" charset="0"/>
              </a:rPr>
              <a:t> </a:t>
            </a:r>
            <a:endParaRPr lang="en-US" sz="900" dirty="0">
              <a:effectLs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There is </a:t>
            </a:r>
            <a:r>
              <a:rPr lang="en-US" sz="1800" b="1" dirty="0">
                <a:solidFill>
                  <a:srgbClr val="C00000"/>
                </a:solidFill>
                <a:cs typeface="Times New Roman" panose="02020603050405020304" pitchFamily="18" charset="0"/>
              </a:rPr>
              <a:t>significant interest in DaaS</a:t>
            </a:r>
            <a:r>
              <a:rPr lang="en-US" sz="1800" dirty="0">
                <a:effectLst/>
                <a:ea typeface="Calibri" panose="020F0502020204030204" pitchFamily="34" charset="0"/>
                <a:cs typeface="Times New Roman" panose="02020603050405020304" pitchFamily="18" charset="0"/>
              </a:rPr>
              <a:t>, more so in Medium and Large companies, who see its top benefits as </a:t>
            </a:r>
            <a:r>
              <a:rPr lang="en-US" sz="1800" b="1" dirty="0">
                <a:solidFill>
                  <a:srgbClr val="C00000"/>
                </a:solidFill>
                <a:cs typeface="Times New Roman" panose="02020603050405020304" pitchFamily="18" charset="0"/>
              </a:rPr>
              <a:t>freeing up time </a:t>
            </a:r>
            <a:r>
              <a:rPr lang="en-US" sz="1800" dirty="0">
                <a:effectLst/>
                <a:ea typeface="Calibri" panose="020F0502020204030204" pitchFamily="34" charset="0"/>
                <a:cs typeface="Times New Roman" panose="02020603050405020304" pitchFamily="18" charset="0"/>
              </a:rPr>
              <a:t>for more strategic projects and keeping </a:t>
            </a:r>
            <a:r>
              <a:rPr lang="en-US" sz="1800" b="1" dirty="0">
                <a:solidFill>
                  <a:srgbClr val="C00000"/>
                </a:solidFill>
                <a:cs typeface="Times New Roman" panose="02020603050405020304" pitchFamily="18" charset="0"/>
              </a:rPr>
              <a:t>hardware up to date</a:t>
            </a:r>
            <a:endParaRPr lang="en-US" sz="1800" dirty="0">
              <a:effectLst/>
              <a:ea typeface="Calibri" panose="020F0502020204030204" pitchFamily="34" charset="0"/>
              <a:cs typeface="Times New Roman" panose="02020603050405020304" pitchFamily="18" charset="0"/>
            </a:endParaRPr>
          </a:p>
        </p:txBody>
      </p:sp>
      <p:sp>
        <p:nvSpPr>
          <p:cNvPr id="7" name="Title 6">
            <a:extLst>
              <a:ext uri="{FF2B5EF4-FFF2-40B4-BE49-F238E27FC236}">
                <a16:creationId xmlns:a16="http://schemas.microsoft.com/office/drawing/2014/main" id="{BFC3AC70-245D-4EC3-A4E8-3118B6EBB34A}"/>
              </a:ext>
            </a:extLst>
          </p:cNvPr>
          <p:cNvSpPr>
            <a:spLocks noGrp="1"/>
          </p:cNvSpPr>
          <p:nvPr>
            <p:ph type="title"/>
          </p:nvPr>
        </p:nvSpPr>
        <p:spPr>
          <a:xfrm>
            <a:off x="557784" y="160020"/>
            <a:ext cx="11073384" cy="521208"/>
          </a:xfrm>
        </p:spPr>
        <p:txBody>
          <a:bodyPr vert="horz" wrap="square" lIns="0" tIns="0" rIns="0" bIns="0" rtlCol="0" anchor="ctr" anchorCtr="0">
            <a:noAutofit/>
          </a:bodyPr>
          <a:lstStyle/>
          <a:p>
            <a:r>
              <a:rPr lang="en-US" dirty="0"/>
              <a:t>Key Findings – Page 2 of 2</a:t>
            </a:r>
            <a:endParaRPr lang="en-CA" dirty="0"/>
          </a:p>
        </p:txBody>
      </p:sp>
      <p:sp>
        <p:nvSpPr>
          <p:cNvPr id="2" name="Rectangle 1">
            <a:extLst>
              <a:ext uri="{FF2B5EF4-FFF2-40B4-BE49-F238E27FC236}">
                <a16:creationId xmlns:a16="http://schemas.microsoft.com/office/drawing/2014/main" id="{0CDC3C6B-57DC-47A8-815D-79FEC2E3B4A7}"/>
              </a:ext>
            </a:extLst>
          </p:cNvPr>
          <p:cNvSpPr/>
          <p:nvPr/>
        </p:nvSpPr>
        <p:spPr>
          <a:xfrm>
            <a:off x="0" y="893"/>
            <a:ext cx="287887" cy="6856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399" dirty="0">
              <a:latin typeface="Arial" panose="020B0604020202020204" pitchFamily="34" charset="0"/>
            </a:endParaRPr>
          </a:p>
        </p:txBody>
      </p:sp>
      <p:sp>
        <p:nvSpPr>
          <p:cNvPr id="9" name="Flowchart: Connector 8">
            <a:extLst>
              <a:ext uri="{FF2B5EF4-FFF2-40B4-BE49-F238E27FC236}">
                <a16:creationId xmlns:a16="http://schemas.microsoft.com/office/drawing/2014/main" id="{97747915-83BA-4706-806C-DDEDF29C9AD9}"/>
              </a:ext>
            </a:extLst>
          </p:cNvPr>
          <p:cNvSpPr/>
          <p:nvPr/>
        </p:nvSpPr>
        <p:spPr>
          <a:xfrm>
            <a:off x="89710" y="1407855"/>
            <a:ext cx="505194" cy="505194"/>
          </a:xfrm>
          <a:prstGeom prst="flowChartConnector">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9" dirty="0">
                <a:latin typeface="Arial" panose="020B0604020202020204" pitchFamily="34" charset="0"/>
              </a:rPr>
              <a:t>6</a:t>
            </a:r>
            <a:endParaRPr lang="en-CA" sz="2399" dirty="0">
              <a:latin typeface="Arial" panose="020B0604020202020204" pitchFamily="34" charset="0"/>
            </a:endParaRPr>
          </a:p>
        </p:txBody>
      </p:sp>
      <p:sp>
        <p:nvSpPr>
          <p:cNvPr id="10" name="Flowchart: Connector 9">
            <a:extLst>
              <a:ext uri="{FF2B5EF4-FFF2-40B4-BE49-F238E27FC236}">
                <a16:creationId xmlns:a16="http://schemas.microsoft.com/office/drawing/2014/main" id="{A16A2769-6594-4F47-9CA7-FE039DF895E6}"/>
              </a:ext>
            </a:extLst>
          </p:cNvPr>
          <p:cNvSpPr/>
          <p:nvPr/>
        </p:nvSpPr>
        <p:spPr>
          <a:xfrm>
            <a:off x="52590" y="2195559"/>
            <a:ext cx="505194" cy="505194"/>
          </a:xfrm>
          <a:prstGeom prst="flowChartConnector">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9" dirty="0">
                <a:latin typeface="Arial" panose="020B0604020202020204" pitchFamily="34" charset="0"/>
              </a:rPr>
              <a:t>7</a:t>
            </a:r>
            <a:endParaRPr lang="en-CA" sz="2399" dirty="0">
              <a:latin typeface="Arial" panose="020B0604020202020204" pitchFamily="34" charset="0"/>
            </a:endParaRPr>
          </a:p>
        </p:txBody>
      </p:sp>
      <p:sp>
        <p:nvSpPr>
          <p:cNvPr id="11" name="Slide Number Placeholder 4">
            <a:extLst>
              <a:ext uri="{FF2B5EF4-FFF2-40B4-BE49-F238E27FC236}">
                <a16:creationId xmlns:a16="http://schemas.microsoft.com/office/drawing/2014/main" id="{B694BAAA-E858-4C0C-B5EF-8589DAC9EFEC}"/>
              </a:ext>
            </a:extLst>
          </p:cNvPr>
          <p:cNvSpPr>
            <a:spLocks noGrp="1"/>
          </p:cNvSpPr>
          <p:nvPr>
            <p:ph type="sldNum" sz="quarter" idx="4"/>
          </p:nvPr>
        </p:nvSpPr>
        <p:spPr>
          <a:xfrm>
            <a:off x="11697661" y="6473952"/>
            <a:ext cx="438912" cy="155448"/>
          </a:xfrm>
        </p:spPr>
        <p:txBody>
          <a:bodyPr/>
          <a:lstStyle/>
          <a:p>
            <a:fld id="{6D22F896-40B5-4ADD-8801-0D06FADFA095}" type="slidenum">
              <a:rPr lang="en-US" smtClean="0">
                <a:latin typeface="Arial" panose="020B0604020202020204" pitchFamily="34" charset="0"/>
              </a:rPr>
              <a:pPr/>
              <a:t>14</a:t>
            </a:fld>
            <a:endParaRPr lang="en-US" dirty="0">
              <a:latin typeface="Arial" panose="020B0604020202020204" pitchFamily="34" charset="0"/>
            </a:endParaRPr>
          </a:p>
        </p:txBody>
      </p:sp>
    </p:spTree>
    <p:extLst>
      <p:ext uri="{BB962C8B-B14F-4D97-AF65-F5344CB8AC3E}">
        <p14:creationId xmlns:p14="http://schemas.microsoft.com/office/powerpoint/2010/main" val="302727478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9F4581-99F1-4961-9CD8-D0BB09B90ED1}"/>
              </a:ext>
            </a:extLst>
          </p:cNvPr>
          <p:cNvSpPr>
            <a:spLocks noGrp="1"/>
          </p:cNvSpPr>
          <p:nvPr>
            <p:ph type="title"/>
          </p:nvPr>
        </p:nvSpPr>
        <p:spPr/>
        <p:txBody>
          <a:bodyPr/>
          <a:lstStyle/>
          <a:p>
            <a:r>
              <a:rPr lang="en-US" dirty="0"/>
              <a:t>Personal Response to WFH/Covid-19</a:t>
            </a:r>
            <a:br>
              <a:rPr lang="en-US" dirty="0"/>
            </a:br>
            <a:br>
              <a:rPr lang="en-US" dirty="0"/>
            </a:br>
            <a:r>
              <a:rPr lang="en-US" dirty="0"/>
              <a:t>Employees</a:t>
            </a:r>
            <a:endParaRPr lang="en-US" b="0" dirty="0"/>
          </a:p>
        </p:txBody>
      </p:sp>
      <p:sp>
        <p:nvSpPr>
          <p:cNvPr id="2" name="Footer Placeholder 1">
            <a:extLst>
              <a:ext uri="{FF2B5EF4-FFF2-40B4-BE49-F238E27FC236}">
                <a16:creationId xmlns:a16="http://schemas.microsoft.com/office/drawing/2014/main" id="{02DC10F3-E0FD-4FF6-AA0A-AE9B2076A4F3}"/>
              </a:ext>
            </a:extLst>
          </p:cNvPr>
          <p:cNvSpPr>
            <a:spLocks noGrp="1"/>
          </p:cNvSpPr>
          <p:nvPr>
            <p:ph type="ftr" sz="quarter" idx="3"/>
          </p:nvPr>
        </p:nvSpPr>
        <p:spPr/>
        <p:txBody>
          <a:bodyPr/>
          <a:lstStyle/>
          <a:p>
            <a:r>
              <a:rPr lang="en-US" dirty="0"/>
              <a:t>2021 Lenovo Internal. All rights reserved.</a:t>
            </a:r>
          </a:p>
        </p:txBody>
      </p:sp>
      <p:sp>
        <p:nvSpPr>
          <p:cNvPr id="8" name="Slide Number Placeholder 4">
            <a:extLst>
              <a:ext uri="{FF2B5EF4-FFF2-40B4-BE49-F238E27FC236}">
                <a16:creationId xmlns:a16="http://schemas.microsoft.com/office/drawing/2014/main" id="{22D81D3D-7DD0-4F5B-9896-F9584990865F}"/>
              </a:ext>
            </a:extLst>
          </p:cNvPr>
          <p:cNvSpPr>
            <a:spLocks noGrp="1"/>
          </p:cNvSpPr>
          <p:nvPr>
            <p:ph type="sldNum" sz="quarter" idx="4"/>
          </p:nvPr>
        </p:nvSpPr>
        <p:spPr>
          <a:xfrm>
            <a:off x="11697661" y="6473952"/>
            <a:ext cx="438912" cy="155448"/>
          </a:xfrm>
        </p:spPr>
        <p:txBody>
          <a:bodyPr/>
          <a:lstStyle/>
          <a:p>
            <a:fld id="{6D22F896-40B5-4ADD-8801-0D06FADFA095}" type="slidenum">
              <a:rPr lang="en-US" smtClean="0">
                <a:solidFill>
                  <a:schemeClr val="bg1"/>
                </a:solidFill>
                <a:latin typeface="Arial" panose="020B0604020202020204" pitchFamily="34" charset="0"/>
              </a:rPr>
              <a:pPr/>
              <a:t>15</a:t>
            </a:fld>
            <a:endParaRPr lang="en-US" dirty="0">
              <a:solidFill>
                <a:schemeClr val="bg1"/>
              </a:solidFill>
              <a:latin typeface="Arial" panose="020B0604020202020204" pitchFamily="34" charset="0"/>
            </a:endParaRPr>
          </a:p>
        </p:txBody>
      </p:sp>
    </p:spTree>
    <p:extLst>
      <p:ext uri="{BB962C8B-B14F-4D97-AF65-F5344CB8AC3E}">
        <p14:creationId xmlns:p14="http://schemas.microsoft.com/office/powerpoint/2010/main" val="327861552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4DCDEC-C008-4FE8-B17A-8653114F9A34}"/>
              </a:ext>
            </a:extLst>
          </p:cNvPr>
          <p:cNvSpPr>
            <a:spLocks noGrp="1"/>
          </p:cNvSpPr>
          <p:nvPr>
            <p:ph type="ftr" sz="quarter" idx="11"/>
          </p:nvPr>
        </p:nvSpPr>
        <p:spPr/>
        <p:txBody>
          <a:bodyPr/>
          <a:lstStyle/>
          <a:p>
            <a:r>
              <a:rPr lang="en-US" dirty="0"/>
              <a:t>2021 Lenovo Internal. All rights reserved.</a:t>
            </a:r>
          </a:p>
        </p:txBody>
      </p:sp>
      <p:sp>
        <p:nvSpPr>
          <p:cNvPr id="3" name="Content Placeholder 2">
            <a:extLst>
              <a:ext uri="{FF2B5EF4-FFF2-40B4-BE49-F238E27FC236}">
                <a16:creationId xmlns:a16="http://schemas.microsoft.com/office/drawing/2014/main" id="{3D3C0CD1-47EF-4BCA-9911-786B2E375180}"/>
              </a:ext>
            </a:extLst>
          </p:cNvPr>
          <p:cNvSpPr>
            <a:spLocks noGrp="1"/>
          </p:cNvSpPr>
          <p:nvPr>
            <p:ph sz="quarter" idx="12"/>
          </p:nvPr>
        </p:nvSpPr>
        <p:spPr>
          <a:xfrm>
            <a:off x="3950149" y="6295349"/>
            <a:ext cx="6756928" cy="562651"/>
          </a:xfrm>
        </p:spPr>
        <p:txBody>
          <a:bodyPr vert="horz" lIns="91440" tIns="45720" rIns="91440" bIns="45720" rtlCol="0" anchor="b">
            <a:noAutofit/>
          </a:bodyPr>
          <a:lstStyle/>
          <a:p>
            <a:r>
              <a:rPr lang="en-US" dirty="0"/>
              <a:t>Q2. Thinking specifically about your own personal experience, how much would you say you agree with these different statements, thinking specifically about the current Covid-19 situation?</a:t>
            </a:r>
          </a:p>
          <a:p>
            <a:r>
              <a:rPr lang="en-US" dirty="0"/>
              <a:t>Q3. Agreement with: The flexibility that working from home gives me makes me more satisfied with my job</a:t>
            </a:r>
          </a:p>
          <a:p>
            <a:r>
              <a:rPr lang="en-US" dirty="0"/>
              <a:t>Base: BEU VS/Small (n=1,227), Medium (n=1,450), Large (n=1,449)</a:t>
            </a:r>
          </a:p>
        </p:txBody>
      </p:sp>
      <p:sp>
        <p:nvSpPr>
          <p:cNvPr id="4" name="Slide Number Placeholder 3">
            <a:extLst>
              <a:ext uri="{FF2B5EF4-FFF2-40B4-BE49-F238E27FC236}">
                <a16:creationId xmlns:a16="http://schemas.microsoft.com/office/drawing/2014/main" id="{18F58947-1E64-496D-B2FC-6196F7241FA4}"/>
              </a:ext>
            </a:extLst>
          </p:cNvPr>
          <p:cNvSpPr>
            <a:spLocks noGrp="1"/>
          </p:cNvSpPr>
          <p:nvPr>
            <p:ph type="sldNum" sz="quarter" idx="4"/>
          </p:nvPr>
        </p:nvSpPr>
        <p:spPr/>
        <p:txBody>
          <a:bodyPr/>
          <a:lstStyle/>
          <a:p>
            <a:fld id="{6D22F896-40B5-4ADD-8801-0D06FADFA095}" type="slidenum">
              <a:rPr lang="en-US" smtClean="0">
                <a:latin typeface="Arial" panose="020B0604020202020204" pitchFamily="34" charset="0"/>
              </a:rPr>
              <a:pPr/>
              <a:t>16</a:t>
            </a:fld>
            <a:endParaRPr lang="en-US" dirty="0">
              <a:latin typeface="Arial" panose="020B0604020202020204" pitchFamily="34" charset="0"/>
            </a:endParaRPr>
          </a:p>
        </p:txBody>
      </p:sp>
      <p:sp>
        <p:nvSpPr>
          <p:cNvPr id="5" name="Title 4">
            <a:extLst>
              <a:ext uri="{FF2B5EF4-FFF2-40B4-BE49-F238E27FC236}">
                <a16:creationId xmlns:a16="http://schemas.microsoft.com/office/drawing/2014/main" id="{EDEBBF0B-168C-4251-8320-2798E2980AAE}"/>
              </a:ext>
            </a:extLst>
          </p:cNvPr>
          <p:cNvSpPr>
            <a:spLocks noGrp="1"/>
          </p:cNvSpPr>
          <p:nvPr>
            <p:ph type="title"/>
          </p:nvPr>
        </p:nvSpPr>
        <p:spPr>
          <a:xfrm>
            <a:off x="548639" y="164592"/>
            <a:ext cx="11640185" cy="562651"/>
          </a:xfrm>
        </p:spPr>
        <p:txBody>
          <a:bodyPr/>
          <a:lstStyle/>
          <a:p>
            <a:r>
              <a:rPr lang="en-US" dirty="0"/>
              <a:t>BEUs are generally satisfied with their WFH situation, citing the flexibility as boosting their job satisfaction. Majority feel work has been normal, even more efficient</a:t>
            </a:r>
          </a:p>
        </p:txBody>
      </p:sp>
      <p:sp>
        <p:nvSpPr>
          <p:cNvPr id="7" name="TextBox 6">
            <a:extLst>
              <a:ext uri="{FF2B5EF4-FFF2-40B4-BE49-F238E27FC236}">
                <a16:creationId xmlns:a16="http://schemas.microsoft.com/office/drawing/2014/main" id="{DE825024-02AA-4E7D-BBB7-E399918E7AEA}"/>
              </a:ext>
            </a:extLst>
          </p:cNvPr>
          <p:cNvSpPr txBox="1"/>
          <p:nvPr/>
        </p:nvSpPr>
        <p:spPr>
          <a:xfrm>
            <a:off x="1209688" y="870268"/>
            <a:ext cx="4940419" cy="523220"/>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Agreement Levels of Working During Covid-19 </a:t>
            </a:r>
          </a:p>
          <a:p>
            <a:pPr algn="ctr" defTabSz="1218621">
              <a:defRPr/>
            </a:pPr>
            <a:r>
              <a:rPr lang="en-US" sz="1200" i="1" dirty="0">
                <a:solidFill>
                  <a:srgbClr val="000000"/>
                </a:solidFill>
                <a:latin typeface="Arial" panose="020B0604020202020204" pitchFamily="34" charset="0"/>
                <a:cs typeface="Arial" pitchFamily="34" charset="0"/>
              </a:rPr>
              <a:t>Strongly/Somewhat agree</a:t>
            </a:r>
            <a:endParaRPr lang="en-CA" sz="1200" i="1" dirty="0">
              <a:solidFill>
                <a:srgbClr val="000000"/>
              </a:solidFill>
              <a:latin typeface="Arial" panose="020B0604020202020204" pitchFamily="34" charset="0"/>
              <a:cs typeface="Arial" pitchFamily="34" charset="0"/>
            </a:endParaRPr>
          </a:p>
        </p:txBody>
      </p:sp>
      <p:sp>
        <p:nvSpPr>
          <p:cNvPr id="10" name="Arrow: Pentagon 9">
            <a:extLst>
              <a:ext uri="{FF2B5EF4-FFF2-40B4-BE49-F238E27FC236}">
                <a16:creationId xmlns:a16="http://schemas.microsoft.com/office/drawing/2014/main" id="{EA64BD08-E612-470F-8A9F-5F631AFD560F}"/>
              </a:ext>
            </a:extLst>
          </p:cNvPr>
          <p:cNvSpPr/>
          <p:nvPr/>
        </p:nvSpPr>
        <p:spPr>
          <a:xfrm>
            <a:off x="1" y="870268"/>
            <a:ext cx="744278" cy="276999"/>
          </a:xfrm>
          <a:prstGeom prst="homePlate">
            <a:avLst/>
          </a:prstGeom>
          <a:solidFill>
            <a:srgbClr val="32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chemeClr val="bg1"/>
                </a:solidFill>
                <a:latin typeface="Arial" panose="020B0604020202020204" pitchFamily="34" charset="0"/>
                <a:cs typeface="Arial" panose="020B0604020202020204" pitchFamily="34" charset="0"/>
              </a:rPr>
              <a:t>BEU</a:t>
            </a:r>
          </a:p>
        </p:txBody>
      </p:sp>
      <p:sp>
        <p:nvSpPr>
          <p:cNvPr id="14" name="TextBox 13">
            <a:extLst>
              <a:ext uri="{FF2B5EF4-FFF2-40B4-BE49-F238E27FC236}">
                <a16:creationId xmlns:a16="http://schemas.microsoft.com/office/drawing/2014/main" id="{0E7DF778-785A-4F9B-9A83-4263D27E5898}"/>
              </a:ext>
            </a:extLst>
          </p:cNvPr>
          <p:cNvSpPr txBox="1"/>
          <p:nvPr/>
        </p:nvSpPr>
        <p:spPr>
          <a:xfrm rot="16200000">
            <a:off x="926906" y="4670041"/>
            <a:ext cx="1197312" cy="246221"/>
          </a:xfrm>
          <a:prstGeom prst="rect">
            <a:avLst/>
          </a:prstGeom>
          <a:noFill/>
          <a:ln>
            <a:noFill/>
          </a:ln>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Entertainers</a:t>
            </a:r>
          </a:p>
        </p:txBody>
      </p:sp>
      <p:sp>
        <p:nvSpPr>
          <p:cNvPr id="15" name="TextBox 14">
            <a:extLst>
              <a:ext uri="{FF2B5EF4-FFF2-40B4-BE49-F238E27FC236}">
                <a16:creationId xmlns:a16="http://schemas.microsoft.com/office/drawing/2014/main" id="{1EED5E0E-4D23-4AA2-8664-61222316C7B9}"/>
              </a:ext>
            </a:extLst>
          </p:cNvPr>
          <p:cNvSpPr txBox="1"/>
          <p:nvPr/>
        </p:nvSpPr>
        <p:spPr>
          <a:xfrm rot="16200000">
            <a:off x="1439492" y="4833331"/>
            <a:ext cx="870732" cy="246221"/>
          </a:xfrm>
          <a:prstGeom prst="rect">
            <a:avLst/>
          </a:prstGeom>
          <a:noFill/>
          <a:ln>
            <a:noFill/>
          </a:ln>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Aspirers</a:t>
            </a:r>
          </a:p>
        </p:txBody>
      </p:sp>
      <p:sp>
        <p:nvSpPr>
          <p:cNvPr id="16" name="TextBox 15">
            <a:extLst>
              <a:ext uri="{FF2B5EF4-FFF2-40B4-BE49-F238E27FC236}">
                <a16:creationId xmlns:a16="http://schemas.microsoft.com/office/drawing/2014/main" id="{D3668363-C060-4688-8865-6B2F08E9B587}"/>
              </a:ext>
            </a:extLst>
          </p:cNvPr>
          <p:cNvSpPr txBox="1"/>
          <p:nvPr/>
        </p:nvSpPr>
        <p:spPr>
          <a:xfrm rot="16200000">
            <a:off x="1798895" y="4872151"/>
            <a:ext cx="808481" cy="230832"/>
          </a:xfrm>
          <a:prstGeom prst="rect">
            <a:avLst/>
          </a:prstGeom>
          <a:noFill/>
          <a:ln>
            <a:noFill/>
          </a:ln>
        </p:spPr>
        <p:txBody>
          <a:bodyPr wrap="square" rtlCol="0">
            <a:spAutoFit/>
          </a:bodyPr>
          <a:lstStyle/>
          <a:p>
            <a:r>
              <a:rPr lang="en-US" sz="900" dirty="0">
                <a:solidFill>
                  <a:schemeClr val="bg1"/>
                </a:solidFill>
                <a:latin typeface="Arial" panose="020B0604020202020204" pitchFamily="34" charset="0"/>
                <a:cs typeface="Arial" panose="020B0604020202020204" pitchFamily="34" charset="0"/>
              </a:rPr>
              <a:t>Taskers</a:t>
            </a:r>
          </a:p>
        </p:txBody>
      </p:sp>
      <p:sp>
        <p:nvSpPr>
          <p:cNvPr id="17" name="TextBox 16">
            <a:extLst>
              <a:ext uri="{FF2B5EF4-FFF2-40B4-BE49-F238E27FC236}">
                <a16:creationId xmlns:a16="http://schemas.microsoft.com/office/drawing/2014/main" id="{38EF661F-C640-488B-9212-FB0E0E33804B}"/>
              </a:ext>
            </a:extLst>
          </p:cNvPr>
          <p:cNvSpPr txBox="1"/>
          <p:nvPr/>
        </p:nvSpPr>
        <p:spPr>
          <a:xfrm rot="16200000">
            <a:off x="2179317" y="4895581"/>
            <a:ext cx="746233" cy="246221"/>
          </a:xfrm>
          <a:prstGeom prst="rect">
            <a:avLst/>
          </a:prstGeom>
          <a:noFill/>
          <a:ln>
            <a:noFill/>
          </a:ln>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Basics</a:t>
            </a:r>
          </a:p>
        </p:txBody>
      </p:sp>
      <p:graphicFrame>
        <p:nvGraphicFramePr>
          <p:cNvPr id="18" name="Chart 17">
            <a:extLst>
              <a:ext uri="{FF2B5EF4-FFF2-40B4-BE49-F238E27FC236}">
                <a16:creationId xmlns:a16="http://schemas.microsoft.com/office/drawing/2014/main" id="{783FDF19-698B-499F-A607-B10344919188}"/>
              </a:ext>
            </a:extLst>
          </p:cNvPr>
          <p:cNvGraphicFramePr/>
          <p:nvPr>
            <p:extLst>
              <p:ext uri="{D42A27DB-BD31-4B8C-83A1-F6EECF244321}">
                <p14:modId xmlns:p14="http://schemas.microsoft.com/office/powerpoint/2010/main" val="2383731239"/>
              </p:ext>
            </p:extLst>
          </p:nvPr>
        </p:nvGraphicFramePr>
        <p:xfrm>
          <a:off x="1176263" y="1393488"/>
          <a:ext cx="5446150" cy="4730865"/>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5F29A83B-5FDF-4AE6-8955-715948C2636B}"/>
              </a:ext>
            </a:extLst>
          </p:cNvPr>
          <p:cNvSpPr txBox="1"/>
          <p:nvPr/>
        </p:nvSpPr>
        <p:spPr>
          <a:xfrm>
            <a:off x="6626124" y="870268"/>
            <a:ext cx="5434461" cy="523220"/>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WFH Job Satisfaction</a:t>
            </a:r>
          </a:p>
          <a:p>
            <a:pPr algn="ctr" defTabSz="1218621">
              <a:defRPr/>
            </a:pPr>
            <a:r>
              <a:rPr lang="en-US" sz="1200" i="1" dirty="0">
                <a:solidFill>
                  <a:srgbClr val="000000"/>
                </a:solidFill>
                <a:latin typeface="Arial" panose="020B0604020202020204" pitchFamily="34" charset="0"/>
                <a:cs typeface="Arial" pitchFamily="34" charset="0"/>
              </a:rPr>
              <a:t>Strongly/Somewhat agree</a:t>
            </a:r>
            <a:endParaRPr lang="en-CA" sz="1200" i="1" dirty="0">
              <a:solidFill>
                <a:srgbClr val="000000"/>
              </a:solidFill>
              <a:latin typeface="Arial" panose="020B0604020202020204" pitchFamily="34" charset="0"/>
              <a:cs typeface="Arial" pitchFamily="34" charset="0"/>
            </a:endParaRPr>
          </a:p>
        </p:txBody>
      </p:sp>
      <p:sp>
        <p:nvSpPr>
          <p:cNvPr id="30" name="Rectangle 29">
            <a:extLst>
              <a:ext uri="{FF2B5EF4-FFF2-40B4-BE49-F238E27FC236}">
                <a16:creationId xmlns:a16="http://schemas.microsoft.com/office/drawing/2014/main" id="{7C4A59F4-1E88-468C-A149-0E3666E0031A}"/>
              </a:ext>
            </a:extLst>
          </p:cNvPr>
          <p:cNvSpPr/>
          <p:nvPr/>
        </p:nvSpPr>
        <p:spPr>
          <a:xfrm>
            <a:off x="8848983" y="1637642"/>
            <a:ext cx="2194561" cy="1051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3274B6"/>
                </a:solidFill>
                <a:latin typeface="Arial" panose="020B0604020202020204" pitchFamily="34" charset="0"/>
                <a:cs typeface="Arial" panose="020B0604020202020204" pitchFamily="34" charset="0"/>
              </a:rPr>
              <a:t>66</a:t>
            </a:r>
            <a:r>
              <a:rPr lang="en-US" sz="4800" b="1" dirty="0">
                <a:solidFill>
                  <a:srgbClr val="3274B6"/>
                </a:solidFill>
                <a:latin typeface="Arial" panose="020B0604020202020204" pitchFamily="34" charset="0"/>
                <a:cs typeface="Arial" panose="020B0604020202020204" pitchFamily="34" charset="0"/>
              </a:rPr>
              <a:t>%</a:t>
            </a:r>
            <a:endParaRPr lang="en-US" sz="6600" b="1" dirty="0">
              <a:solidFill>
                <a:srgbClr val="3274B6"/>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B7BFDA6D-ECEE-47B2-9D58-B02360E9D80E}"/>
              </a:ext>
            </a:extLst>
          </p:cNvPr>
          <p:cNvSpPr/>
          <p:nvPr/>
        </p:nvSpPr>
        <p:spPr>
          <a:xfrm>
            <a:off x="8848983" y="2894847"/>
            <a:ext cx="2194561" cy="1051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3E8DDD"/>
                </a:solidFill>
                <a:latin typeface="Arial" panose="020B0604020202020204" pitchFamily="34" charset="0"/>
                <a:cs typeface="Arial" panose="020B0604020202020204" pitchFamily="34" charset="0"/>
              </a:rPr>
              <a:t>72</a:t>
            </a:r>
            <a:r>
              <a:rPr lang="en-US" sz="4800" b="1" dirty="0">
                <a:solidFill>
                  <a:srgbClr val="3E8DDD"/>
                </a:solidFill>
                <a:latin typeface="Arial" panose="020B0604020202020204" pitchFamily="34" charset="0"/>
                <a:cs typeface="Arial" panose="020B0604020202020204" pitchFamily="34" charset="0"/>
              </a:rPr>
              <a:t>%</a:t>
            </a:r>
            <a:endParaRPr lang="en-US" sz="6600" b="1" dirty="0">
              <a:solidFill>
                <a:srgbClr val="3E8DDD"/>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0313BE0F-53EE-4267-A791-5CEC16CB9A36}"/>
              </a:ext>
            </a:extLst>
          </p:cNvPr>
          <p:cNvSpPr/>
          <p:nvPr/>
        </p:nvSpPr>
        <p:spPr>
          <a:xfrm>
            <a:off x="8848983" y="4316062"/>
            <a:ext cx="2194561" cy="1051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A6BFEA"/>
                </a:solidFill>
                <a:latin typeface="Arial" panose="020B0604020202020204" pitchFamily="34" charset="0"/>
                <a:cs typeface="Arial" panose="020B0604020202020204" pitchFamily="34" charset="0"/>
              </a:rPr>
              <a:t>72</a:t>
            </a:r>
            <a:r>
              <a:rPr lang="en-US" sz="4800" b="1" dirty="0">
                <a:solidFill>
                  <a:srgbClr val="A6BFEA"/>
                </a:solidFill>
                <a:latin typeface="Arial" panose="020B0604020202020204" pitchFamily="34" charset="0"/>
                <a:cs typeface="Arial" panose="020B0604020202020204" pitchFamily="34" charset="0"/>
              </a:rPr>
              <a:t>%</a:t>
            </a:r>
            <a:endParaRPr lang="en-US" sz="6600" b="1" dirty="0">
              <a:solidFill>
                <a:srgbClr val="A6BFEA"/>
              </a:solidFill>
              <a:latin typeface="Arial" panose="020B0604020202020204" pitchFamily="34" charset="0"/>
              <a:cs typeface="Arial" panose="020B0604020202020204" pitchFamily="34" charset="0"/>
            </a:endParaRPr>
          </a:p>
        </p:txBody>
      </p:sp>
      <p:pic>
        <p:nvPicPr>
          <p:cNvPr id="36" name="Graphic 35">
            <a:extLst>
              <a:ext uri="{FF2B5EF4-FFF2-40B4-BE49-F238E27FC236}">
                <a16:creationId xmlns:a16="http://schemas.microsoft.com/office/drawing/2014/main" id="{19EFDDC7-7B59-45E9-9C28-05AF38FA7AF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24892" b="14280"/>
          <a:stretch/>
        </p:blipFill>
        <p:spPr>
          <a:xfrm>
            <a:off x="94591" y="1206790"/>
            <a:ext cx="432479" cy="263068"/>
          </a:xfrm>
          <a:prstGeom prst="rect">
            <a:avLst/>
          </a:prstGeom>
        </p:spPr>
      </p:pic>
      <p:sp>
        <p:nvSpPr>
          <p:cNvPr id="37" name="TextBox 36">
            <a:extLst>
              <a:ext uri="{FF2B5EF4-FFF2-40B4-BE49-F238E27FC236}">
                <a16:creationId xmlns:a16="http://schemas.microsoft.com/office/drawing/2014/main" id="{C4BD3724-49FD-4808-ABEA-6DC92E323899}"/>
              </a:ext>
            </a:extLst>
          </p:cNvPr>
          <p:cNvSpPr txBox="1"/>
          <p:nvPr/>
        </p:nvSpPr>
        <p:spPr>
          <a:xfrm>
            <a:off x="8350311" y="1951426"/>
            <a:ext cx="843501"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VS/Small</a:t>
            </a:r>
          </a:p>
        </p:txBody>
      </p:sp>
      <p:sp>
        <p:nvSpPr>
          <p:cNvPr id="38" name="TextBox 37">
            <a:extLst>
              <a:ext uri="{FF2B5EF4-FFF2-40B4-BE49-F238E27FC236}">
                <a16:creationId xmlns:a16="http://schemas.microsoft.com/office/drawing/2014/main" id="{93A067DE-E836-4DAC-AEAC-5AB36214C9EC}"/>
              </a:ext>
            </a:extLst>
          </p:cNvPr>
          <p:cNvSpPr txBox="1"/>
          <p:nvPr/>
        </p:nvSpPr>
        <p:spPr>
          <a:xfrm>
            <a:off x="8388783" y="3175554"/>
            <a:ext cx="766557"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Medium</a:t>
            </a:r>
          </a:p>
        </p:txBody>
      </p:sp>
      <p:sp>
        <p:nvSpPr>
          <p:cNvPr id="39" name="TextBox 38">
            <a:extLst>
              <a:ext uri="{FF2B5EF4-FFF2-40B4-BE49-F238E27FC236}">
                <a16:creationId xmlns:a16="http://schemas.microsoft.com/office/drawing/2014/main" id="{7FA67EFE-9BE1-4563-A429-87F97F73340E}"/>
              </a:ext>
            </a:extLst>
          </p:cNvPr>
          <p:cNvSpPr txBox="1"/>
          <p:nvPr/>
        </p:nvSpPr>
        <p:spPr>
          <a:xfrm>
            <a:off x="8470536" y="4592189"/>
            <a:ext cx="603050"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Large</a:t>
            </a:r>
          </a:p>
        </p:txBody>
      </p:sp>
      <p:pic>
        <p:nvPicPr>
          <p:cNvPr id="40" name="Graphic 39">
            <a:extLst>
              <a:ext uri="{FF2B5EF4-FFF2-40B4-BE49-F238E27FC236}">
                <a16:creationId xmlns:a16="http://schemas.microsoft.com/office/drawing/2014/main" id="{05C2E88C-0D25-45C2-B845-7F19D06B216A}"/>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23456" b="21606"/>
          <a:stretch/>
        </p:blipFill>
        <p:spPr>
          <a:xfrm>
            <a:off x="8476510" y="4905319"/>
            <a:ext cx="591103" cy="324741"/>
          </a:xfrm>
          <a:prstGeom prst="rect">
            <a:avLst/>
          </a:prstGeom>
        </p:spPr>
      </p:pic>
      <p:pic>
        <p:nvPicPr>
          <p:cNvPr id="41" name="Graphic 40">
            <a:extLst>
              <a:ext uri="{FF2B5EF4-FFF2-40B4-BE49-F238E27FC236}">
                <a16:creationId xmlns:a16="http://schemas.microsoft.com/office/drawing/2014/main" id="{44AD6603-37E2-4B7B-8EAB-C0E141FC7D2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20314" y="2242403"/>
            <a:ext cx="303495" cy="303495"/>
          </a:xfrm>
          <a:prstGeom prst="rect">
            <a:avLst/>
          </a:prstGeom>
        </p:spPr>
      </p:pic>
      <p:grpSp>
        <p:nvGrpSpPr>
          <p:cNvPr id="42" name="Group 41">
            <a:extLst>
              <a:ext uri="{FF2B5EF4-FFF2-40B4-BE49-F238E27FC236}">
                <a16:creationId xmlns:a16="http://schemas.microsoft.com/office/drawing/2014/main" id="{53022269-E433-4980-9849-9329F7154929}"/>
              </a:ext>
            </a:extLst>
          </p:cNvPr>
          <p:cNvGrpSpPr/>
          <p:nvPr/>
        </p:nvGrpSpPr>
        <p:grpSpPr>
          <a:xfrm>
            <a:off x="8513708" y="3473147"/>
            <a:ext cx="516706" cy="303495"/>
            <a:chOff x="1305793" y="4073343"/>
            <a:chExt cx="516706" cy="303495"/>
          </a:xfrm>
        </p:grpSpPr>
        <p:pic>
          <p:nvPicPr>
            <p:cNvPr id="43" name="Graphic 42">
              <a:extLst>
                <a:ext uri="{FF2B5EF4-FFF2-40B4-BE49-F238E27FC236}">
                  <a16:creationId xmlns:a16="http://schemas.microsoft.com/office/drawing/2014/main" id="{7C07DC8C-6D3B-49CE-9EAE-408104FEA7A9}"/>
                </a:ext>
              </a:extLst>
            </p:cNvPr>
            <p:cNvPicPr>
              <a:picLocks noChangeAspect="1"/>
            </p:cNvPicPr>
            <p:nvPr/>
          </p:nvPicPr>
          <p:blipFill>
            <a:blip r:embed="rId8">
              <a:extLst>
                <a:ext uri="{96DAC541-7B7A-43D3-8B79-37D633B846F1}">
                  <asvg:svgBlip xmlns:asvg="http://schemas.microsoft.com/office/drawing/2016/SVG/main" r:embed="rId10"/>
                </a:ext>
              </a:extLst>
            </a:blip>
            <a:stretch>
              <a:fillRect/>
            </a:stretch>
          </p:blipFill>
          <p:spPr>
            <a:xfrm>
              <a:off x="1305793" y="4073343"/>
              <a:ext cx="303495" cy="303495"/>
            </a:xfrm>
            <a:prstGeom prst="rect">
              <a:avLst/>
            </a:prstGeom>
          </p:spPr>
        </p:pic>
        <p:pic>
          <p:nvPicPr>
            <p:cNvPr id="44" name="Graphic 43">
              <a:extLst>
                <a:ext uri="{FF2B5EF4-FFF2-40B4-BE49-F238E27FC236}">
                  <a16:creationId xmlns:a16="http://schemas.microsoft.com/office/drawing/2014/main" id="{6DB7A8A5-5771-4F15-8C86-43DCFD31D6ED}"/>
                </a:ext>
              </a:extLst>
            </p:cNvPr>
            <p:cNvPicPr>
              <a:picLocks noChangeAspect="1"/>
            </p:cNvPicPr>
            <p:nvPr/>
          </p:nvPicPr>
          <p:blipFill>
            <a:blip r:embed="rId8">
              <a:extLst>
                <a:ext uri="{96DAC541-7B7A-43D3-8B79-37D633B846F1}">
                  <asvg:svgBlip xmlns:asvg="http://schemas.microsoft.com/office/drawing/2016/SVG/main" r:embed="rId10"/>
                </a:ext>
              </a:extLst>
            </a:blip>
            <a:stretch>
              <a:fillRect/>
            </a:stretch>
          </p:blipFill>
          <p:spPr>
            <a:xfrm>
              <a:off x="1519004" y="4073343"/>
              <a:ext cx="303495" cy="303495"/>
            </a:xfrm>
            <a:prstGeom prst="rect">
              <a:avLst/>
            </a:prstGeom>
          </p:spPr>
        </p:pic>
      </p:grpSp>
      <p:sp>
        <p:nvSpPr>
          <p:cNvPr id="33" name="TextBox 32">
            <a:extLst>
              <a:ext uri="{FF2B5EF4-FFF2-40B4-BE49-F238E27FC236}">
                <a16:creationId xmlns:a16="http://schemas.microsoft.com/office/drawing/2014/main" id="{131B1260-5B2F-4C08-AB50-88CAB9327636}"/>
              </a:ext>
            </a:extLst>
          </p:cNvPr>
          <p:cNvSpPr txBox="1"/>
          <p:nvPr/>
        </p:nvSpPr>
        <p:spPr>
          <a:xfrm>
            <a:off x="3950149" y="1487320"/>
            <a:ext cx="753455"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VS/Small</a:t>
            </a:r>
          </a:p>
        </p:txBody>
      </p:sp>
      <p:sp>
        <p:nvSpPr>
          <p:cNvPr id="34" name="TextBox 33">
            <a:extLst>
              <a:ext uri="{FF2B5EF4-FFF2-40B4-BE49-F238E27FC236}">
                <a16:creationId xmlns:a16="http://schemas.microsoft.com/office/drawing/2014/main" id="{55EB252E-B399-4D34-9470-A0187A62152E}"/>
              </a:ext>
            </a:extLst>
          </p:cNvPr>
          <p:cNvSpPr txBox="1"/>
          <p:nvPr/>
        </p:nvSpPr>
        <p:spPr>
          <a:xfrm>
            <a:off x="3950149" y="1650185"/>
            <a:ext cx="753455"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Medium</a:t>
            </a:r>
          </a:p>
        </p:txBody>
      </p:sp>
      <p:sp>
        <p:nvSpPr>
          <p:cNvPr id="35" name="TextBox 34">
            <a:extLst>
              <a:ext uri="{FF2B5EF4-FFF2-40B4-BE49-F238E27FC236}">
                <a16:creationId xmlns:a16="http://schemas.microsoft.com/office/drawing/2014/main" id="{94E6FD43-7C26-423E-9E1D-760AF5E61372}"/>
              </a:ext>
            </a:extLst>
          </p:cNvPr>
          <p:cNvSpPr txBox="1"/>
          <p:nvPr/>
        </p:nvSpPr>
        <p:spPr>
          <a:xfrm>
            <a:off x="3950149" y="1814521"/>
            <a:ext cx="753455"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Large</a:t>
            </a:r>
          </a:p>
        </p:txBody>
      </p:sp>
      <p:sp>
        <p:nvSpPr>
          <p:cNvPr id="49" name="Rectangle 48">
            <a:extLst>
              <a:ext uri="{FF2B5EF4-FFF2-40B4-BE49-F238E27FC236}">
                <a16:creationId xmlns:a16="http://schemas.microsoft.com/office/drawing/2014/main" id="{4F429153-481B-42F7-B6EC-E34A6E5E5658}"/>
              </a:ext>
            </a:extLst>
          </p:cNvPr>
          <p:cNvSpPr/>
          <p:nvPr/>
        </p:nvSpPr>
        <p:spPr>
          <a:xfrm>
            <a:off x="5635017" y="4608093"/>
            <a:ext cx="732893"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VS/S, M</a:t>
            </a:r>
            <a:endParaRPr lang="en-US" sz="800" dirty="0">
              <a:solidFill>
                <a:srgbClr val="7E96AA"/>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95C58918-F6B5-44C2-822C-048DF380A5CE}"/>
              </a:ext>
            </a:extLst>
          </p:cNvPr>
          <p:cNvSpPr/>
          <p:nvPr/>
        </p:nvSpPr>
        <p:spPr>
          <a:xfrm>
            <a:off x="9364719" y="3762824"/>
            <a:ext cx="590226"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r>
              <a:rPr lang="en-US" sz="800" i="1" dirty="0">
                <a:solidFill>
                  <a:srgbClr val="485C6D"/>
                </a:solidFill>
                <a:latin typeface="Arial" panose="020B0604020202020204" pitchFamily="34" charset="0"/>
                <a:cs typeface="Arial" pitchFamily="34" charset="0"/>
              </a:rPr>
              <a:t>VS/S</a:t>
            </a:r>
            <a:endParaRPr lang="en-US" sz="800" dirty="0">
              <a:solidFill>
                <a:srgbClr val="485C6D"/>
              </a:solidFill>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52D1A3FA-2AB2-44B0-8A71-8BBB8442D8FB}"/>
              </a:ext>
            </a:extLst>
          </p:cNvPr>
          <p:cNvSpPr/>
          <p:nvPr/>
        </p:nvSpPr>
        <p:spPr>
          <a:xfrm>
            <a:off x="9364719" y="5175226"/>
            <a:ext cx="590226"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r>
              <a:rPr lang="en-US" sz="800" i="1" dirty="0">
                <a:solidFill>
                  <a:srgbClr val="485C6D"/>
                </a:solidFill>
                <a:latin typeface="Arial" panose="020B0604020202020204" pitchFamily="34" charset="0"/>
                <a:cs typeface="Arial" pitchFamily="34" charset="0"/>
              </a:rPr>
              <a:t>VS/S</a:t>
            </a:r>
            <a:endParaRPr lang="en-US" sz="800" dirty="0">
              <a:solidFill>
                <a:srgbClr val="485C6D"/>
              </a:solidFill>
              <a:latin typeface="Arial" panose="020B0604020202020204" pitchFamily="34" charset="0"/>
              <a:cs typeface="Arial" panose="020B0604020202020204" pitchFamily="34" charset="0"/>
            </a:endParaRPr>
          </a:p>
        </p:txBody>
      </p:sp>
      <p:pic>
        <p:nvPicPr>
          <p:cNvPr id="67" name="Graphic 66">
            <a:extLst>
              <a:ext uri="{FF2B5EF4-FFF2-40B4-BE49-F238E27FC236}">
                <a16:creationId xmlns:a16="http://schemas.microsoft.com/office/drawing/2014/main" id="{9E36C432-8B6C-4605-9CF4-F13652AC3DF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753617" y="3282282"/>
            <a:ext cx="276999" cy="276999"/>
          </a:xfrm>
          <a:prstGeom prst="rect">
            <a:avLst/>
          </a:prstGeom>
        </p:spPr>
      </p:pic>
      <p:pic>
        <p:nvPicPr>
          <p:cNvPr id="68" name="Graphic 67">
            <a:extLst>
              <a:ext uri="{FF2B5EF4-FFF2-40B4-BE49-F238E27FC236}">
                <a16:creationId xmlns:a16="http://schemas.microsoft.com/office/drawing/2014/main" id="{D98B6BB5-6A15-4F44-8FA3-E88686568FA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753617" y="4703497"/>
            <a:ext cx="276999" cy="276999"/>
          </a:xfrm>
          <a:prstGeom prst="rect">
            <a:avLst/>
          </a:prstGeom>
        </p:spPr>
      </p:pic>
      <p:sp>
        <p:nvSpPr>
          <p:cNvPr id="21" name="Rectangle 20">
            <a:extLst>
              <a:ext uri="{FF2B5EF4-FFF2-40B4-BE49-F238E27FC236}">
                <a16:creationId xmlns:a16="http://schemas.microsoft.com/office/drawing/2014/main" id="{BAC3E77B-F82C-4992-8BF9-5516487FB2AF}"/>
              </a:ext>
            </a:extLst>
          </p:cNvPr>
          <p:cNvSpPr/>
          <p:nvPr/>
        </p:nvSpPr>
        <p:spPr>
          <a:xfrm>
            <a:off x="1036528" y="1519123"/>
            <a:ext cx="90882" cy="167083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7DE1B2BF-4D4C-4E7C-A338-ADE2D08A1F38}"/>
              </a:ext>
            </a:extLst>
          </p:cNvPr>
          <p:cNvSpPr/>
          <p:nvPr/>
        </p:nvSpPr>
        <p:spPr>
          <a:xfrm>
            <a:off x="1036528" y="3217469"/>
            <a:ext cx="90882" cy="10848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FBB65391-B1D9-44D9-BDE2-D9FB6B81B811}"/>
              </a:ext>
            </a:extLst>
          </p:cNvPr>
          <p:cNvSpPr/>
          <p:nvPr/>
        </p:nvSpPr>
        <p:spPr>
          <a:xfrm>
            <a:off x="1036528" y="4323491"/>
            <a:ext cx="90882" cy="52701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36075741-CB01-4844-98F5-8726AC11DF8F}"/>
              </a:ext>
            </a:extLst>
          </p:cNvPr>
          <p:cNvSpPr/>
          <p:nvPr/>
        </p:nvSpPr>
        <p:spPr>
          <a:xfrm>
            <a:off x="1036528" y="4889524"/>
            <a:ext cx="90882" cy="11005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43D979CB-477C-4F3A-A141-D27472C2BAEA}"/>
              </a:ext>
            </a:extLst>
          </p:cNvPr>
          <p:cNvSpPr/>
          <p:nvPr/>
        </p:nvSpPr>
        <p:spPr>
          <a:xfrm>
            <a:off x="1053153" y="1519122"/>
            <a:ext cx="5704621" cy="1662228"/>
          </a:xfrm>
          <a:prstGeom prst="rect">
            <a:avLst/>
          </a:pr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3963B647-746E-4674-B3CB-4B084E7F12ED}"/>
              </a:ext>
            </a:extLst>
          </p:cNvPr>
          <p:cNvSpPr/>
          <p:nvPr/>
        </p:nvSpPr>
        <p:spPr>
          <a:xfrm>
            <a:off x="1053153" y="3218940"/>
            <a:ext cx="5704621" cy="1077036"/>
          </a:xfrm>
          <a:prstGeom prst="rect">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74" name="Rectangle 73">
            <a:extLst>
              <a:ext uri="{FF2B5EF4-FFF2-40B4-BE49-F238E27FC236}">
                <a16:creationId xmlns:a16="http://schemas.microsoft.com/office/drawing/2014/main" id="{5B97E4E8-2654-48F8-BBF9-B6F65527B98A}"/>
              </a:ext>
            </a:extLst>
          </p:cNvPr>
          <p:cNvSpPr/>
          <p:nvPr/>
        </p:nvSpPr>
        <p:spPr>
          <a:xfrm>
            <a:off x="1053153" y="4323491"/>
            <a:ext cx="5704621" cy="524636"/>
          </a:xfrm>
          <a:prstGeom prst="rect">
            <a:avLst/>
          </a:pr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75" name="Rectangle 74">
            <a:extLst>
              <a:ext uri="{FF2B5EF4-FFF2-40B4-BE49-F238E27FC236}">
                <a16:creationId xmlns:a16="http://schemas.microsoft.com/office/drawing/2014/main" id="{FAE15ACE-AF12-422A-AE78-2640A38CF150}"/>
              </a:ext>
            </a:extLst>
          </p:cNvPr>
          <p:cNvSpPr/>
          <p:nvPr/>
        </p:nvSpPr>
        <p:spPr>
          <a:xfrm>
            <a:off x="1053153" y="4889524"/>
            <a:ext cx="5704621" cy="1098207"/>
          </a:xfrm>
          <a:prstGeom prst="rect">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76" name="Footer Placeholder 1">
            <a:extLst>
              <a:ext uri="{FF2B5EF4-FFF2-40B4-BE49-F238E27FC236}">
                <a16:creationId xmlns:a16="http://schemas.microsoft.com/office/drawing/2014/main" id="{9A5D576B-AE29-4C0F-A2C7-28AFA0FAB6B9}"/>
              </a:ext>
            </a:extLst>
          </p:cNvPr>
          <p:cNvSpPr txBox="1">
            <a:spLocks/>
          </p:cNvSpPr>
          <p:nvPr/>
        </p:nvSpPr>
        <p:spPr>
          <a:xfrm rot="16200000">
            <a:off x="718825" y="1677253"/>
            <a:ext cx="507347" cy="90882"/>
          </a:xfrm>
          <a:prstGeom prst="rect">
            <a:avLst/>
          </a:prstGeom>
        </p:spPr>
        <p:txBody>
          <a:bodyPr vert="horz" lIns="0" tIns="0" rIns="0" bIns="0" rtlCol="0" anchor="ctr">
            <a:noAutofit/>
          </a:bodyPr>
          <a:lstStyle>
            <a:defPPr>
              <a:defRPr lang="en-US"/>
            </a:defPPr>
            <a:lvl1pPr marL="0" algn="l" defTabSz="1218987" rtl="0" eaLnBrk="1" latinLnBrk="0" hangingPunct="1">
              <a:defRPr sz="1000" kern="1200">
                <a:solidFill>
                  <a:schemeClr val="tx1"/>
                </a:solidFill>
                <a:latin typeface="Arial" panose="020B0604020202020204" pitchFamily="34" charset="0"/>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dirty="0"/>
              <a:t>Positive</a:t>
            </a:r>
          </a:p>
        </p:txBody>
      </p:sp>
      <p:sp>
        <p:nvSpPr>
          <p:cNvPr id="77" name="Footer Placeholder 1">
            <a:extLst>
              <a:ext uri="{FF2B5EF4-FFF2-40B4-BE49-F238E27FC236}">
                <a16:creationId xmlns:a16="http://schemas.microsoft.com/office/drawing/2014/main" id="{C03B6472-CF2D-4116-8C19-059133A8135C}"/>
              </a:ext>
            </a:extLst>
          </p:cNvPr>
          <p:cNvSpPr txBox="1">
            <a:spLocks/>
          </p:cNvSpPr>
          <p:nvPr/>
        </p:nvSpPr>
        <p:spPr>
          <a:xfrm rot="16200000">
            <a:off x="718826" y="3433622"/>
            <a:ext cx="507347" cy="90882"/>
          </a:xfrm>
          <a:prstGeom prst="rect">
            <a:avLst/>
          </a:prstGeom>
        </p:spPr>
        <p:txBody>
          <a:bodyPr vert="horz" lIns="0" tIns="0" rIns="0" bIns="0" rtlCol="0" anchor="ctr">
            <a:noAutofit/>
          </a:bodyPr>
          <a:lstStyle>
            <a:defPPr>
              <a:defRPr lang="en-US"/>
            </a:defPPr>
            <a:lvl1pPr marL="0" algn="l" defTabSz="1218987" rtl="0" eaLnBrk="1" latinLnBrk="0" hangingPunct="1">
              <a:defRPr sz="1000" kern="1200">
                <a:solidFill>
                  <a:schemeClr val="tx1"/>
                </a:solidFill>
                <a:latin typeface="Arial" panose="020B0604020202020204" pitchFamily="34" charset="0"/>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dirty="0"/>
              <a:t>Negative</a:t>
            </a:r>
          </a:p>
        </p:txBody>
      </p:sp>
      <p:sp>
        <p:nvSpPr>
          <p:cNvPr id="78" name="Footer Placeholder 1">
            <a:extLst>
              <a:ext uri="{FF2B5EF4-FFF2-40B4-BE49-F238E27FC236}">
                <a16:creationId xmlns:a16="http://schemas.microsoft.com/office/drawing/2014/main" id="{A11826C0-8A78-4E89-8F6E-340B3A10A0F7}"/>
              </a:ext>
            </a:extLst>
          </p:cNvPr>
          <p:cNvSpPr txBox="1">
            <a:spLocks/>
          </p:cNvSpPr>
          <p:nvPr/>
        </p:nvSpPr>
        <p:spPr>
          <a:xfrm rot="16200000">
            <a:off x="718825" y="4497807"/>
            <a:ext cx="507347" cy="90882"/>
          </a:xfrm>
          <a:prstGeom prst="rect">
            <a:avLst/>
          </a:prstGeom>
        </p:spPr>
        <p:txBody>
          <a:bodyPr vert="horz" lIns="0" tIns="0" rIns="0" bIns="0" rtlCol="0" anchor="ctr">
            <a:noAutofit/>
          </a:bodyPr>
          <a:lstStyle>
            <a:defPPr>
              <a:defRPr lang="en-US"/>
            </a:defPPr>
            <a:lvl1pPr marL="0" algn="l" defTabSz="1218987" rtl="0" eaLnBrk="1" latinLnBrk="0" hangingPunct="1">
              <a:defRPr sz="1000" kern="1200">
                <a:solidFill>
                  <a:schemeClr val="tx1"/>
                </a:solidFill>
                <a:latin typeface="Arial" panose="020B0604020202020204" pitchFamily="34" charset="0"/>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dirty="0"/>
              <a:t>Positive</a:t>
            </a:r>
          </a:p>
        </p:txBody>
      </p:sp>
      <p:sp>
        <p:nvSpPr>
          <p:cNvPr id="79" name="Footer Placeholder 1">
            <a:extLst>
              <a:ext uri="{FF2B5EF4-FFF2-40B4-BE49-F238E27FC236}">
                <a16:creationId xmlns:a16="http://schemas.microsoft.com/office/drawing/2014/main" id="{012ABD33-186D-462C-ADC1-787B8110820A}"/>
              </a:ext>
            </a:extLst>
          </p:cNvPr>
          <p:cNvSpPr txBox="1">
            <a:spLocks/>
          </p:cNvSpPr>
          <p:nvPr/>
        </p:nvSpPr>
        <p:spPr>
          <a:xfrm rot="16200000">
            <a:off x="718826" y="5126307"/>
            <a:ext cx="507347" cy="90882"/>
          </a:xfrm>
          <a:prstGeom prst="rect">
            <a:avLst/>
          </a:prstGeom>
        </p:spPr>
        <p:txBody>
          <a:bodyPr vert="horz" lIns="0" tIns="0" rIns="0" bIns="0" rtlCol="0" anchor="ctr">
            <a:noAutofit/>
          </a:bodyPr>
          <a:lstStyle>
            <a:defPPr>
              <a:defRPr lang="en-US"/>
            </a:defPPr>
            <a:lvl1pPr marL="0" algn="l" defTabSz="1218987" rtl="0" eaLnBrk="1" latinLnBrk="0" hangingPunct="1">
              <a:defRPr sz="1000" kern="1200">
                <a:solidFill>
                  <a:schemeClr val="tx1"/>
                </a:solidFill>
                <a:latin typeface="Arial" panose="020B0604020202020204" pitchFamily="34" charset="0"/>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dirty="0"/>
              <a:t>Negative</a:t>
            </a:r>
          </a:p>
        </p:txBody>
      </p:sp>
      <p:grpSp>
        <p:nvGrpSpPr>
          <p:cNvPr id="72" name="Group 71">
            <a:extLst>
              <a:ext uri="{FF2B5EF4-FFF2-40B4-BE49-F238E27FC236}">
                <a16:creationId xmlns:a16="http://schemas.microsoft.com/office/drawing/2014/main" id="{CF5C24D4-4096-48AE-918E-1A27E3AB5446}"/>
              </a:ext>
            </a:extLst>
          </p:cNvPr>
          <p:cNvGrpSpPr/>
          <p:nvPr/>
        </p:nvGrpSpPr>
        <p:grpSpPr>
          <a:xfrm>
            <a:off x="11145224" y="6044406"/>
            <a:ext cx="862626" cy="302924"/>
            <a:chOff x="11145224" y="6044406"/>
            <a:chExt cx="862626" cy="302924"/>
          </a:xfrm>
        </p:grpSpPr>
        <p:sp>
          <p:nvSpPr>
            <p:cNvPr id="80" name="TextBox 79">
              <a:extLst>
                <a:ext uri="{FF2B5EF4-FFF2-40B4-BE49-F238E27FC236}">
                  <a16:creationId xmlns:a16="http://schemas.microsoft.com/office/drawing/2014/main" id="{B3C499B0-4A2C-4E80-8E82-F4A4815B796E}"/>
                </a:ext>
              </a:extLst>
            </p:cNvPr>
            <p:cNvSpPr txBox="1"/>
            <p:nvPr/>
          </p:nvSpPr>
          <p:spPr>
            <a:xfrm>
              <a:off x="11436273" y="6044406"/>
              <a:ext cx="571577" cy="302924"/>
            </a:xfrm>
            <a:prstGeom prst="rect">
              <a:avLst/>
            </a:prstGeom>
            <a:noFill/>
          </p:spPr>
          <p:txBody>
            <a:bodyPr wrap="square" lIns="18288" rIns="18288" rtlCol="0" anchor="ctr">
              <a:noAutofit/>
            </a:bodyPr>
            <a:lstStyle/>
            <a:p>
              <a:r>
                <a:rPr lang="en-US" sz="700" dirty="0">
                  <a:solidFill>
                    <a:srgbClr val="7E96AA"/>
                  </a:solidFill>
                  <a:latin typeface="Arial" panose="020B0604020202020204" pitchFamily="34" charset="0"/>
                  <a:cs typeface="Arial" panose="020B0604020202020204" pitchFamily="34" charset="0"/>
                </a:rPr>
                <a:t>See notes for sig. testing</a:t>
              </a:r>
            </a:p>
          </p:txBody>
        </p:sp>
        <p:pic>
          <p:nvPicPr>
            <p:cNvPr id="81" name="Graphic 80">
              <a:extLst>
                <a:ext uri="{FF2B5EF4-FFF2-40B4-BE49-F238E27FC236}">
                  <a16:creationId xmlns:a16="http://schemas.microsoft.com/office/drawing/2014/main" id="{589755EA-EAEC-48DA-8B1D-58E16E1E222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145224" y="6060486"/>
              <a:ext cx="276999" cy="276999"/>
            </a:xfrm>
            <a:prstGeom prst="rect">
              <a:avLst/>
            </a:prstGeom>
          </p:spPr>
        </p:pic>
      </p:grpSp>
      <p:sp>
        <p:nvSpPr>
          <p:cNvPr id="8" name="Rectangle 7">
            <a:extLst>
              <a:ext uri="{FF2B5EF4-FFF2-40B4-BE49-F238E27FC236}">
                <a16:creationId xmlns:a16="http://schemas.microsoft.com/office/drawing/2014/main" id="{5AFC8764-4E9D-4619-9CFC-3CF772A2639C}"/>
              </a:ext>
            </a:extLst>
          </p:cNvPr>
          <p:cNvSpPr/>
          <p:nvPr/>
        </p:nvSpPr>
        <p:spPr>
          <a:xfrm>
            <a:off x="6774399" y="5460412"/>
            <a:ext cx="5362174" cy="5232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Country differences: Australia handling pandemic particularly well (across all biz sizes, they feel company can operate per normal, smaller biz sizes say they have more time in the workday and have been more productive; medium and large feel more satisfied with their job</a:t>
            </a:r>
          </a:p>
        </p:txBody>
      </p:sp>
    </p:spTree>
    <p:extLst>
      <p:ext uri="{BB962C8B-B14F-4D97-AF65-F5344CB8AC3E}">
        <p14:creationId xmlns:p14="http://schemas.microsoft.com/office/powerpoint/2010/main" val="322422306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4DCDEC-C008-4FE8-B17A-8653114F9A34}"/>
              </a:ext>
            </a:extLst>
          </p:cNvPr>
          <p:cNvSpPr>
            <a:spLocks noGrp="1"/>
          </p:cNvSpPr>
          <p:nvPr>
            <p:ph type="ftr" sz="quarter" idx="11"/>
          </p:nvPr>
        </p:nvSpPr>
        <p:spPr/>
        <p:txBody>
          <a:bodyPr/>
          <a:lstStyle/>
          <a:p>
            <a:r>
              <a:rPr lang="en-US" dirty="0"/>
              <a:t>2021 Lenovo Internal. All rights reserved.</a:t>
            </a:r>
          </a:p>
        </p:txBody>
      </p:sp>
      <p:sp>
        <p:nvSpPr>
          <p:cNvPr id="3" name="Content Placeholder 2">
            <a:extLst>
              <a:ext uri="{FF2B5EF4-FFF2-40B4-BE49-F238E27FC236}">
                <a16:creationId xmlns:a16="http://schemas.microsoft.com/office/drawing/2014/main" id="{3D3C0CD1-47EF-4BCA-9911-786B2E375180}"/>
              </a:ext>
            </a:extLst>
          </p:cNvPr>
          <p:cNvSpPr>
            <a:spLocks noGrp="1"/>
          </p:cNvSpPr>
          <p:nvPr>
            <p:ph sz="quarter" idx="12"/>
          </p:nvPr>
        </p:nvSpPr>
        <p:spPr>
          <a:xfrm>
            <a:off x="3950149" y="6295349"/>
            <a:ext cx="6756928" cy="562651"/>
          </a:xfrm>
        </p:spPr>
        <p:txBody>
          <a:bodyPr vert="horz" lIns="91440" tIns="45720" rIns="91440" bIns="45720" rtlCol="0" anchor="b">
            <a:noAutofit/>
          </a:bodyPr>
          <a:lstStyle/>
          <a:p>
            <a:r>
              <a:rPr lang="en-US" dirty="0"/>
              <a:t>Q2. Thinking specifically about your own personal experience, how much would you say you agree with these different statements, thinking specifically about the current Covid-19 situation?</a:t>
            </a:r>
          </a:p>
          <a:p>
            <a:r>
              <a:rPr lang="en-US" dirty="0"/>
              <a:t>Q3. Agreement with: The flexibility that working from home gives me makes me more satisfied with my job</a:t>
            </a:r>
          </a:p>
          <a:p>
            <a:r>
              <a:rPr lang="en-US" dirty="0"/>
              <a:t>Base: BEU Aged 18-34 (n=1,452), Age 35+ (n=2,638)</a:t>
            </a:r>
          </a:p>
        </p:txBody>
      </p:sp>
      <p:sp>
        <p:nvSpPr>
          <p:cNvPr id="4" name="Slide Number Placeholder 3">
            <a:extLst>
              <a:ext uri="{FF2B5EF4-FFF2-40B4-BE49-F238E27FC236}">
                <a16:creationId xmlns:a16="http://schemas.microsoft.com/office/drawing/2014/main" id="{18F58947-1E64-496D-B2FC-6196F7241FA4}"/>
              </a:ext>
            </a:extLst>
          </p:cNvPr>
          <p:cNvSpPr>
            <a:spLocks noGrp="1"/>
          </p:cNvSpPr>
          <p:nvPr>
            <p:ph type="sldNum" sz="quarter" idx="4"/>
          </p:nvPr>
        </p:nvSpPr>
        <p:spPr/>
        <p:txBody>
          <a:bodyPr/>
          <a:lstStyle/>
          <a:p>
            <a:fld id="{6D22F896-40B5-4ADD-8801-0D06FADFA095}" type="slidenum">
              <a:rPr lang="en-US" smtClean="0">
                <a:latin typeface="Arial" panose="020B0604020202020204" pitchFamily="34" charset="0"/>
              </a:rPr>
              <a:pPr/>
              <a:t>17</a:t>
            </a:fld>
            <a:endParaRPr lang="en-US" dirty="0">
              <a:latin typeface="Arial" panose="020B0604020202020204" pitchFamily="34" charset="0"/>
            </a:endParaRPr>
          </a:p>
        </p:txBody>
      </p:sp>
      <p:sp>
        <p:nvSpPr>
          <p:cNvPr id="5" name="Title 4">
            <a:extLst>
              <a:ext uri="{FF2B5EF4-FFF2-40B4-BE49-F238E27FC236}">
                <a16:creationId xmlns:a16="http://schemas.microsoft.com/office/drawing/2014/main" id="{EDEBBF0B-168C-4251-8320-2798E2980AAE}"/>
              </a:ext>
            </a:extLst>
          </p:cNvPr>
          <p:cNvSpPr>
            <a:spLocks noGrp="1"/>
          </p:cNvSpPr>
          <p:nvPr>
            <p:ph type="title"/>
          </p:nvPr>
        </p:nvSpPr>
        <p:spPr>
          <a:xfrm>
            <a:off x="548639" y="164592"/>
            <a:ext cx="11640185" cy="562651"/>
          </a:xfrm>
        </p:spPr>
        <p:txBody>
          <a:bodyPr/>
          <a:lstStyle/>
          <a:p>
            <a:r>
              <a:rPr lang="en-US" dirty="0"/>
              <a:t>BEUs of all ages are satisfied with their job while WFH. Younger BEUs struggle with work-life balance, but also appreciate the flexibility of WFH policies</a:t>
            </a:r>
          </a:p>
        </p:txBody>
      </p:sp>
      <p:sp>
        <p:nvSpPr>
          <p:cNvPr id="7" name="TextBox 6">
            <a:extLst>
              <a:ext uri="{FF2B5EF4-FFF2-40B4-BE49-F238E27FC236}">
                <a16:creationId xmlns:a16="http://schemas.microsoft.com/office/drawing/2014/main" id="{DE825024-02AA-4E7D-BBB7-E399918E7AEA}"/>
              </a:ext>
            </a:extLst>
          </p:cNvPr>
          <p:cNvSpPr txBox="1"/>
          <p:nvPr/>
        </p:nvSpPr>
        <p:spPr>
          <a:xfrm>
            <a:off x="1209688" y="870268"/>
            <a:ext cx="4940419" cy="523220"/>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Agreement Levels of Working During Covid-19 </a:t>
            </a:r>
          </a:p>
          <a:p>
            <a:pPr algn="ctr" defTabSz="1218621">
              <a:defRPr/>
            </a:pPr>
            <a:r>
              <a:rPr lang="en-US" sz="1200" i="1" dirty="0">
                <a:solidFill>
                  <a:srgbClr val="000000"/>
                </a:solidFill>
                <a:latin typeface="Arial" panose="020B0604020202020204" pitchFamily="34" charset="0"/>
                <a:cs typeface="Arial" pitchFamily="34" charset="0"/>
              </a:rPr>
              <a:t>Strongly/Somewhat agree</a:t>
            </a:r>
            <a:endParaRPr lang="en-CA" sz="1200" i="1" dirty="0">
              <a:solidFill>
                <a:srgbClr val="000000"/>
              </a:solidFill>
              <a:latin typeface="Arial" panose="020B0604020202020204" pitchFamily="34" charset="0"/>
              <a:cs typeface="Arial" pitchFamily="34" charset="0"/>
            </a:endParaRPr>
          </a:p>
        </p:txBody>
      </p:sp>
      <p:sp>
        <p:nvSpPr>
          <p:cNvPr id="10" name="Arrow: Pentagon 9">
            <a:extLst>
              <a:ext uri="{FF2B5EF4-FFF2-40B4-BE49-F238E27FC236}">
                <a16:creationId xmlns:a16="http://schemas.microsoft.com/office/drawing/2014/main" id="{EA64BD08-E612-470F-8A9F-5F631AFD560F}"/>
              </a:ext>
            </a:extLst>
          </p:cNvPr>
          <p:cNvSpPr/>
          <p:nvPr/>
        </p:nvSpPr>
        <p:spPr>
          <a:xfrm>
            <a:off x="1" y="870268"/>
            <a:ext cx="744278" cy="276999"/>
          </a:xfrm>
          <a:prstGeom prst="homePlate">
            <a:avLst/>
          </a:prstGeom>
          <a:solidFill>
            <a:srgbClr val="32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chemeClr val="bg1"/>
                </a:solidFill>
                <a:latin typeface="Arial" panose="020B0604020202020204" pitchFamily="34" charset="0"/>
                <a:cs typeface="Arial" panose="020B0604020202020204" pitchFamily="34" charset="0"/>
              </a:rPr>
              <a:t>BEU</a:t>
            </a:r>
          </a:p>
        </p:txBody>
      </p:sp>
      <p:sp>
        <p:nvSpPr>
          <p:cNvPr id="14" name="TextBox 13">
            <a:extLst>
              <a:ext uri="{FF2B5EF4-FFF2-40B4-BE49-F238E27FC236}">
                <a16:creationId xmlns:a16="http://schemas.microsoft.com/office/drawing/2014/main" id="{0E7DF778-785A-4F9B-9A83-4263D27E5898}"/>
              </a:ext>
            </a:extLst>
          </p:cNvPr>
          <p:cNvSpPr txBox="1"/>
          <p:nvPr/>
        </p:nvSpPr>
        <p:spPr>
          <a:xfrm rot="16200000">
            <a:off x="926906" y="4670041"/>
            <a:ext cx="1197312" cy="246221"/>
          </a:xfrm>
          <a:prstGeom prst="rect">
            <a:avLst/>
          </a:prstGeom>
          <a:noFill/>
          <a:ln>
            <a:noFill/>
          </a:ln>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Entertainers</a:t>
            </a:r>
          </a:p>
        </p:txBody>
      </p:sp>
      <p:sp>
        <p:nvSpPr>
          <p:cNvPr id="15" name="TextBox 14">
            <a:extLst>
              <a:ext uri="{FF2B5EF4-FFF2-40B4-BE49-F238E27FC236}">
                <a16:creationId xmlns:a16="http://schemas.microsoft.com/office/drawing/2014/main" id="{1EED5E0E-4D23-4AA2-8664-61222316C7B9}"/>
              </a:ext>
            </a:extLst>
          </p:cNvPr>
          <p:cNvSpPr txBox="1"/>
          <p:nvPr/>
        </p:nvSpPr>
        <p:spPr>
          <a:xfrm rot="16200000">
            <a:off x="1439492" y="4833331"/>
            <a:ext cx="870732" cy="246221"/>
          </a:xfrm>
          <a:prstGeom prst="rect">
            <a:avLst/>
          </a:prstGeom>
          <a:noFill/>
          <a:ln>
            <a:noFill/>
          </a:ln>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Aspirers</a:t>
            </a:r>
          </a:p>
        </p:txBody>
      </p:sp>
      <p:sp>
        <p:nvSpPr>
          <p:cNvPr id="16" name="TextBox 15">
            <a:extLst>
              <a:ext uri="{FF2B5EF4-FFF2-40B4-BE49-F238E27FC236}">
                <a16:creationId xmlns:a16="http://schemas.microsoft.com/office/drawing/2014/main" id="{D3668363-C060-4688-8865-6B2F08E9B587}"/>
              </a:ext>
            </a:extLst>
          </p:cNvPr>
          <p:cNvSpPr txBox="1"/>
          <p:nvPr/>
        </p:nvSpPr>
        <p:spPr>
          <a:xfrm rot="16200000">
            <a:off x="1798895" y="4872151"/>
            <a:ext cx="808481" cy="230832"/>
          </a:xfrm>
          <a:prstGeom prst="rect">
            <a:avLst/>
          </a:prstGeom>
          <a:noFill/>
          <a:ln>
            <a:noFill/>
          </a:ln>
        </p:spPr>
        <p:txBody>
          <a:bodyPr wrap="square" rtlCol="0">
            <a:spAutoFit/>
          </a:bodyPr>
          <a:lstStyle/>
          <a:p>
            <a:r>
              <a:rPr lang="en-US" sz="900" dirty="0">
                <a:solidFill>
                  <a:schemeClr val="bg1"/>
                </a:solidFill>
                <a:latin typeface="Arial" panose="020B0604020202020204" pitchFamily="34" charset="0"/>
                <a:cs typeface="Arial" panose="020B0604020202020204" pitchFamily="34" charset="0"/>
              </a:rPr>
              <a:t>Taskers</a:t>
            </a:r>
          </a:p>
        </p:txBody>
      </p:sp>
      <p:sp>
        <p:nvSpPr>
          <p:cNvPr id="17" name="TextBox 16">
            <a:extLst>
              <a:ext uri="{FF2B5EF4-FFF2-40B4-BE49-F238E27FC236}">
                <a16:creationId xmlns:a16="http://schemas.microsoft.com/office/drawing/2014/main" id="{38EF661F-C640-488B-9212-FB0E0E33804B}"/>
              </a:ext>
            </a:extLst>
          </p:cNvPr>
          <p:cNvSpPr txBox="1"/>
          <p:nvPr/>
        </p:nvSpPr>
        <p:spPr>
          <a:xfrm rot="16200000">
            <a:off x="2179317" y="4895581"/>
            <a:ext cx="746233" cy="246221"/>
          </a:xfrm>
          <a:prstGeom prst="rect">
            <a:avLst/>
          </a:prstGeom>
          <a:noFill/>
          <a:ln>
            <a:noFill/>
          </a:ln>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Basics</a:t>
            </a:r>
          </a:p>
        </p:txBody>
      </p:sp>
      <p:graphicFrame>
        <p:nvGraphicFramePr>
          <p:cNvPr id="18" name="Chart 17">
            <a:extLst>
              <a:ext uri="{FF2B5EF4-FFF2-40B4-BE49-F238E27FC236}">
                <a16:creationId xmlns:a16="http://schemas.microsoft.com/office/drawing/2014/main" id="{783FDF19-698B-499F-A607-B10344919188}"/>
              </a:ext>
            </a:extLst>
          </p:cNvPr>
          <p:cNvGraphicFramePr/>
          <p:nvPr>
            <p:extLst>
              <p:ext uri="{D42A27DB-BD31-4B8C-83A1-F6EECF244321}">
                <p14:modId xmlns:p14="http://schemas.microsoft.com/office/powerpoint/2010/main" val="2406681866"/>
              </p:ext>
            </p:extLst>
          </p:nvPr>
        </p:nvGraphicFramePr>
        <p:xfrm>
          <a:off x="1176263" y="1393488"/>
          <a:ext cx="5446150" cy="4730865"/>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5F29A83B-5FDF-4AE6-8955-715948C2636B}"/>
              </a:ext>
            </a:extLst>
          </p:cNvPr>
          <p:cNvSpPr txBox="1"/>
          <p:nvPr/>
        </p:nvSpPr>
        <p:spPr>
          <a:xfrm>
            <a:off x="6929958" y="870268"/>
            <a:ext cx="5434461" cy="523220"/>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WFH Job Satisfaction</a:t>
            </a:r>
          </a:p>
          <a:p>
            <a:pPr algn="ctr" defTabSz="1218621">
              <a:defRPr/>
            </a:pPr>
            <a:r>
              <a:rPr lang="en-US" sz="1200" i="1" dirty="0">
                <a:solidFill>
                  <a:srgbClr val="000000"/>
                </a:solidFill>
                <a:latin typeface="Arial" panose="020B0604020202020204" pitchFamily="34" charset="0"/>
                <a:cs typeface="Arial" pitchFamily="34" charset="0"/>
              </a:rPr>
              <a:t>Strongly/Somewhat agree</a:t>
            </a:r>
            <a:endParaRPr lang="en-CA" sz="1200" i="1" dirty="0">
              <a:solidFill>
                <a:srgbClr val="000000"/>
              </a:solidFill>
              <a:latin typeface="Arial" panose="020B0604020202020204" pitchFamily="34" charset="0"/>
              <a:cs typeface="Arial" pitchFamily="34" charset="0"/>
            </a:endParaRPr>
          </a:p>
        </p:txBody>
      </p:sp>
      <p:pic>
        <p:nvPicPr>
          <p:cNvPr id="36" name="Graphic 35">
            <a:extLst>
              <a:ext uri="{FF2B5EF4-FFF2-40B4-BE49-F238E27FC236}">
                <a16:creationId xmlns:a16="http://schemas.microsoft.com/office/drawing/2014/main" id="{19EFDDC7-7B59-45E9-9C28-05AF38FA7AF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24892" b="14280"/>
          <a:stretch/>
        </p:blipFill>
        <p:spPr>
          <a:xfrm>
            <a:off x="94591" y="1206790"/>
            <a:ext cx="432479" cy="263068"/>
          </a:xfrm>
          <a:prstGeom prst="rect">
            <a:avLst/>
          </a:prstGeom>
        </p:spPr>
      </p:pic>
      <p:sp>
        <p:nvSpPr>
          <p:cNvPr id="49" name="Rectangle 48">
            <a:extLst>
              <a:ext uri="{FF2B5EF4-FFF2-40B4-BE49-F238E27FC236}">
                <a16:creationId xmlns:a16="http://schemas.microsoft.com/office/drawing/2014/main" id="{4F429153-481B-42F7-B6EC-E34A6E5E5658}"/>
              </a:ext>
            </a:extLst>
          </p:cNvPr>
          <p:cNvSpPr/>
          <p:nvPr/>
        </p:nvSpPr>
        <p:spPr>
          <a:xfrm>
            <a:off x="5944308" y="2132737"/>
            <a:ext cx="317716"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a:t>
            </a:r>
            <a:endParaRPr lang="en-US" sz="800" dirty="0">
              <a:solidFill>
                <a:srgbClr val="7E96AA"/>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BAC3E77B-F82C-4992-8BF9-5516487FB2AF}"/>
              </a:ext>
            </a:extLst>
          </p:cNvPr>
          <p:cNvSpPr/>
          <p:nvPr/>
        </p:nvSpPr>
        <p:spPr>
          <a:xfrm>
            <a:off x="1036528" y="1519123"/>
            <a:ext cx="90882" cy="167083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7DE1B2BF-4D4C-4E7C-A338-ADE2D08A1F38}"/>
              </a:ext>
            </a:extLst>
          </p:cNvPr>
          <p:cNvSpPr/>
          <p:nvPr/>
        </p:nvSpPr>
        <p:spPr>
          <a:xfrm>
            <a:off x="1036528" y="3217469"/>
            <a:ext cx="90882" cy="10848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FBB65391-B1D9-44D9-BDE2-D9FB6B81B811}"/>
              </a:ext>
            </a:extLst>
          </p:cNvPr>
          <p:cNvSpPr/>
          <p:nvPr/>
        </p:nvSpPr>
        <p:spPr>
          <a:xfrm>
            <a:off x="1036528" y="4323491"/>
            <a:ext cx="90882" cy="52701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36075741-CB01-4844-98F5-8726AC11DF8F}"/>
              </a:ext>
            </a:extLst>
          </p:cNvPr>
          <p:cNvSpPr/>
          <p:nvPr/>
        </p:nvSpPr>
        <p:spPr>
          <a:xfrm>
            <a:off x="1036528" y="4889524"/>
            <a:ext cx="90882" cy="11005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43D979CB-477C-4F3A-A141-D27472C2BAEA}"/>
              </a:ext>
            </a:extLst>
          </p:cNvPr>
          <p:cNvSpPr/>
          <p:nvPr/>
        </p:nvSpPr>
        <p:spPr>
          <a:xfrm>
            <a:off x="1053153" y="1519122"/>
            <a:ext cx="5704621" cy="1662228"/>
          </a:xfrm>
          <a:prstGeom prst="rect">
            <a:avLst/>
          </a:pr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3963B647-746E-4674-B3CB-4B084E7F12ED}"/>
              </a:ext>
            </a:extLst>
          </p:cNvPr>
          <p:cNvSpPr/>
          <p:nvPr/>
        </p:nvSpPr>
        <p:spPr>
          <a:xfrm>
            <a:off x="1053153" y="3218940"/>
            <a:ext cx="5704621" cy="1077036"/>
          </a:xfrm>
          <a:prstGeom prst="rect">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74" name="Rectangle 73">
            <a:extLst>
              <a:ext uri="{FF2B5EF4-FFF2-40B4-BE49-F238E27FC236}">
                <a16:creationId xmlns:a16="http://schemas.microsoft.com/office/drawing/2014/main" id="{5B97E4E8-2654-48F8-BBF9-B6F65527B98A}"/>
              </a:ext>
            </a:extLst>
          </p:cNvPr>
          <p:cNvSpPr/>
          <p:nvPr/>
        </p:nvSpPr>
        <p:spPr>
          <a:xfrm>
            <a:off x="1053153" y="4323491"/>
            <a:ext cx="5704621" cy="524636"/>
          </a:xfrm>
          <a:prstGeom prst="rect">
            <a:avLst/>
          </a:pr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75" name="Rectangle 74">
            <a:extLst>
              <a:ext uri="{FF2B5EF4-FFF2-40B4-BE49-F238E27FC236}">
                <a16:creationId xmlns:a16="http://schemas.microsoft.com/office/drawing/2014/main" id="{FAE15ACE-AF12-422A-AE78-2640A38CF150}"/>
              </a:ext>
            </a:extLst>
          </p:cNvPr>
          <p:cNvSpPr/>
          <p:nvPr/>
        </p:nvSpPr>
        <p:spPr>
          <a:xfrm>
            <a:off x="1053153" y="4889524"/>
            <a:ext cx="5704621" cy="1098207"/>
          </a:xfrm>
          <a:prstGeom prst="rect">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76" name="Footer Placeholder 1">
            <a:extLst>
              <a:ext uri="{FF2B5EF4-FFF2-40B4-BE49-F238E27FC236}">
                <a16:creationId xmlns:a16="http://schemas.microsoft.com/office/drawing/2014/main" id="{9A5D576B-AE29-4C0F-A2C7-28AFA0FAB6B9}"/>
              </a:ext>
            </a:extLst>
          </p:cNvPr>
          <p:cNvSpPr txBox="1">
            <a:spLocks/>
          </p:cNvSpPr>
          <p:nvPr/>
        </p:nvSpPr>
        <p:spPr>
          <a:xfrm rot="16200000">
            <a:off x="718825" y="1677253"/>
            <a:ext cx="507347" cy="90882"/>
          </a:xfrm>
          <a:prstGeom prst="rect">
            <a:avLst/>
          </a:prstGeom>
        </p:spPr>
        <p:txBody>
          <a:bodyPr vert="horz" lIns="0" tIns="0" rIns="0" bIns="0" rtlCol="0" anchor="ctr">
            <a:noAutofit/>
          </a:bodyPr>
          <a:lstStyle>
            <a:defPPr>
              <a:defRPr lang="en-US"/>
            </a:defPPr>
            <a:lvl1pPr marL="0" algn="l" defTabSz="1218987" rtl="0" eaLnBrk="1" latinLnBrk="0" hangingPunct="1">
              <a:defRPr sz="1000" kern="1200">
                <a:solidFill>
                  <a:schemeClr val="tx1"/>
                </a:solidFill>
                <a:latin typeface="Arial" panose="020B0604020202020204" pitchFamily="34" charset="0"/>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dirty="0"/>
              <a:t>Positive</a:t>
            </a:r>
          </a:p>
        </p:txBody>
      </p:sp>
      <p:sp>
        <p:nvSpPr>
          <p:cNvPr id="77" name="Footer Placeholder 1">
            <a:extLst>
              <a:ext uri="{FF2B5EF4-FFF2-40B4-BE49-F238E27FC236}">
                <a16:creationId xmlns:a16="http://schemas.microsoft.com/office/drawing/2014/main" id="{C03B6472-CF2D-4116-8C19-059133A8135C}"/>
              </a:ext>
            </a:extLst>
          </p:cNvPr>
          <p:cNvSpPr txBox="1">
            <a:spLocks/>
          </p:cNvSpPr>
          <p:nvPr/>
        </p:nvSpPr>
        <p:spPr>
          <a:xfrm rot="16200000">
            <a:off x="718826" y="3433622"/>
            <a:ext cx="507347" cy="90882"/>
          </a:xfrm>
          <a:prstGeom prst="rect">
            <a:avLst/>
          </a:prstGeom>
        </p:spPr>
        <p:txBody>
          <a:bodyPr vert="horz" lIns="0" tIns="0" rIns="0" bIns="0" rtlCol="0" anchor="ctr">
            <a:noAutofit/>
          </a:bodyPr>
          <a:lstStyle>
            <a:defPPr>
              <a:defRPr lang="en-US"/>
            </a:defPPr>
            <a:lvl1pPr marL="0" algn="l" defTabSz="1218987" rtl="0" eaLnBrk="1" latinLnBrk="0" hangingPunct="1">
              <a:defRPr sz="1000" kern="1200">
                <a:solidFill>
                  <a:schemeClr val="tx1"/>
                </a:solidFill>
                <a:latin typeface="Arial" panose="020B0604020202020204" pitchFamily="34" charset="0"/>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dirty="0"/>
              <a:t>Negative</a:t>
            </a:r>
          </a:p>
        </p:txBody>
      </p:sp>
      <p:sp>
        <p:nvSpPr>
          <p:cNvPr id="78" name="Footer Placeholder 1">
            <a:extLst>
              <a:ext uri="{FF2B5EF4-FFF2-40B4-BE49-F238E27FC236}">
                <a16:creationId xmlns:a16="http://schemas.microsoft.com/office/drawing/2014/main" id="{A11826C0-8A78-4E89-8F6E-340B3A10A0F7}"/>
              </a:ext>
            </a:extLst>
          </p:cNvPr>
          <p:cNvSpPr txBox="1">
            <a:spLocks/>
          </p:cNvSpPr>
          <p:nvPr/>
        </p:nvSpPr>
        <p:spPr>
          <a:xfrm rot="16200000">
            <a:off x="718825" y="4497807"/>
            <a:ext cx="507347" cy="90882"/>
          </a:xfrm>
          <a:prstGeom prst="rect">
            <a:avLst/>
          </a:prstGeom>
        </p:spPr>
        <p:txBody>
          <a:bodyPr vert="horz" lIns="0" tIns="0" rIns="0" bIns="0" rtlCol="0" anchor="ctr">
            <a:noAutofit/>
          </a:bodyPr>
          <a:lstStyle>
            <a:defPPr>
              <a:defRPr lang="en-US"/>
            </a:defPPr>
            <a:lvl1pPr marL="0" algn="l" defTabSz="1218987" rtl="0" eaLnBrk="1" latinLnBrk="0" hangingPunct="1">
              <a:defRPr sz="1000" kern="1200">
                <a:solidFill>
                  <a:schemeClr val="tx1"/>
                </a:solidFill>
                <a:latin typeface="Arial" panose="020B0604020202020204" pitchFamily="34" charset="0"/>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dirty="0"/>
              <a:t>Positive</a:t>
            </a:r>
          </a:p>
        </p:txBody>
      </p:sp>
      <p:sp>
        <p:nvSpPr>
          <p:cNvPr id="79" name="Footer Placeholder 1">
            <a:extLst>
              <a:ext uri="{FF2B5EF4-FFF2-40B4-BE49-F238E27FC236}">
                <a16:creationId xmlns:a16="http://schemas.microsoft.com/office/drawing/2014/main" id="{012ABD33-186D-462C-ADC1-787B8110820A}"/>
              </a:ext>
            </a:extLst>
          </p:cNvPr>
          <p:cNvSpPr txBox="1">
            <a:spLocks/>
          </p:cNvSpPr>
          <p:nvPr/>
        </p:nvSpPr>
        <p:spPr>
          <a:xfrm rot="16200000">
            <a:off x="718826" y="5126307"/>
            <a:ext cx="507347" cy="90882"/>
          </a:xfrm>
          <a:prstGeom prst="rect">
            <a:avLst/>
          </a:prstGeom>
        </p:spPr>
        <p:txBody>
          <a:bodyPr vert="horz" lIns="0" tIns="0" rIns="0" bIns="0" rtlCol="0" anchor="ctr">
            <a:noAutofit/>
          </a:bodyPr>
          <a:lstStyle>
            <a:defPPr>
              <a:defRPr lang="en-US"/>
            </a:defPPr>
            <a:lvl1pPr marL="0" algn="l" defTabSz="1218987" rtl="0" eaLnBrk="1" latinLnBrk="0" hangingPunct="1">
              <a:defRPr sz="1000" kern="1200">
                <a:solidFill>
                  <a:schemeClr val="tx1"/>
                </a:solidFill>
                <a:latin typeface="Arial" panose="020B0604020202020204" pitchFamily="34" charset="0"/>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dirty="0"/>
              <a:t>Negative</a:t>
            </a:r>
          </a:p>
        </p:txBody>
      </p:sp>
      <p:sp>
        <p:nvSpPr>
          <p:cNvPr id="33" name="TextBox 32">
            <a:extLst>
              <a:ext uri="{FF2B5EF4-FFF2-40B4-BE49-F238E27FC236}">
                <a16:creationId xmlns:a16="http://schemas.microsoft.com/office/drawing/2014/main" id="{131B1260-5B2F-4C08-AB50-88CAB9327636}"/>
              </a:ext>
            </a:extLst>
          </p:cNvPr>
          <p:cNvSpPr txBox="1"/>
          <p:nvPr/>
        </p:nvSpPr>
        <p:spPr>
          <a:xfrm>
            <a:off x="3950149" y="1542455"/>
            <a:ext cx="753455"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18-34</a:t>
            </a:r>
          </a:p>
        </p:txBody>
      </p:sp>
      <p:sp>
        <p:nvSpPr>
          <p:cNvPr id="34" name="TextBox 33">
            <a:extLst>
              <a:ext uri="{FF2B5EF4-FFF2-40B4-BE49-F238E27FC236}">
                <a16:creationId xmlns:a16="http://schemas.microsoft.com/office/drawing/2014/main" id="{55EB252E-B399-4D34-9470-A0187A62152E}"/>
              </a:ext>
            </a:extLst>
          </p:cNvPr>
          <p:cNvSpPr txBox="1"/>
          <p:nvPr/>
        </p:nvSpPr>
        <p:spPr>
          <a:xfrm>
            <a:off x="3950148" y="1753616"/>
            <a:ext cx="753455"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35+</a:t>
            </a:r>
          </a:p>
        </p:txBody>
      </p:sp>
      <p:sp>
        <p:nvSpPr>
          <p:cNvPr id="50" name="Rectangle 49">
            <a:extLst>
              <a:ext uri="{FF2B5EF4-FFF2-40B4-BE49-F238E27FC236}">
                <a16:creationId xmlns:a16="http://schemas.microsoft.com/office/drawing/2014/main" id="{D847422E-10DC-4AC5-87F5-50DDB4DB51AB}"/>
              </a:ext>
            </a:extLst>
          </p:cNvPr>
          <p:cNvSpPr/>
          <p:nvPr/>
        </p:nvSpPr>
        <p:spPr>
          <a:xfrm>
            <a:off x="8818001" y="2266615"/>
            <a:ext cx="2194561" cy="1051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3274B6"/>
                </a:solidFill>
                <a:latin typeface="Arial" panose="020B0604020202020204" pitchFamily="34" charset="0"/>
                <a:cs typeface="Arial" panose="020B0604020202020204" pitchFamily="34" charset="0"/>
              </a:rPr>
              <a:t>73</a:t>
            </a:r>
            <a:r>
              <a:rPr lang="en-US" sz="4800" b="1" dirty="0">
                <a:solidFill>
                  <a:srgbClr val="3274B6"/>
                </a:solidFill>
                <a:latin typeface="Arial" panose="020B0604020202020204" pitchFamily="34" charset="0"/>
                <a:cs typeface="Arial" panose="020B0604020202020204" pitchFamily="34" charset="0"/>
              </a:rPr>
              <a:t>%</a:t>
            </a:r>
            <a:endParaRPr lang="en-US" sz="6600" b="1" dirty="0">
              <a:solidFill>
                <a:srgbClr val="3274B6"/>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780EC98A-44F7-4898-A992-3847F1031AFC}"/>
              </a:ext>
            </a:extLst>
          </p:cNvPr>
          <p:cNvSpPr txBox="1"/>
          <p:nvPr/>
        </p:nvSpPr>
        <p:spPr>
          <a:xfrm>
            <a:off x="8323157" y="2657253"/>
            <a:ext cx="708848" cy="338554"/>
          </a:xfrm>
          <a:prstGeom prst="rect">
            <a:avLst/>
          </a:prstGeom>
          <a:noFill/>
        </p:spPr>
        <p:txBody>
          <a:bodyPr wrap="none" rtlCol="0">
            <a:spAutoFit/>
          </a:bodyPr>
          <a:lstStyle/>
          <a:p>
            <a:pPr algn="r"/>
            <a:r>
              <a:rPr lang="en-US" sz="1600" b="1" dirty="0">
                <a:latin typeface="Arial" panose="020B0604020202020204" pitchFamily="34" charset="0"/>
                <a:cs typeface="Arial" panose="020B0604020202020204" pitchFamily="34" charset="0"/>
              </a:rPr>
              <a:t>18-34</a:t>
            </a:r>
          </a:p>
        </p:txBody>
      </p:sp>
      <p:sp>
        <p:nvSpPr>
          <p:cNvPr id="54" name="Rectangle 53">
            <a:extLst>
              <a:ext uri="{FF2B5EF4-FFF2-40B4-BE49-F238E27FC236}">
                <a16:creationId xmlns:a16="http://schemas.microsoft.com/office/drawing/2014/main" id="{435101C0-6F0E-4B8D-8DF5-E3F010845BB5}"/>
              </a:ext>
            </a:extLst>
          </p:cNvPr>
          <p:cNvSpPr/>
          <p:nvPr/>
        </p:nvSpPr>
        <p:spPr>
          <a:xfrm>
            <a:off x="8818001" y="3620759"/>
            <a:ext cx="2194561" cy="1051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A6BFEA"/>
                </a:solidFill>
                <a:latin typeface="Arial" panose="020B0604020202020204" pitchFamily="34" charset="0"/>
                <a:cs typeface="Arial" panose="020B0604020202020204" pitchFamily="34" charset="0"/>
              </a:rPr>
              <a:t>69</a:t>
            </a:r>
            <a:r>
              <a:rPr lang="en-US" sz="4800" b="1" dirty="0">
                <a:solidFill>
                  <a:srgbClr val="A6BFEA"/>
                </a:solidFill>
                <a:latin typeface="Arial" panose="020B0604020202020204" pitchFamily="34" charset="0"/>
                <a:cs typeface="Arial" panose="020B0604020202020204" pitchFamily="34" charset="0"/>
              </a:rPr>
              <a:t>%</a:t>
            </a:r>
            <a:endParaRPr lang="en-US" sz="6600" b="1" dirty="0">
              <a:solidFill>
                <a:srgbClr val="A6BFEA"/>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9C2BE3E5-9F2F-4593-9B6A-B2D7A1A584FA}"/>
              </a:ext>
            </a:extLst>
          </p:cNvPr>
          <p:cNvSpPr txBox="1"/>
          <p:nvPr/>
        </p:nvSpPr>
        <p:spPr>
          <a:xfrm>
            <a:off x="8499487" y="4016740"/>
            <a:ext cx="532518" cy="338554"/>
          </a:xfrm>
          <a:prstGeom prst="rect">
            <a:avLst/>
          </a:prstGeom>
          <a:noFill/>
        </p:spPr>
        <p:txBody>
          <a:bodyPr wrap="none" rtlCol="0">
            <a:spAutoFit/>
          </a:bodyPr>
          <a:lstStyle/>
          <a:p>
            <a:pPr algn="r"/>
            <a:r>
              <a:rPr lang="en-US" sz="1600" b="1" dirty="0">
                <a:latin typeface="Arial" panose="020B0604020202020204" pitchFamily="34" charset="0"/>
                <a:cs typeface="Arial" panose="020B0604020202020204" pitchFamily="34" charset="0"/>
              </a:rPr>
              <a:t>35+</a:t>
            </a:r>
          </a:p>
        </p:txBody>
      </p:sp>
      <p:sp>
        <p:nvSpPr>
          <p:cNvPr id="56" name="Rectangle 55">
            <a:extLst>
              <a:ext uri="{FF2B5EF4-FFF2-40B4-BE49-F238E27FC236}">
                <a16:creationId xmlns:a16="http://schemas.microsoft.com/office/drawing/2014/main" id="{250F9CF3-2AE2-445E-98AE-2F9CEC3D698C}"/>
              </a:ext>
            </a:extLst>
          </p:cNvPr>
          <p:cNvSpPr/>
          <p:nvPr/>
        </p:nvSpPr>
        <p:spPr>
          <a:xfrm>
            <a:off x="5746510" y="2683970"/>
            <a:ext cx="317716"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a:t>
            </a:r>
            <a:endParaRPr lang="en-US" sz="800" dirty="0">
              <a:solidFill>
                <a:srgbClr val="7E96AA"/>
              </a:solidFill>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A1F5B1A5-D846-429B-B142-20516CF20586}"/>
              </a:ext>
            </a:extLst>
          </p:cNvPr>
          <p:cNvSpPr/>
          <p:nvPr/>
        </p:nvSpPr>
        <p:spPr>
          <a:xfrm>
            <a:off x="5898910" y="3244938"/>
            <a:ext cx="317716"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a:t>
            </a:r>
            <a:endParaRPr lang="en-US" sz="800" dirty="0">
              <a:solidFill>
                <a:srgbClr val="7E96AA"/>
              </a:solidFill>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F2CBE20C-F67A-4F41-B9A7-A9F5D492E25B}"/>
              </a:ext>
            </a:extLst>
          </p:cNvPr>
          <p:cNvSpPr/>
          <p:nvPr/>
        </p:nvSpPr>
        <p:spPr>
          <a:xfrm>
            <a:off x="5691387" y="3796173"/>
            <a:ext cx="317716"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a:t>
            </a:r>
            <a:endParaRPr lang="en-US" sz="800" dirty="0">
              <a:solidFill>
                <a:srgbClr val="7E96AA"/>
              </a:solidFill>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59270771-1DAD-4059-B692-2A57D77A8E5C}"/>
              </a:ext>
            </a:extLst>
          </p:cNvPr>
          <p:cNvSpPr/>
          <p:nvPr/>
        </p:nvSpPr>
        <p:spPr>
          <a:xfrm>
            <a:off x="5658957" y="4911617"/>
            <a:ext cx="317716"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a:t>
            </a:r>
            <a:endParaRPr lang="en-US" sz="800" dirty="0">
              <a:solidFill>
                <a:srgbClr val="7E96AA"/>
              </a:solidFill>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12A1CC1B-5137-478B-8862-17E198DC87B8}"/>
              </a:ext>
            </a:extLst>
          </p:cNvPr>
          <p:cNvSpPr/>
          <p:nvPr/>
        </p:nvSpPr>
        <p:spPr>
          <a:xfrm>
            <a:off x="5422249" y="5472583"/>
            <a:ext cx="317716"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a:t>
            </a:r>
            <a:endParaRPr lang="en-US" sz="800" dirty="0">
              <a:solidFill>
                <a:srgbClr val="7E96A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69113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4DCDEC-C008-4FE8-B17A-8653114F9A34}"/>
              </a:ext>
            </a:extLst>
          </p:cNvPr>
          <p:cNvSpPr>
            <a:spLocks noGrp="1"/>
          </p:cNvSpPr>
          <p:nvPr>
            <p:ph type="ftr" sz="quarter" idx="11"/>
          </p:nvPr>
        </p:nvSpPr>
        <p:spPr/>
        <p:txBody>
          <a:bodyPr/>
          <a:lstStyle/>
          <a:p>
            <a:r>
              <a:rPr lang="en-US" dirty="0"/>
              <a:t>2021 Lenovo Internal. All rights reserved.</a:t>
            </a:r>
          </a:p>
        </p:txBody>
      </p:sp>
      <p:sp>
        <p:nvSpPr>
          <p:cNvPr id="3" name="Content Placeholder 2">
            <a:extLst>
              <a:ext uri="{FF2B5EF4-FFF2-40B4-BE49-F238E27FC236}">
                <a16:creationId xmlns:a16="http://schemas.microsoft.com/office/drawing/2014/main" id="{3D3C0CD1-47EF-4BCA-9911-786B2E375180}"/>
              </a:ext>
            </a:extLst>
          </p:cNvPr>
          <p:cNvSpPr>
            <a:spLocks noGrp="1"/>
          </p:cNvSpPr>
          <p:nvPr>
            <p:ph sz="quarter" idx="12"/>
          </p:nvPr>
        </p:nvSpPr>
        <p:spPr>
          <a:xfrm>
            <a:off x="3950149" y="6295349"/>
            <a:ext cx="6756928" cy="562651"/>
          </a:xfrm>
        </p:spPr>
        <p:txBody>
          <a:bodyPr vert="horz" lIns="91440" tIns="45720" rIns="91440" bIns="45720" rtlCol="0" anchor="b">
            <a:noAutofit/>
          </a:bodyPr>
          <a:lstStyle/>
          <a:p>
            <a:r>
              <a:rPr lang="en-US" dirty="0"/>
              <a:t>Q1. Now that we’re ~10+ months into working during a global pandemic, what challenges are you still dealing with when working from home?</a:t>
            </a:r>
          </a:p>
          <a:p>
            <a:r>
              <a:rPr lang="en-US" dirty="0"/>
              <a:t>Base: Total BEUs (n=4,126)</a:t>
            </a:r>
          </a:p>
        </p:txBody>
      </p:sp>
      <p:sp>
        <p:nvSpPr>
          <p:cNvPr id="4" name="Slide Number Placeholder 3">
            <a:extLst>
              <a:ext uri="{FF2B5EF4-FFF2-40B4-BE49-F238E27FC236}">
                <a16:creationId xmlns:a16="http://schemas.microsoft.com/office/drawing/2014/main" id="{18F58947-1E64-496D-B2FC-6196F7241FA4}"/>
              </a:ext>
            </a:extLst>
          </p:cNvPr>
          <p:cNvSpPr>
            <a:spLocks noGrp="1"/>
          </p:cNvSpPr>
          <p:nvPr>
            <p:ph type="sldNum" sz="quarter" idx="4"/>
          </p:nvPr>
        </p:nvSpPr>
        <p:spPr/>
        <p:txBody>
          <a:bodyPr/>
          <a:lstStyle/>
          <a:p>
            <a:fld id="{6D22F896-40B5-4ADD-8801-0D06FADFA095}" type="slidenum">
              <a:rPr lang="en-US" smtClean="0">
                <a:latin typeface="Arial" panose="020B0604020202020204" pitchFamily="34" charset="0"/>
              </a:rPr>
              <a:pPr/>
              <a:t>18</a:t>
            </a:fld>
            <a:endParaRPr lang="en-US" dirty="0">
              <a:latin typeface="Arial" panose="020B0604020202020204" pitchFamily="34" charset="0"/>
            </a:endParaRPr>
          </a:p>
        </p:txBody>
      </p:sp>
      <p:sp>
        <p:nvSpPr>
          <p:cNvPr id="5" name="Title 4">
            <a:extLst>
              <a:ext uri="{FF2B5EF4-FFF2-40B4-BE49-F238E27FC236}">
                <a16:creationId xmlns:a16="http://schemas.microsoft.com/office/drawing/2014/main" id="{EDEBBF0B-168C-4251-8320-2798E2980AAE}"/>
              </a:ext>
            </a:extLst>
          </p:cNvPr>
          <p:cNvSpPr>
            <a:spLocks noGrp="1"/>
          </p:cNvSpPr>
          <p:nvPr>
            <p:ph type="title"/>
          </p:nvPr>
        </p:nvSpPr>
        <p:spPr/>
        <p:txBody>
          <a:bodyPr/>
          <a:lstStyle/>
          <a:p>
            <a:r>
              <a:rPr lang="en-US" dirty="0"/>
              <a:t>Some challenges with WFH remain, such as reduced social interactions with colleagues, mood swings, and tech snafus</a:t>
            </a:r>
          </a:p>
        </p:txBody>
      </p:sp>
      <p:sp>
        <p:nvSpPr>
          <p:cNvPr id="7" name="TextBox 6">
            <a:extLst>
              <a:ext uri="{FF2B5EF4-FFF2-40B4-BE49-F238E27FC236}">
                <a16:creationId xmlns:a16="http://schemas.microsoft.com/office/drawing/2014/main" id="{DE825024-02AA-4E7D-BBB7-E399918E7AEA}"/>
              </a:ext>
            </a:extLst>
          </p:cNvPr>
          <p:cNvSpPr txBox="1"/>
          <p:nvPr/>
        </p:nvSpPr>
        <p:spPr>
          <a:xfrm>
            <a:off x="2806562" y="870268"/>
            <a:ext cx="6575698" cy="523220"/>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Challenges of WFH Still Dealing With</a:t>
            </a:r>
          </a:p>
          <a:p>
            <a:pPr algn="ctr" defTabSz="1218621">
              <a:defRPr/>
            </a:pPr>
            <a:r>
              <a:rPr lang="en-US" sz="1200" dirty="0">
                <a:solidFill>
                  <a:srgbClr val="000000"/>
                </a:solidFill>
                <a:latin typeface="Arial" panose="020B0604020202020204" pitchFamily="34" charset="0"/>
                <a:cs typeface="Arial" pitchFamily="34" charset="0"/>
              </a:rPr>
              <a:t>Verbatim from English-speaking countries</a:t>
            </a:r>
            <a:endParaRPr lang="en-CA" sz="1200" dirty="0">
              <a:solidFill>
                <a:srgbClr val="000000"/>
              </a:solidFill>
              <a:latin typeface="Arial" panose="020B0604020202020204" pitchFamily="34" charset="0"/>
              <a:cs typeface="Arial" pitchFamily="34" charset="0"/>
            </a:endParaRPr>
          </a:p>
        </p:txBody>
      </p:sp>
      <p:sp>
        <p:nvSpPr>
          <p:cNvPr id="12" name="TextBox 11">
            <a:extLst>
              <a:ext uri="{FF2B5EF4-FFF2-40B4-BE49-F238E27FC236}">
                <a16:creationId xmlns:a16="http://schemas.microsoft.com/office/drawing/2014/main" id="{EAA2E3BD-2B08-4866-A829-A1677236A92A}"/>
              </a:ext>
            </a:extLst>
          </p:cNvPr>
          <p:cNvSpPr txBox="1"/>
          <p:nvPr/>
        </p:nvSpPr>
        <p:spPr>
          <a:xfrm rot="16200000">
            <a:off x="480630" y="4922360"/>
            <a:ext cx="692675" cy="246221"/>
          </a:xfrm>
          <a:prstGeom prst="rect">
            <a:avLst/>
          </a:prstGeom>
          <a:noFill/>
          <a:ln>
            <a:noFill/>
          </a:ln>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Elites</a:t>
            </a:r>
          </a:p>
        </p:txBody>
      </p:sp>
      <p:sp>
        <p:nvSpPr>
          <p:cNvPr id="13" name="TextBox 12">
            <a:extLst>
              <a:ext uri="{FF2B5EF4-FFF2-40B4-BE49-F238E27FC236}">
                <a16:creationId xmlns:a16="http://schemas.microsoft.com/office/drawing/2014/main" id="{3E3B63DB-9D55-4F25-9368-7E7AE25F4F17}"/>
              </a:ext>
            </a:extLst>
          </p:cNvPr>
          <p:cNvSpPr txBox="1"/>
          <p:nvPr/>
        </p:nvSpPr>
        <p:spPr>
          <a:xfrm rot="16200000">
            <a:off x="773168" y="4865602"/>
            <a:ext cx="806191" cy="246221"/>
          </a:xfrm>
          <a:prstGeom prst="rect">
            <a:avLst/>
          </a:prstGeom>
          <a:noFill/>
          <a:ln>
            <a:noFill/>
          </a:ln>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Techies</a:t>
            </a:r>
          </a:p>
        </p:txBody>
      </p:sp>
      <p:sp>
        <p:nvSpPr>
          <p:cNvPr id="14" name="TextBox 13">
            <a:extLst>
              <a:ext uri="{FF2B5EF4-FFF2-40B4-BE49-F238E27FC236}">
                <a16:creationId xmlns:a16="http://schemas.microsoft.com/office/drawing/2014/main" id="{0E7DF778-785A-4F9B-9A83-4263D27E5898}"/>
              </a:ext>
            </a:extLst>
          </p:cNvPr>
          <p:cNvSpPr txBox="1"/>
          <p:nvPr/>
        </p:nvSpPr>
        <p:spPr>
          <a:xfrm rot="16200000">
            <a:off x="926906" y="4670041"/>
            <a:ext cx="1197312" cy="246221"/>
          </a:xfrm>
          <a:prstGeom prst="rect">
            <a:avLst/>
          </a:prstGeom>
          <a:noFill/>
          <a:ln>
            <a:noFill/>
          </a:ln>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Entertainers</a:t>
            </a:r>
          </a:p>
        </p:txBody>
      </p:sp>
      <p:sp>
        <p:nvSpPr>
          <p:cNvPr id="15" name="TextBox 14">
            <a:extLst>
              <a:ext uri="{FF2B5EF4-FFF2-40B4-BE49-F238E27FC236}">
                <a16:creationId xmlns:a16="http://schemas.microsoft.com/office/drawing/2014/main" id="{1EED5E0E-4D23-4AA2-8664-61222316C7B9}"/>
              </a:ext>
            </a:extLst>
          </p:cNvPr>
          <p:cNvSpPr txBox="1"/>
          <p:nvPr/>
        </p:nvSpPr>
        <p:spPr>
          <a:xfrm rot="16200000">
            <a:off x="1439492" y="4833331"/>
            <a:ext cx="870732" cy="246221"/>
          </a:xfrm>
          <a:prstGeom prst="rect">
            <a:avLst/>
          </a:prstGeom>
          <a:noFill/>
          <a:ln>
            <a:noFill/>
          </a:ln>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Aspirers</a:t>
            </a:r>
          </a:p>
        </p:txBody>
      </p:sp>
      <p:sp>
        <p:nvSpPr>
          <p:cNvPr id="16" name="TextBox 15">
            <a:extLst>
              <a:ext uri="{FF2B5EF4-FFF2-40B4-BE49-F238E27FC236}">
                <a16:creationId xmlns:a16="http://schemas.microsoft.com/office/drawing/2014/main" id="{D3668363-C060-4688-8865-6B2F08E9B587}"/>
              </a:ext>
            </a:extLst>
          </p:cNvPr>
          <p:cNvSpPr txBox="1"/>
          <p:nvPr/>
        </p:nvSpPr>
        <p:spPr>
          <a:xfrm rot="16200000">
            <a:off x="1798895" y="4872151"/>
            <a:ext cx="808481" cy="230832"/>
          </a:xfrm>
          <a:prstGeom prst="rect">
            <a:avLst/>
          </a:prstGeom>
          <a:noFill/>
          <a:ln>
            <a:noFill/>
          </a:ln>
        </p:spPr>
        <p:txBody>
          <a:bodyPr wrap="square" rtlCol="0">
            <a:spAutoFit/>
          </a:bodyPr>
          <a:lstStyle/>
          <a:p>
            <a:r>
              <a:rPr lang="en-US" sz="900" dirty="0">
                <a:solidFill>
                  <a:schemeClr val="bg1"/>
                </a:solidFill>
                <a:latin typeface="Arial" panose="020B0604020202020204" pitchFamily="34" charset="0"/>
                <a:cs typeface="Arial" panose="020B0604020202020204" pitchFamily="34" charset="0"/>
              </a:rPr>
              <a:t>Taskers</a:t>
            </a:r>
          </a:p>
        </p:txBody>
      </p:sp>
      <p:sp>
        <p:nvSpPr>
          <p:cNvPr id="17" name="TextBox 16">
            <a:extLst>
              <a:ext uri="{FF2B5EF4-FFF2-40B4-BE49-F238E27FC236}">
                <a16:creationId xmlns:a16="http://schemas.microsoft.com/office/drawing/2014/main" id="{38EF661F-C640-488B-9212-FB0E0E33804B}"/>
              </a:ext>
            </a:extLst>
          </p:cNvPr>
          <p:cNvSpPr txBox="1"/>
          <p:nvPr/>
        </p:nvSpPr>
        <p:spPr>
          <a:xfrm rot="16200000">
            <a:off x="2179317" y="4895581"/>
            <a:ext cx="746233" cy="246221"/>
          </a:xfrm>
          <a:prstGeom prst="rect">
            <a:avLst/>
          </a:prstGeom>
          <a:noFill/>
          <a:ln>
            <a:noFill/>
          </a:ln>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Basics</a:t>
            </a:r>
          </a:p>
        </p:txBody>
      </p:sp>
      <p:sp>
        <p:nvSpPr>
          <p:cNvPr id="40" name="Arrow: Pentagon 39">
            <a:extLst>
              <a:ext uri="{FF2B5EF4-FFF2-40B4-BE49-F238E27FC236}">
                <a16:creationId xmlns:a16="http://schemas.microsoft.com/office/drawing/2014/main" id="{19DB82CE-E078-401D-8D97-3683FA69A779}"/>
              </a:ext>
            </a:extLst>
          </p:cNvPr>
          <p:cNvSpPr/>
          <p:nvPr/>
        </p:nvSpPr>
        <p:spPr>
          <a:xfrm>
            <a:off x="1" y="870268"/>
            <a:ext cx="744278" cy="276999"/>
          </a:xfrm>
          <a:prstGeom prst="homePlate">
            <a:avLst/>
          </a:prstGeom>
          <a:solidFill>
            <a:srgbClr val="32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chemeClr val="bg1"/>
                </a:solidFill>
                <a:latin typeface="Arial" panose="020B0604020202020204" pitchFamily="34" charset="0"/>
                <a:cs typeface="Arial" panose="020B0604020202020204" pitchFamily="34" charset="0"/>
              </a:rPr>
              <a:t>BEU</a:t>
            </a:r>
          </a:p>
        </p:txBody>
      </p:sp>
      <p:pic>
        <p:nvPicPr>
          <p:cNvPr id="43" name="Graphic 42">
            <a:extLst>
              <a:ext uri="{FF2B5EF4-FFF2-40B4-BE49-F238E27FC236}">
                <a16:creationId xmlns:a16="http://schemas.microsoft.com/office/drawing/2014/main" id="{675D67CD-C029-4B21-8935-EB9D8D1A906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4892" b="14280"/>
          <a:stretch/>
        </p:blipFill>
        <p:spPr>
          <a:xfrm>
            <a:off x="94591" y="1206790"/>
            <a:ext cx="432479" cy="263068"/>
          </a:xfrm>
          <a:prstGeom prst="rect">
            <a:avLst/>
          </a:prstGeom>
        </p:spPr>
      </p:pic>
      <p:sp>
        <p:nvSpPr>
          <p:cNvPr id="8" name="Speech Bubble: Rectangle 7">
            <a:extLst>
              <a:ext uri="{FF2B5EF4-FFF2-40B4-BE49-F238E27FC236}">
                <a16:creationId xmlns:a16="http://schemas.microsoft.com/office/drawing/2014/main" id="{9F565F16-0E22-42AD-808C-CB7F6B54E5EE}"/>
              </a:ext>
            </a:extLst>
          </p:cNvPr>
          <p:cNvSpPr/>
          <p:nvPr/>
        </p:nvSpPr>
        <p:spPr>
          <a:xfrm>
            <a:off x="546729" y="3783009"/>
            <a:ext cx="4902736" cy="1928284"/>
          </a:xfrm>
          <a:prstGeom prst="wedgeRectCallout">
            <a:avLst>
              <a:gd name="adj1" fmla="val -32679"/>
              <a:gd name="adj2" fmla="val 65135"/>
            </a:avLst>
          </a:prstGeom>
          <a:noFill/>
          <a:ln>
            <a:solidFill>
              <a:srgbClr val="3274B6"/>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400" i="1" dirty="0">
                <a:solidFill>
                  <a:schemeClr val="tx1"/>
                </a:solidFill>
                <a:latin typeface="Arial" panose="020B0604020202020204" pitchFamily="34" charset="0"/>
                <a:cs typeface="Arial" panose="020B0604020202020204" pitchFamily="34" charset="0"/>
              </a:rPr>
              <a:t>“</a:t>
            </a:r>
            <a:r>
              <a:rPr lang="en-US" sz="1400" b="1" i="1" dirty="0">
                <a:solidFill>
                  <a:schemeClr val="tx1"/>
                </a:solidFill>
                <a:latin typeface="Arial" panose="020B0604020202020204" pitchFamily="34" charset="0"/>
                <a:cs typeface="Arial" panose="020B0604020202020204" pitchFamily="34" charset="0"/>
              </a:rPr>
              <a:t>Not having physical access </a:t>
            </a:r>
            <a:r>
              <a:rPr lang="en-US" sz="1400" i="1" dirty="0">
                <a:solidFill>
                  <a:schemeClr val="tx1"/>
                </a:solidFill>
                <a:latin typeface="Arial" panose="020B0604020202020204" pitchFamily="34" charset="0"/>
                <a:cs typeface="Arial" panose="020B0604020202020204" pitchFamily="34" charset="0"/>
              </a:rPr>
              <a:t>to the archive I help manage, which means I can't do a large part of my job - I can't do anything that involves physically looking at the records. I'm also dealing with </a:t>
            </a:r>
            <a:r>
              <a:rPr lang="en-US" sz="1400" b="1" i="1" dirty="0">
                <a:solidFill>
                  <a:schemeClr val="tx1"/>
                </a:solidFill>
                <a:latin typeface="Arial" panose="020B0604020202020204" pitchFamily="34" charset="0"/>
                <a:cs typeface="Arial" panose="020B0604020202020204" pitchFamily="34" charset="0"/>
              </a:rPr>
              <a:t>restlessness caused by being home all the time, and it gets me down not seeing colleagues face-to-face</a:t>
            </a:r>
            <a:r>
              <a:rPr lang="en-US" sz="1400" i="1" dirty="0">
                <a:solidFill>
                  <a:schemeClr val="tx1"/>
                </a:solidFill>
                <a:latin typeface="Arial" panose="020B0604020202020204" pitchFamily="34" charset="0"/>
                <a:cs typeface="Arial" panose="020B0604020202020204" pitchFamily="34" charset="0"/>
              </a:rPr>
              <a:t>, not seeing the archive and not having the change of scene of being in the office.”</a:t>
            </a:r>
          </a:p>
          <a:p>
            <a:r>
              <a:rPr lang="en-US" sz="1400" b="1" dirty="0">
                <a:solidFill>
                  <a:schemeClr val="tx1"/>
                </a:solidFill>
                <a:latin typeface="Arial" panose="020B0604020202020204" pitchFamily="34" charset="0"/>
                <a:cs typeface="Arial" panose="020B0604020202020204" pitchFamily="34" charset="0"/>
              </a:rPr>
              <a:t>- UK, BEU, Very Small</a:t>
            </a:r>
          </a:p>
        </p:txBody>
      </p:sp>
      <p:sp>
        <p:nvSpPr>
          <p:cNvPr id="34" name="Speech Bubble: Rectangle 33">
            <a:extLst>
              <a:ext uri="{FF2B5EF4-FFF2-40B4-BE49-F238E27FC236}">
                <a16:creationId xmlns:a16="http://schemas.microsoft.com/office/drawing/2014/main" id="{06F72B82-0869-4385-8C23-670CD2A13F51}"/>
              </a:ext>
            </a:extLst>
          </p:cNvPr>
          <p:cNvSpPr/>
          <p:nvPr/>
        </p:nvSpPr>
        <p:spPr>
          <a:xfrm>
            <a:off x="7570225" y="1412860"/>
            <a:ext cx="3918585" cy="1593623"/>
          </a:xfrm>
          <a:prstGeom prst="wedgeRectCallout">
            <a:avLst>
              <a:gd name="adj1" fmla="val -31421"/>
              <a:gd name="adj2" fmla="val 69925"/>
            </a:avLst>
          </a:prstGeom>
          <a:noFill/>
          <a:ln>
            <a:solidFill>
              <a:srgbClr val="3274B6"/>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400" i="1" dirty="0">
                <a:solidFill>
                  <a:schemeClr val="tx1"/>
                </a:solidFill>
                <a:latin typeface="Arial" panose="020B0604020202020204" pitchFamily="34" charset="0"/>
                <a:cs typeface="Arial" panose="020B0604020202020204" pitchFamily="34" charset="0"/>
              </a:rPr>
              <a:t>“</a:t>
            </a:r>
            <a:r>
              <a:rPr lang="en-US" sz="1400" b="1" i="1" dirty="0">
                <a:solidFill>
                  <a:schemeClr val="tx1"/>
                </a:solidFill>
                <a:latin typeface="Arial" panose="020B0604020202020204" pitchFamily="34" charset="0"/>
                <a:cs typeface="Arial" panose="020B0604020202020204" pitchFamily="34" charset="0"/>
              </a:rPr>
              <a:t>Lack of motivation and productivity due to reduced social interaction</a:t>
            </a:r>
            <a:r>
              <a:rPr lang="en-US" sz="1400" i="1" dirty="0">
                <a:solidFill>
                  <a:schemeClr val="tx1"/>
                </a:solidFill>
                <a:latin typeface="Arial" panose="020B0604020202020204" pitchFamily="34" charset="0"/>
                <a:cs typeface="Arial" panose="020B0604020202020204" pitchFamily="34" charset="0"/>
              </a:rPr>
              <a:t>. My role is very people centric and part of the attraction is collaborating with people on a daily basis, </a:t>
            </a:r>
            <a:r>
              <a:rPr lang="en-US" sz="1400" b="1" i="1" dirty="0">
                <a:solidFill>
                  <a:schemeClr val="tx1"/>
                </a:solidFill>
                <a:latin typeface="Arial" panose="020B0604020202020204" pitchFamily="34" charset="0"/>
                <a:cs typeface="Arial" panose="020B0604020202020204" pitchFamily="34" charset="0"/>
              </a:rPr>
              <a:t>working remotely does not provide the same satisfaction of collaborating </a:t>
            </a:r>
            <a:r>
              <a:rPr lang="en-US" sz="1400" i="1" dirty="0">
                <a:solidFill>
                  <a:schemeClr val="tx1"/>
                </a:solidFill>
                <a:latin typeface="Arial" panose="020B0604020202020204" pitchFamily="34" charset="0"/>
                <a:cs typeface="Arial" panose="020B0604020202020204" pitchFamily="34" charset="0"/>
              </a:rPr>
              <a:t>with my team.”</a:t>
            </a:r>
          </a:p>
          <a:p>
            <a:r>
              <a:rPr lang="en-US" sz="1400" b="1" dirty="0">
                <a:solidFill>
                  <a:schemeClr val="tx1"/>
                </a:solidFill>
                <a:latin typeface="Arial" panose="020B0604020202020204" pitchFamily="34" charset="0"/>
                <a:cs typeface="Arial" panose="020B0604020202020204" pitchFamily="34" charset="0"/>
              </a:rPr>
              <a:t>- Australia, BEU, Very Small</a:t>
            </a:r>
          </a:p>
        </p:txBody>
      </p:sp>
      <p:sp>
        <p:nvSpPr>
          <p:cNvPr id="35" name="Speech Bubble: Rectangle 34">
            <a:extLst>
              <a:ext uri="{FF2B5EF4-FFF2-40B4-BE49-F238E27FC236}">
                <a16:creationId xmlns:a16="http://schemas.microsoft.com/office/drawing/2014/main" id="{C6030663-D39E-4E6D-8826-D4B979CD1E74}"/>
              </a:ext>
            </a:extLst>
          </p:cNvPr>
          <p:cNvSpPr/>
          <p:nvPr/>
        </p:nvSpPr>
        <p:spPr>
          <a:xfrm>
            <a:off x="8979707" y="3362857"/>
            <a:ext cx="2944091" cy="1197313"/>
          </a:xfrm>
          <a:prstGeom prst="wedgeRectCallout">
            <a:avLst>
              <a:gd name="adj1" fmla="val -31421"/>
              <a:gd name="adj2" fmla="val 69925"/>
            </a:avLst>
          </a:prstGeom>
          <a:noFill/>
          <a:ln>
            <a:solidFill>
              <a:srgbClr val="3274B6"/>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400" i="1" dirty="0">
                <a:solidFill>
                  <a:schemeClr val="tx1"/>
                </a:solidFill>
                <a:latin typeface="Arial" panose="020B0604020202020204" pitchFamily="34" charset="0"/>
                <a:cs typeface="Arial" panose="020B0604020202020204" pitchFamily="34" charset="0"/>
              </a:rPr>
              <a:t>“Lack of discipline and difficulty in communication as some work related matters are </a:t>
            </a:r>
            <a:r>
              <a:rPr lang="en-US" sz="1400" b="1" i="1" dirty="0">
                <a:solidFill>
                  <a:schemeClr val="tx1"/>
                </a:solidFill>
                <a:latin typeface="Arial" panose="020B0604020202020204" pitchFamily="34" charset="0"/>
                <a:cs typeface="Arial" panose="020B0604020202020204" pitchFamily="34" charset="0"/>
              </a:rPr>
              <a:t>better to be resolved when met physically</a:t>
            </a:r>
            <a:r>
              <a:rPr lang="en-US" sz="1400" i="1" dirty="0">
                <a:solidFill>
                  <a:schemeClr val="tx1"/>
                </a:solidFill>
                <a:latin typeface="Arial" panose="020B0604020202020204" pitchFamily="34" charset="0"/>
                <a:cs typeface="Arial" panose="020B0604020202020204" pitchFamily="34" charset="0"/>
              </a:rPr>
              <a:t>.”</a:t>
            </a:r>
          </a:p>
          <a:p>
            <a:r>
              <a:rPr lang="en-US" sz="1400" b="1" dirty="0">
                <a:solidFill>
                  <a:schemeClr val="tx1"/>
                </a:solidFill>
                <a:latin typeface="Arial" panose="020B0604020202020204" pitchFamily="34" charset="0"/>
                <a:cs typeface="Arial" panose="020B0604020202020204" pitchFamily="34" charset="0"/>
              </a:rPr>
              <a:t>- Singapore, BEU, Very Small</a:t>
            </a:r>
          </a:p>
        </p:txBody>
      </p:sp>
      <p:sp>
        <p:nvSpPr>
          <p:cNvPr id="36" name="Speech Bubble: Rectangle 35">
            <a:extLst>
              <a:ext uri="{FF2B5EF4-FFF2-40B4-BE49-F238E27FC236}">
                <a16:creationId xmlns:a16="http://schemas.microsoft.com/office/drawing/2014/main" id="{66FB2DCE-2EAF-4B73-91A9-A9E1EFD8E8AB}"/>
              </a:ext>
            </a:extLst>
          </p:cNvPr>
          <p:cNvSpPr/>
          <p:nvPr/>
        </p:nvSpPr>
        <p:spPr>
          <a:xfrm>
            <a:off x="6739361" y="4987567"/>
            <a:ext cx="4893080" cy="1019498"/>
          </a:xfrm>
          <a:prstGeom prst="wedgeRectCallout">
            <a:avLst>
              <a:gd name="adj1" fmla="val -31421"/>
              <a:gd name="adj2" fmla="val 69925"/>
            </a:avLst>
          </a:prstGeom>
          <a:noFill/>
          <a:ln>
            <a:solidFill>
              <a:srgbClr val="3274B6"/>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400" i="1" dirty="0">
                <a:solidFill>
                  <a:schemeClr val="tx1"/>
                </a:solidFill>
                <a:latin typeface="Arial" panose="020B0604020202020204" pitchFamily="34" charset="0"/>
                <a:cs typeface="Arial" panose="020B0604020202020204" pitchFamily="34" charset="0"/>
              </a:rPr>
              <a:t>“It is </a:t>
            </a:r>
            <a:r>
              <a:rPr lang="en-US" sz="1400" b="1" i="1" dirty="0">
                <a:solidFill>
                  <a:schemeClr val="tx1"/>
                </a:solidFill>
                <a:latin typeface="Arial" panose="020B0604020202020204" pitchFamily="34" charset="0"/>
                <a:cs typeface="Arial" panose="020B0604020202020204" pitchFamily="34" charset="0"/>
              </a:rPr>
              <a:t>difficult to end working at the right hours</a:t>
            </a:r>
            <a:r>
              <a:rPr lang="en-US" sz="1400" i="1" dirty="0">
                <a:solidFill>
                  <a:schemeClr val="tx1"/>
                </a:solidFill>
                <a:latin typeface="Arial" panose="020B0604020202020204" pitchFamily="34" charset="0"/>
                <a:cs typeface="Arial" panose="020B0604020202020204" pitchFamily="34" charset="0"/>
              </a:rPr>
              <a:t>. </a:t>
            </a:r>
            <a:r>
              <a:rPr lang="en-US" sz="1400" b="1" i="1" dirty="0">
                <a:solidFill>
                  <a:schemeClr val="tx1"/>
                </a:solidFill>
                <a:latin typeface="Arial" panose="020B0604020202020204" pitchFamily="34" charset="0"/>
                <a:cs typeface="Arial" panose="020B0604020202020204" pitchFamily="34" charset="0"/>
              </a:rPr>
              <a:t>Splitting home life from work </a:t>
            </a:r>
            <a:r>
              <a:rPr lang="en-US" sz="1400" i="1" dirty="0">
                <a:solidFill>
                  <a:schemeClr val="tx1"/>
                </a:solidFill>
                <a:latin typeface="Arial" panose="020B0604020202020204" pitchFamily="34" charset="0"/>
                <a:cs typeface="Arial" panose="020B0604020202020204" pitchFamily="34" charset="0"/>
              </a:rPr>
              <a:t>has been more difficult too. Finally, the </a:t>
            </a:r>
            <a:r>
              <a:rPr lang="en-US" sz="1400" b="1" i="1" dirty="0">
                <a:solidFill>
                  <a:schemeClr val="tx1"/>
                </a:solidFill>
                <a:latin typeface="Arial" panose="020B0604020202020204" pitchFamily="34" charset="0"/>
                <a:cs typeface="Arial" panose="020B0604020202020204" pitchFamily="34" charset="0"/>
              </a:rPr>
              <a:t>extreme isolation is slowly degrading my mood</a:t>
            </a:r>
            <a:r>
              <a:rPr lang="en-US" sz="1400" i="1" dirty="0">
                <a:solidFill>
                  <a:schemeClr val="tx1"/>
                </a:solidFill>
                <a:latin typeface="Arial" panose="020B0604020202020204" pitchFamily="34" charset="0"/>
                <a:cs typeface="Arial" panose="020B0604020202020204" pitchFamily="34" charset="0"/>
              </a:rPr>
              <a:t>.”</a:t>
            </a:r>
          </a:p>
          <a:p>
            <a:r>
              <a:rPr lang="en-US" sz="1400" b="1" dirty="0">
                <a:solidFill>
                  <a:schemeClr val="tx1"/>
                </a:solidFill>
                <a:latin typeface="Arial" panose="020B0604020202020204" pitchFamily="34" charset="0"/>
                <a:cs typeface="Arial" panose="020B0604020202020204" pitchFamily="34" charset="0"/>
              </a:rPr>
              <a:t>- UK, BEU, Medium</a:t>
            </a:r>
          </a:p>
        </p:txBody>
      </p:sp>
      <p:sp>
        <p:nvSpPr>
          <p:cNvPr id="37" name="Speech Bubble: Rectangle 36">
            <a:extLst>
              <a:ext uri="{FF2B5EF4-FFF2-40B4-BE49-F238E27FC236}">
                <a16:creationId xmlns:a16="http://schemas.microsoft.com/office/drawing/2014/main" id="{6EAAA83E-63D9-4401-A2C0-3EC0929FC0DA}"/>
              </a:ext>
            </a:extLst>
          </p:cNvPr>
          <p:cNvSpPr/>
          <p:nvPr/>
        </p:nvSpPr>
        <p:spPr>
          <a:xfrm>
            <a:off x="6068945" y="3659515"/>
            <a:ext cx="2212536" cy="892149"/>
          </a:xfrm>
          <a:prstGeom prst="wedgeRectCallout">
            <a:avLst>
              <a:gd name="adj1" fmla="val -31421"/>
              <a:gd name="adj2" fmla="val 69925"/>
            </a:avLst>
          </a:prstGeom>
          <a:noFill/>
          <a:ln>
            <a:solidFill>
              <a:srgbClr val="3274B6"/>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400" i="1" dirty="0">
                <a:solidFill>
                  <a:schemeClr val="tx1"/>
                </a:solidFill>
                <a:latin typeface="Arial" panose="020B0604020202020204" pitchFamily="34" charset="0"/>
                <a:cs typeface="Arial" panose="020B0604020202020204" pitchFamily="34" charset="0"/>
              </a:rPr>
              <a:t>“Getting </a:t>
            </a:r>
            <a:r>
              <a:rPr lang="en-US" sz="1400" b="1" i="1" dirty="0">
                <a:solidFill>
                  <a:schemeClr val="tx1"/>
                </a:solidFill>
                <a:latin typeface="Arial" panose="020B0604020202020204" pitchFamily="34" charset="0"/>
                <a:cs typeface="Arial" panose="020B0604020202020204" pitchFamily="34" charset="0"/>
              </a:rPr>
              <a:t>sick of not seeing people</a:t>
            </a:r>
            <a:r>
              <a:rPr lang="en-US" sz="1400" i="1" dirty="0">
                <a:solidFill>
                  <a:schemeClr val="tx1"/>
                </a:solidFill>
                <a:latin typeface="Arial" panose="020B0604020202020204" pitchFamily="34" charset="0"/>
                <a:cs typeface="Arial" panose="020B0604020202020204" pitchFamily="34" charset="0"/>
              </a:rPr>
              <a:t> in person”</a:t>
            </a:r>
          </a:p>
          <a:p>
            <a:r>
              <a:rPr lang="en-US" sz="1400" b="1" dirty="0">
                <a:solidFill>
                  <a:schemeClr val="tx1"/>
                </a:solidFill>
                <a:latin typeface="Arial" panose="020B0604020202020204" pitchFamily="34" charset="0"/>
                <a:cs typeface="Arial" panose="020B0604020202020204" pitchFamily="34" charset="0"/>
              </a:rPr>
              <a:t>- USA, BEU, Large</a:t>
            </a:r>
          </a:p>
        </p:txBody>
      </p:sp>
      <p:sp>
        <p:nvSpPr>
          <p:cNvPr id="38" name="Speech Bubble: Rectangle 37">
            <a:extLst>
              <a:ext uri="{FF2B5EF4-FFF2-40B4-BE49-F238E27FC236}">
                <a16:creationId xmlns:a16="http://schemas.microsoft.com/office/drawing/2014/main" id="{C0ED9608-FE00-4ED3-AD2C-8372DDB89AB0}"/>
              </a:ext>
            </a:extLst>
          </p:cNvPr>
          <p:cNvSpPr/>
          <p:nvPr/>
        </p:nvSpPr>
        <p:spPr>
          <a:xfrm>
            <a:off x="654292" y="1656469"/>
            <a:ext cx="3152164" cy="1197313"/>
          </a:xfrm>
          <a:prstGeom prst="wedgeRectCallout">
            <a:avLst>
              <a:gd name="adj1" fmla="val -31421"/>
              <a:gd name="adj2" fmla="val 69925"/>
            </a:avLst>
          </a:prstGeom>
          <a:noFill/>
          <a:ln>
            <a:solidFill>
              <a:srgbClr val="3274B6"/>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400" i="1" dirty="0">
                <a:solidFill>
                  <a:schemeClr val="tx1"/>
                </a:solidFill>
                <a:latin typeface="Arial" panose="020B0604020202020204" pitchFamily="34" charset="0"/>
                <a:cs typeface="Arial" panose="020B0604020202020204" pitchFamily="34" charset="0"/>
              </a:rPr>
              <a:t>“</a:t>
            </a:r>
            <a:r>
              <a:rPr lang="en-US" sz="1400" b="1" i="1" dirty="0">
                <a:solidFill>
                  <a:schemeClr val="tx1"/>
                </a:solidFill>
                <a:latin typeface="Arial" panose="020B0604020202020204" pitchFamily="34" charset="0"/>
                <a:cs typeface="Arial" panose="020B0604020202020204" pitchFamily="34" charset="0"/>
              </a:rPr>
              <a:t>Technology, mental health, loneliness, lack of motivation, lack of focus, issues with cooperation and consultation with team</a:t>
            </a:r>
            <a:r>
              <a:rPr lang="en-US" sz="1400" i="1" dirty="0">
                <a:solidFill>
                  <a:schemeClr val="tx1"/>
                </a:solidFill>
                <a:latin typeface="Arial" panose="020B0604020202020204" pitchFamily="34" charset="0"/>
                <a:cs typeface="Arial" panose="020B0604020202020204" pitchFamily="34" charset="0"/>
              </a:rPr>
              <a:t>.”</a:t>
            </a:r>
          </a:p>
          <a:p>
            <a:r>
              <a:rPr lang="en-US" sz="1400" b="1" dirty="0">
                <a:solidFill>
                  <a:schemeClr val="tx1"/>
                </a:solidFill>
                <a:latin typeface="Arial" panose="020B0604020202020204" pitchFamily="34" charset="0"/>
                <a:cs typeface="Arial" panose="020B0604020202020204" pitchFamily="34" charset="0"/>
              </a:rPr>
              <a:t>- Australia, BEU, Medium</a:t>
            </a:r>
          </a:p>
        </p:txBody>
      </p:sp>
      <p:sp>
        <p:nvSpPr>
          <p:cNvPr id="39" name="Speech Bubble: Rectangle 38">
            <a:extLst>
              <a:ext uri="{FF2B5EF4-FFF2-40B4-BE49-F238E27FC236}">
                <a16:creationId xmlns:a16="http://schemas.microsoft.com/office/drawing/2014/main" id="{5A669353-54BD-4F35-8A18-F3ED02C77076}"/>
              </a:ext>
            </a:extLst>
          </p:cNvPr>
          <p:cNvSpPr/>
          <p:nvPr/>
        </p:nvSpPr>
        <p:spPr>
          <a:xfrm>
            <a:off x="4189171" y="2139289"/>
            <a:ext cx="3139442" cy="1067019"/>
          </a:xfrm>
          <a:prstGeom prst="wedgeRectCallout">
            <a:avLst>
              <a:gd name="adj1" fmla="val -31421"/>
              <a:gd name="adj2" fmla="val 69925"/>
            </a:avLst>
          </a:prstGeom>
          <a:noFill/>
          <a:ln>
            <a:solidFill>
              <a:srgbClr val="3274B6"/>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400" i="1" dirty="0">
                <a:solidFill>
                  <a:schemeClr val="tx1"/>
                </a:solidFill>
                <a:latin typeface="Arial" panose="020B0604020202020204" pitchFamily="34" charset="0"/>
                <a:cs typeface="Arial" panose="020B0604020202020204" pitchFamily="34" charset="0"/>
              </a:rPr>
              <a:t>“Occasional </a:t>
            </a:r>
            <a:r>
              <a:rPr lang="en-US" sz="1400" b="1" i="1" dirty="0">
                <a:solidFill>
                  <a:schemeClr val="tx1"/>
                </a:solidFill>
                <a:latin typeface="Arial" panose="020B0604020202020204" pitchFamily="34" charset="0"/>
                <a:cs typeface="Arial" panose="020B0604020202020204" pitchFamily="34" charset="0"/>
              </a:rPr>
              <a:t>technical glitches</a:t>
            </a:r>
            <a:r>
              <a:rPr lang="en-US" sz="1400" i="1" dirty="0">
                <a:solidFill>
                  <a:schemeClr val="tx1"/>
                </a:solidFill>
                <a:latin typeface="Arial" panose="020B0604020202020204" pitchFamily="34" charset="0"/>
                <a:cs typeface="Arial" panose="020B0604020202020204" pitchFamily="34" charset="0"/>
              </a:rPr>
              <a:t>, </a:t>
            </a:r>
            <a:r>
              <a:rPr lang="en-US" sz="1400" b="1" i="1" dirty="0">
                <a:solidFill>
                  <a:schemeClr val="tx1"/>
                </a:solidFill>
                <a:latin typeface="Arial" panose="020B0604020202020204" pitchFamily="34" charset="0"/>
                <a:cs typeface="Arial" panose="020B0604020202020204" pitchFamily="34" charset="0"/>
              </a:rPr>
              <a:t>access to individuals and resources </a:t>
            </a:r>
            <a:r>
              <a:rPr lang="en-US" sz="1400" i="1" dirty="0">
                <a:solidFill>
                  <a:schemeClr val="tx1"/>
                </a:solidFill>
                <a:latin typeface="Arial" panose="020B0604020202020204" pitchFamily="34" charset="0"/>
                <a:cs typeface="Arial" panose="020B0604020202020204" pitchFamily="34" charset="0"/>
              </a:rPr>
              <a:t>can be limited or not readily available.”</a:t>
            </a:r>
          </a:p>
          <a:p>
            <a:r>
              <a:rPr lang="en-US" sz="1400" b="1" dirty="0">
                <a:solidFill>
                  <a:schemeClr val="tx1"/>
                </a:solidFill>
                <a:latin typeface="Arial" panose="020B0604020202020204" pitchFamily="34" charset="0"/>
                <a:cs typeface="Arial" panose="020B0604020202020204" pitchFamily="34" charset="0"/>
              </a:rPr>
              <a:t>- USA, BEU, Medium</a:t>
            </a:r>
          </a:p>
        </p:txBody>
      </p:sp>
    </p:spTree>
    <p:extLst>
      <p:ext uri="{BB962C8B-B14F-4D97-AF65-F5344CB8AC3E}">
        <p14:creationId xmlns:p14="http://schemas.microsoft.com/office/powerpoint/2010/main" val="141689769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4DCDEC-C008-4FE8-B17A-8653114F9A34}"/>
              </a:ext>
            </a:extLst>
          </p:cNvPr>
          <p:cNvSpPr>
            <a:spLocks noGrp="1"/>
          </p:cNvSpPr>
          <p:nvPr>
            <p:ph type="ftr" sz="quarter" idx="11"/>
          </p:nvPr>
        </p:nvSpPr>
        <p:spPr/>
        <p:txBody>
          <a:bodyPr/>
          <a:lstStyle/>
          <a:p>
            <a:r>
              <a:rPr lang="en-US" dirty="0"/>
              <a:t>2021 Lenovo Internal. All rights reserved.</a:t>
            </a:r>
          </a:p>
        </p:txBody>
      </p:sp>
      <p:sp>
        <p:nvSpPr>
          <p:cNvPr id="3" name="Content Placeholder 2">
            <a:extLst>
              <a:ext uri="{FF2B5EF4-FFF2-40B4-BE49-F238E27FC236}">
                <a16:creationId xmlns:a16="http://schemas.microsoft.com/office/drawing/2014/main" id="{3D3C0CD1-47EF-4BCA-9911-786B2E375180}"/>
              </a:ext>
            </a:extLst>
          </p:cNvPr>
          <p:cNvSpPr>
            <a:spLocks noGrp="1"/>
          </p:cNvSpPr>
          <p:nvPr>
            <p:ph sz="quarter" idx="12"/>
          </p:nvPr>
        </p:nvSpPr>
        <p:spPr>
          <a:xfrm>
            <a:off x="4047454" y="6295349"/>
            <a:ext cx="6900621" cy="562651"/>
          </a:xfrm>
        </p:spPr>
        <p:txBody>
          <a:bodyPr vert="horz" lIns="91440" tIns="45720" rIns="91440" bIns="45720" rtlCol="0" anchor="b">
            <a:noAutofit/>
          </a:bodyPr>
          <a:lstStyle/>
          <a:p>
            <a:r>
              <a:rPr lang="en-US" dirty="0"/>
              <a:t>Q5. Thinking about when you’re working from home, how often do you run into these various tech issues or problems?</a:t>
            </a:r>
            <a:br>
              <a:rPr lang="en-US" dirty="0"/>
            </a:br>
            <a:r>
              <a:rPr lang="en-US" dirty="0"/>
              <a:t>Q6. When you do have a tech issue while working from home, how much of a disruption does it cause when it comes to having your IT team fix the issue? </a:t>
            </a:r>
          </a:p>
          <a:p>
            <a:r>
              <a:rPr lang="en-US" dirty="0"/>
              <a:t>Base: BEU Total (n=4,126); See slide notes for individual base sizes for Q6</a:t>
            </a:r>
          </a:p>
        </p:txBody>
      </p:sp>
      <p:sp>
        <p:nvSpPr>
          <p:cNvPr id="4" name="Slide Number Placeholder 3">
            <a:extLst>
              <a:ext uri="{FF2B5EF4-FFF2-40B4-BE49-F238E27FC236}">
                <a16:creationId xmlns:a16="http://schemas.microsoft.com/office/drawing/2014/main" id="{18F58947-1E64-496D-B2FC-6196F7241FA4}"/>
              </a:ext>
            </a:extLst>
          </p:cNvPr>
          <p:cNvSpPr>
            <a:spLocks noGrp="1"/>
          </p:cNvSpPr>
          <p:nvPr>
            <p:ph type="sldNum" sz="quarter" idx="4"/>
          </p:nvPr>
        </p:nvSpPr>
        <p:spPr/>
        <p:txBody>
          <a:bodyPr/>
          <a:lstStyle/>
          <a:p>
            <a:fld id="{6D22F896-40B5-4ADD-8801-0D06FADFA095}" type="slidenum">
              <a:rPr lang="en-US" smtClean="0">
                <a:latin typeface="Arial" panose="020B0604020202020204" pitchFamily="34" charset="0"/>
              </a:rPr>
              <a:pPr/>
              <a:t>19</a:t>
            </a:fld>
            <a:endParaRPr lang="en-US" dirty="0">
              <a:latin typeface="Arial" panose="020B0604020202020204" pitchFamily="34" charset="0"/>
            </a:endParaRPr>
          </a:p>
        </p:txBody>
      </p:sp>
      <p:sp>
        <p:nvSpPr>
          <p:cNvPr id="5" name="Title 4">
            <a:extLst>
              <a:ext uri="{FF2B5EF4-FFF2-40B4-BE49-F238E27FC236}">
                <a16:creationId xmlns:a16="http://schemas.microsoft.com/office/drawing/2014/main" id="{EDEBBF0B-168C-4251-8320-2798E2980AAE}"/>
              </a:ext>
            </a:extLst>
          </p:cNvPr>
          <p:cNvSpPr>
            <a:spLocks noGrp="1"/>
          </p:cNvSpPr>
          <p:nvPr>
            <p:ph type="title"/>
          </p:nvPr>
        </p:nvSpPr>
        <p:spPr/>
        <p:txBody>
          <a:bodyPr/>
          <a:lstStyle/>
          <a:p>
            <a:r>
              <a:rPr lang="en-US" dirty="0"/>
              <a:t>Working from home has not brought on a host of tech issues, and those that workers have tend to be connection based which is only a moderate or non-issue</a:t>
            </a:r>
          </a:p>
        </p:txBody>
      </p:sp>
      <p:sp>
        <p:nvSpPr>
          <p:cNvPr id="7" name="TextBox 6">
            <a:extLst>
              <a:ext uri="{FF2B5EF4-FFF2-40B4-BE49-F238E27FC236}">
                <a16:creationId xmlns:a16="http://schemas.microsoft.com/office/drawing/2014/main" id="{DE825024-02AA-4E7D-BBB7-E399918E7AEA}"/>
              </a:ext>
            </a:extLst>
          </p:cNvPr>
          <p:cNvSpPr txBox="1"/>
          <p:nvPr/>
        </p:nvSpPr>
        <p:spPr>
          <a:xfrm>
            <a:off x="933289" y="870268"/>
            <a:ext cx="5434461" cy="523220"/>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Cadence of Tech Issues/Problems WFH</a:t>
            </a:r>
          </a:p>
          <a:p>
            <a:pPr algn="ctr" defTabSz="1218621">
              <a:defRPr/>
            </a:pPr>
            <a:r>
              <a:rPr lang="en-US" sz="1200" dirty="0">
                <a:solidFill>
                  <a:srgbClr val="000000"/>
                </a:solidFill>
                <a:latin typeface="Arial" panose="020B0604020202020204" pitchFamily="34" charset="0"/>
                <a:cs typeface="Arial" pitchFamily="34" charset="0"/>
              </a:rPr>
              <a:t>Total BEU data shown</a:t>
            </a:r>
            <a:endParaRPr lang="en-CA" sz="1200" dirty="0">
              <a:solidFill>
                <a:srgbClr val="000000"/>
              </a:solidFill>
              <a:latin typeface="Arial" panose="020B0604020202020204" pitchFamily="34" charset="0"/>
              <a:cs typeface="Arial" pitchFamily="34" charset="0"/>
            </a:endParaRPr>
          </a:p>
        </p:txBody>
      </p:sp>
      <p:sp>
        <p:nvSpPr>
          <p:cNvPr id="20" name="Arrow: Pentagon 19">
            <a:extLst>
              <a:ext uri="{FF2B5EF4-FFF2-40B4-BE49-F238E27FC236}">
                <a16:creationId xmlns:a16="http://schemas.microsoft.com/office/drawing/2014/main" id="{3DF8C945-35D3-49C9-8530-34447FF3A1DC}"/>
              </a:ext>
            </a:extLst>
          </p:cNvPr>
          <p:cNvSpPr/>
          <p:nvPr/>
        </p:nvSpPr>
        <p:spPr>
          <a:xfrm>
            <a:off x="1" y="870268"/>
            <a:ext cx="744278" cy="276999"/>
          </a:xfrm>
          <a:prstGeom prst="homePlate">
            <a:avLst/>
          </a:prstGeom>
          <a:solidFill>
            <a:srgbClr val="32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chemeClr val="bg1"/>
                </a:solidFill>
                <a:latin typeface="Arial" panose="020B0604020202020204" pitchFamily="34" charset="0"/>
                <a:cs typeface="Arial" panose="020B0604020202020204" pitchFamily="34" charset="0"/>
              </a:rPr>
              <a:t>BEU</a:t>
            </a:r>
          </a:p>
        </p:txBody>
      </p:sp>
      <p:graphicFrame>
        <p:nvGraphicFramePr>
          <p:cNvPr id="26" name="Chart 25">
            <a:extLst>
              <a:ext uri="{FF2B5EF4-FFF2-40B4-BE49-F238E27FC236}">
                <a16:creationId xmlns:a16="http://schemas.microsoft.com/office/drawing/2014/main" id="{29FACC27-ADD9-4970-B1E4-6B3ED6E1C3AD}"/>
              </a:ext>
            </a:extLst>
          </p:cNvPr>
          <p:cNvGraphicFramePr/>
          <p:nvPr>
            <p:extLst>
              <p:ext uri="{D42A27DB-BD31-4B8C-83A1-F6EECF244321}">
                <p14:modId xmlns:p14="http://schemas.microsoft.com/office/powerpoint/2010/main" val="328173948"/>
              </p:ext>
            </p:extLst>
          </p:nvPr>
        </p:nvGraphicFramePr>
        <p:xfrm>
          <a:off x="1637650" y="1865998"/>
          <a:ext cx="4025740" cy="4299732"/>
        </p:xfrm>
        <a:graphic>
          <a:graphicData uri="http://schemas.openxmlformats.org/drawingml/2006/chart">
            <c:chart xmlns:c="http://schemas.openxmlformats.org/drawingml/2006/chart" xmlns:r="http://schemas.openxmlformats.org/officeDocument/2006/relationships" r:id="rId3"/>
          </a:graphicData>
        </a:graphic>
      </p:graphicFrame>
      <p:pic>
        <p:nvPicPr>
          <p:cNvPr id="35" name="Graphic 34">
            <a:extLst>
              <a:ext uri="{FF2B5EF4-FFF2-40B4-BE49-F238E27FC236}">
                <a16:creationId xmlns:a16="http://schemas.microsoft.com/office/drawing/2014/main" id="{C3F929B4-64AA-4F4F-BEAC-368CCA803C8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24892" b="14280"/>
          <a:stretch/>
        </p:blipFill>
        <p:spPr>
          <a:xfrm>
            <a:off x="94591" y="1206790"/>
            <a:ext cx="432479" cy="263068"/>
          </a:xfrm>
          <a:prstGeom prst="rect">
            <a:avLst/>
          </a:prstGeom>
        </p:spPr>
      </p:pic>
      <p:sp>
        <p:nvSpPr>
          <p:cNvPr id="19" name="TextBox 18">
            <a:extLst>
              <a:ext uri="{FF2B5EF4-FFF2-40B4-BE49-F238E27FC236}">
                <a16:creationId xmlns:a16="http://schemas.microsoft.com/office/drawing/2014/main" id="{02ACEC3F-69A5-48FA-BE49-F329C6E47C50}"/>
              </a:ext>
            </a:extLst>
          </p:cNvPr>
          <p:cNvSpPr txBox="1"/>
          <p:nvPr/>
        </p:nvSpPr>
        <p:spPr>
          <a:xfrm>
            <a:off x="1692951" y="1753505"/>
            <a:ext cx="689019" cy="347326"/>
          </a:xfrm>
          <a:prstGeom prst="rect">
            <a:avLst/>
          </a:prstGeom>
          <a:noFill/>
        </p:spPr>
        <p:txBody>
          <a:bodyPr wrap="square" lIns="18288" rIns="18288" rtlCol="0" anchor="ctr">
            <a:noAutofit/>
          </a:bodyPr>
          <a:lstStyle/>
          <a:p>
            <a:pPr algn="ctr"/>
            <a:r>
              <a:rPr lang="en-US" sz="1100" dirty="0">
                <a:solidFill>
                  <a:srgbClr val="2F6EAD"/>
                </a:solidFill>
                <a:latin typeface="Arial" panose="020B0604020202020204" pitchFamily="34" charset="0"/>
                <a:cs typeface="Arial" panose="020B0604020202020204" pitchFamily="34" charset="0"/>
              </a:rPr>
              <a:t>More than</a:t>
            </a:r>
            <a:br>
              <a:rPr lang="en-US" sz="1100" dirty="0">
                <a:solidFill>
                  <a:srgbClr val="2F6EAD"/>
                </a:solidFill>
                <a:latin typeface="Arial" panose="020B0604020202020204" pitchFamily="34" charset="0"/>
                <a:cs typeface="Arial" panose="020B0604020202020204" pitchFamily="34" charset="0"/>
              </a:rPr>
            </a:br>
            <a:r>
              <a:rPr lang="en-US" sz="1100" dirty="0">
                <a:solidFill>
                  <a:srgbClr val="2F6EAD"/>
                </a:solidFill>
                <a:latin typeface="Arial" panose="020B0604020202020204" pitchFamily="34" charset="0"/>
                <a:cs typeface="Arial" panose="020B0604020202020204" pitchFamily="34" charset="0"/>
              </a:rPr>
              <a:t>in office</a:t>
            </a:r>
          </a:p>
        </p:txBody>
      </p:sp>
      <p:sp>
        <p:nvSpPr>
          <p:cNvPr id="21" name="TextBox 20">
            <a:extLst>
              <a:ext uri="{FF2B5EF4-FFF2-40B4-BE49-F238E27FC236}">
                <a16:creationId xmlns:a16="http://schemas.microsoft.com/office/drawing/2014/main" id="{24F99387-F844-4C24-B796-73A8AE33BF75}"/>
              </a:ext>
            </a:extLst>
          </p:cNvPr>
          <p:cNvSpPr txBox="1"/>
          <p:nvPr/>
        </p:nvSpPr>
        <p:spPr>
          <a:xfrm>
            <a:off x="2514232" y="1753505"/>
            <a:ext cx="673421" cy="347326"/>
          </a:xfrm>
          <a:prstGeom prst="rect">
            <a:avLst/>
          </a:prstGeom>
          <a:noFill/>
        </p:spPr>
        <p:txBody>
          <a:bodyPr wrap="square" lIns="18288" rIns="18288" rtlCol="0" anchor="ctr">
            <a:noAutofit/>
          </a:bodyPr>
          <a:lstStyle/>
          <a:p>
            <a:pPr algn="ctr"/>
            <a:r>
              <a:rPr lang="en-US" sz="1100" dirty="0">
                <a:solidFill>
                  <a:srgbClr val="3984CF"/>
                </a:solidFill>
                <a:latin typeface="Arial" panose="020B0604020202020204" pitchFamily="34" charset="0"/>
                <a:cs typeface="Arial" panose="020B0604020202020204" pitchFamily="34" charset="0"/>
              </a:rPr>
              <a:t>About the</a:t>
            </a:r>
            <a:br>
              <a:rPr lang="en-US" sz="1100" dirty="0">
                <a:solidFill>
                  <a:srgbClr val="3984CF"/>
                </a:solidFill>
                <a:latin typeface="Arial" panose="020B0604020202020204" pitchFamily="34" charset="0"/>
                <a:cs typeface="Arial" panose="020B0604020202020204" pitchFamily="34" charset="0"/>
              </a:rPr>
            </a:br>
            <a:r>
              <a:rPr lang="en-US" sz="1100" dirty="0">
                <a:solidFill>
                  <a:srgbClr val="3984CF"/>
                </a:solidFill>
                <a:latin typeface="Arial" panose="020B0604020202020204" pitchFamily="34" charset="0"/>
                <a:cs typeface="Arial" panose="020B0604020202020204" pitchFamily="34" charset="0"/>
              </a:rPr>
              <a:t>same</a:t>
            </a:r>
          </a:p>
        </p:txBody>
      </p:sp>
      <p:sp>
        <p:nvSpPr>
          <p:cNvPr id="22" name="TextBox 21">
            <a:extLst>
              <a:ext uri="{FF2B5EF4-FFF2-40B4-BE49-F238E27FC236}">
                <a16:creationId xmlns:a16="http://schemas.microsoft.com/office/drawing/2014/main" id="{E3E78FB3-23BB-411A-A185-9D45A8B81628}"/>
              </a:ext>
            </a:extLst>
          </p:cNvPr>
          <p:cNvSpPr txBox="1"/>
          <p:nvPr/>
        </p:nvSpPr>
        <p:spPr>
          <a:xfrm>
            <a:off x="4924981" y="1753505"/>
            <a:ext cx="807273" cy="347326"/>
          </a:xfrm>
          <a:prstGeom prst="rect">
            <a:avLst/>
          </a:prstGeom>
          <a:noFill/>
        </p:spPr>
        <p:txBody>
          <a:bodyPr wrap="square" lIns="18288" rIns="18288" rtlCol="0" anchor="ctr">
            <a:noAutofit/>
          </a:bodyPr>
          <a:lstStyle/>
          <a:p>
            <a:pPr algn="ctr"/>
            <a:r>
              <a:rPr lang="en-US" sz="1100" dirty="0">
                <a:solidFill>
                  <a:schemeClr val="accent6">
                    <a:lumMod val="75000"/>
                  </a:schemeClr>
                </a:solidFill>
                <a:latin typeface="Arial" panose="020B0604020202020204" pitchFamily="34" charset="0"/>
                <a:cs typeface="Arial" panose="020B0604020202020204" pitchFamily="34" charset="0"/>
              </a:rPr>
              <a:t>Less than</a:t>
            </a:r>
            <a:br>
              <a:rPr lang="en-US" sz="1100" dirty="0">
                <a:solidFill>
                  <a:schemeClr val="accent6">
                    <a:lumMod val="75000"/>
                  </a:schemeClr>
                </a:solidFill>
                <a:latin typeface="Arial" panose="020B0604020202020204" pitchFamily="34" charset="0"/>
                <a:cs typeface="Arial" panose="020B0604020202020204" pitchFamily="34" charset="0"/>
              </a:rPr>
            </a:br>
            <a:r>
              <a:rPr lang="en-US" sz="1100" dirty="0">
                <a:solidFill>
                  <a:schemeClr val="accent6">
                    <a:lumMod val="75000"/>
                  </a:schemeClr>
                </a:solidFill>
                <a:latin typeface="Arial" panose="020B0604020202020204" pitchFamily="34" charset="0"/>
                <a:cs typeface="Arial" panose="020B0604020202020204" pitchFamily="34" charset="0"/>
              </a:rPr>
              <a:t>in office</a:t>
            </a:r>
          </a:p>
        </p:txBody>
      </p:sp>
      <p:sp>
        <p:nvSpPr>
          <p:cNvPr id="23" name="TextBox 22">
            <a:extLst>
              <a:ext uri="{FF2B5EF4-FFF2-40B4-BE49-F238E27FC236}">
                <a16:creationId xmlns:a16="http://schemas.microsoft.com/office/drawing/2014/main" id="{EB645489-CB63-42CA-B792-1CC330987757}"/>
              </a:ext>
            </a:extLst>
          </p:cNvPr>
          <p:cNvSpPr txBox="1"/>
          <p:nvPr/>
        </p:nvSpPr>
        <p:spPr>
          <a:xfrm>
            <a:off x="3419797" y="1753505"/>
            <a:ext cx="1773628" cy="347326"/>
          </a:xfrm>
          <a:prstGeom prst="rect">
            <a:avLst/>
          </a:prstGeom>
          <a:noFill/>
        </p:spPr>
        <p:txBody>
          <a:bodyPr wrap="square" lIns="18288" rIns="18288" rtlCol="0" anchor="ctr">
            <a:noAutofit/>
          </a:bodyPr>
          <a:lstStyle/>
          <a:p>
            <a:pPr algn="ctr"/>
            <a:r>
              <a:rPr lang="en-US" sz="1100" dirty="0">
                <a:solidFill>
                  <a:srgbClr val="76A4E2"/>
                </a:solidFill>
                <a:latin typeface="Arial" panose="020B0604020202020204" pitchFamily="34" charset="0"/>
                <a:cs typeface="Arial" panose="020B0604020202020204" pitchFamily="34" charset="0"/>
              </a:rPr>
              <a:t>Haven’t had</a:t>
            </a:r>
            <a:br>
              <a:rPr lang="en-US" sz="1100" dirty="0">
                <a:solidFill>
                  <a:srgbClr val="76A4E2"/>
                </a:solidFill>
                <a:latin typeface="Arial" panose="020B0604020202020204" pitchFamily="34" charset="0"/>
                <a:cs typeface="Arial" panose="020B0604020202020204" pitchFamily="34" charset="0"/>
              </a:rPr>
            </a:br>
            <a:r>
              <a:rPr lang="en-US" sz="1100" dirty="0">
                <a:solidFill>
                  <a:srgbClr val="76A4E2"/>
                </a:solidFill>
                <a:latin typeface="Arial" panose="020B0604020202020204" pitchFamily="34" charset="0"/>
                <a:cs typeface="Arial" panose="020B0604020202020204" pitchFamily="34" charset="0"/>
              </a:rPr>
              <a:t>this issue</a:t>
            </a:r>
          </a:p>
        </p:txBody>
      </p:sp>
      <p:grpSp>
        <p:nvGrpSpPr>
          <p:cNvPr id="6" name="Group 5">
            <a:extLst>
              <a:ext uri="{FF2B5EF4-FFF2-40B4-BE49-F238E27FC236}">
                <a16:creationId xmlns:a16="http://schemas.microsoft.com/office/drawing/2014/main" id="{8129502C-182A-4593-BE11-D9E8DA184F6D}"/>
              </a:ext>
            </a:extLst>
          </p:cNvPr>
          <p:cNvGrpSpPr/>
          <p:nvPr/>
        </p:nvGrpSpPr>
        <p:grpSpPr>
          <a:xfrm>
            <a:off x="5209026" y="1753505"/>
            <a:ext cx="1465808" cy="4170574"/>
            <a:chOff x="10267784" y="1664725"/>
            <a:chExt cx="1465808" cy="4170574"/>
          </a:xfrm>
        </p:grpSpPr>
        <p:sp>
          <p:nvSpPr>
            <p:cNvPr id="34" name="TextBox 33">
              <a:extLst>
                <a:ext uri="{FF2B5EF4-FFF2-40B4-BE49-F238E27FC236}">
                  <a16:creationId xmlns:a16="http://schemas.microsoft.com/office/drawing/2014/main" id="{C79B062F-5428-40D3-95F3-27FEF14205EB}"/>
                </a:ext>
              </a:extLst>
            </p:cNvPr>
            <p:cNvSpPr txBox="1"/>
            <p:nvPr/>
          </p:nvSpPr>
          <p:spPr>
            <a:xfrm>
              <a:off x="10267784" y="1664725"/>
              <a:ext cx="1465808" cy="347326"/>
            </a:xfrm>
            <a:prstGeom prst="rect">
              <a:avLst/>
            </a:prstGeom>
            <a:noFill/>
          </p:spPr>
          <p:txBody>
            <a:bodyPr wrap="square" lIns="18288" rIns="18288" rtlCol="0" anchor="ctr">
              <a:noAutofit/>
            </a:bodyPr>
            <a:lstStyle/>
            <a:p>
              <a:pPr algn="ctr"/>
              <a:r>
                <a:rPr lang="en-US" sz="1100" dirty="0">
                  <a:latin typeface="Arial" panose="020B0604020202020204" pitchFamily="34" charset="0"/>
                  <a:cs typeface="Arial" panose="020B0604020202020204" pitchFamily="34" charset="0"/>
                </a:rPr>
                <a:t>Same or</a:t>
              </a:r>
            </a:p>
            <a:p>
              <a:pPr algn="ctr"/>
              <a:r>
                <a:rPr lang="en-US" sz="1100" dirty="0">
                  <a:latin typeface="Arial" panose="020B0604020202020204" pitchFamily="34" charset="0"/>
                  <a:cs typeface="Arial" panose="020B0604020202020204" pitchFamily="34" charset="0"/>
                </a:rPr>
                <a:t>better</a:t>
              </a:r>
            </a:p>
          </p:txBody>
        </p:sp>
        <p:sp>
          <p:nvSpPr>
            <p:cNvPr id="36" name="TextBox 35">
              <a:extLst>
                <a:ext uri="{FF2B5EF4-FFF2-40B4-BE49-F238E27FC236}">
                  <a16:creationId xmlns:a16="http://schemas.microsoft.com/office/drawing/2014/main" id="{76F5F1F7-57DA-4E1A-8954-A15E33351ED6}"/>
                </a:ext>
              </a:extLst>
            </p:cNvPr>
            <p:cNvSpPr txBox="1"/>
            <p:nvPr/>
          </p:nvSpPr>
          <p:spPr>
            <a:xfrm>
              <a:off x="10738645" y="2031400"/>
              <a:ext cx="626670" cy="347326"/>
            </a:xfrm>
            <a:prstGeom prst="rect">
              <a:avLst/>
            </a:prstGeom>
            <a:noFill/>
          </p:spPr>
          <p:txBody>
            <a:bodyPr wrap="square" lIns="18288" rIns="18288" rtlCol="0" anchor="ctr">
              <a:noAutofit/>
            </a:bodyPr>
            <a:lstStyle/>
            <a:p>
              <a:pPr algn="ctr"/>
              <a:r>
                <a:rPr lang="en-US" sz="1800" b="1" dirty="0">
                  <a:latin typeface="Arial" panose="020B0604020202020204" pitchFamily="34" charset="0"/>
                  <a:cs typeface="Arial" panose="020B0604020202020204" pitchFamily="34" charset="0"/>
                </a:rPr>
                <a:t>85%</a:t>
              </a:r>
            </a:p>
          </p:txBody>
        </p:sp>
        <p:sp>
          <p:nvSpPr>
            <p:cNvPr id="38" name="TextBox 37">
              <a:extLst>
                <a:ext uri="{FF2B5EF4-FFF2-40B4-BE49-F238E27FC236}">
                  <a16:creationId xmlns:a16="http://schemas.microsoft.com/office/drawing/2014/main" id="{4E60448F-746F-4F89-8618-1883C8162158}"/>
                </a:ext>
              </a:extLst>
            </p:cNvPr>
            <p:cNvSpPr txBox="1"/>
            <p:nvPr/>
          </p:nvSpPr>
          <p:spPr>
            <a:xfrm>
              <a:off x="10738645" y="2602207"/>
              <a:ext cx="626670" cy="347326"/>
            </a:xfrm>
            <a:prstGeom prst="rect">
              <a:avLst/>
            </a:prstGeom>
            <a:noFill/>
          </p:spPr>
          <p:txBody>
            <a:bodyPr wrap="square" lIns="18288" rIns="18288" rtlCol="0" anchor="ctr">
              <a:noAutofit/>
            </a:bodyPr>
            <a:lstStyle/>
            <a:p>
              <a:pPr algn="ctr"/>
              <a:r>
                <a:rPr lang="en-US" sz="1800" b="1" dirty="0">
                  <a:latin typeface="Arial" panose="020B0604020202020204" pitchFamily="34" charset="0"/>
                  <a:cs typeface="Arial" panose="020B0604020202020204" pitchFamily="34" charset="0"/>
                </a:rPr>
                <a:t>84%</a:t>
              </a:r>
            </a:p>
          </p:txBody>
        </p:sp>
        <p:sp>
          <p:nvSpPr>
            <p:cNvPr id="39" name="TextBox 38">
              <a:extLst>
                <a:ext uri="{FF2B5EF4-FFF2-40B4-BE49-F238E27FC236}">
                  <a16:creationId xmlns:a16="http://schemas.microsoft.com/office/drawing/2014/main" id="{CD69E227-672D-4491-B492-A29851C2C77B}"/>
                </a:ext>
              </a:extLst>
            </p:cNvPr>
            <p:cNvSpPr txBox="1"/>
            <p:nvPr/>
          </p:nvSpPr>
          <p:spPr>
            <a:xfrm>
              <a:off x="10738645" y="3184883"/>
              <a:ext cx="626670" cy="347326"/>
            </a:xfrm>
            <a:prstGeom prst="rect">
              <a:avLst/>
            </a:prstGeom>
            <a:noFill/>
          </p:spPr>
          <p:txBody>
            <a:bodyPr wrap="square" lIns="18288" rIns="18288" rtlCol="0" anchor="ctr">
              <a:noAutofit/>
            </a:bodyPr>
            <a:lstStyle/>
            <a:p>
              <a:pPr algn="ctr"/>
              <a:r>
                <a:rPr lang="en-US" sz="1800" b="1" dirty="0">
                  <a:latin typeface="Arial" panose="020B0604020202020204" pitchFamily="34" charset="0"/>
                  <a:cs typeface="Arial" panose="020B0604020202020204" pitchFamily="34" charset="0"/>
                </a:rPr>
                <a:t>74%</a:t>
              </a:r>
            </a:p>
          </p:txBody>
        </p:sp>
        <p:sp>
          <p:nvSpPr>
            <p:cNvPr id="40" name="TextBox 39">
              <a:extLst>
                <a:ext uri="{FF2B5EF4-FFF2-40B4-BE49-F238E27FC236}">
                  <a16:creationId xmlns:a16="http://schemas.microsoft.com/office/drawing/2014/main" id="{448D2D6B-5E46-4CDB-ADF1-00645A7E1F65}"/>
                </a:ext>
              </a:extLst>
            </p:cNvPr>
            <p:cNvSpPr txBox="1"/>
            <p:nvPr/>
          </p:nvSpPr>
          <p:spPr>
            <a:xfrm>
              <a:off x="10738645" y="3742276"/>
              <a:ext cx="626670" cy="347326"/>
            </a:xfrm>
            <a:prstGeom prst="rect">
              <a:avLst/>
            </a:prstGeom>
            <a:noFill/>
          </p:spPr>
          <p:txBody>
            <a:bodyPr wrap="square" lIns="18288" rIns="18288" rtlCol="0" anchor="ctr">
              <a:noAutofit/>
            </a:bodyPr>
            <a:lstStyle/>
            <a:p>
              <a:pPr algn="ctr"/>
              <a:r>
                <a:rPr lang="en-US" sz="1800" b="1" dirty="0">
                  <a:latin typeface="Arial" panose="020B0604020202020204" pitchFamily="34" charset="0"/>
                  <a:cs typeface="Arial" panose="020B0604020202020204" pitchFamily="34" charset="0"/>
                </a:rPr>
                <a:t>72%</a:t>
              </a:r>
            </a:p>
          </p:txBody>
        </p:sp>
        <p:sp>
          <p:nvSpPr>
            <p:cNvPr id="41" name="TextBox 40">
              <a:extLst>
                <a:ext uri="{FF2B5EF4-FFF2-40B4-BE49-F238E27FC236}">
                  <a16:creationId xmlns:a16="http://schemas.microsoft.com/office/drawing/2014/main" id="{0DF59222-BE6C-42B1-9C2C-41FB5B353CBE}"/>
                </a:ext>
              </a:extLst>
            </p:cNvPr>
            <p:cNvSpPr txBox="1"/>
            <p:nvPr/>
          </p:nvSpPr>
          <p:spPr>
            <a:xfrm>
              <a:off x="10738645" y="4331582"/>
              <a:ext cx="626670" cy="347326"/>
            </a:xfrm>
            <a:prstGeom prst="rect">
              <a:avLst/>
            </a:prstGeom>
            <a:noFill/>
          </p:spPr>
          <p:txBody>
            <a:bodyPr wrap="square" lIns="18288" rIns="18288" rtlCol="0" anchor="ctr">
              <a:noAutofit/>
            </a:bodyPr>
            <a:lstStyle/>
            <a:p>
              <a:pPr algn="ctr"/>
              <a:r>
                <a:rPr lang="en-US" sz="1800" b="1" dirty="0">
                  <a:latin typeface="Arial" panose="020B0604020202020204" pitchFamily="34" charset="0"/>
                  <a:cs typeface="Arial" panose="020B0604020202020204" pitchFamily="34" charset="0"/>
                </a:rPr>
                <a:t>71%</a:t>
              </a:r>
            </a:p>
          </p:txBody>
        </p:sp>
        <p:sp>
          <p:nvSpPr>
            <p:cNvPr id="42" name="TextBox 41">
              <a:extLst>
                <a:ext uri="{FF2B5EF4-FFF2-40B4-BE49-F238E27FC236}">
                  <a16:creationId xmlns:a16="http://schemas.microsoft.com/office/drawing/2014/main" id="{3C44FF5B-A316-42DB-B965-294A2F60C46A}"/>
                </a:ext>
              </a:extLst>
            </p:cNvPr>
            <p:cNvSpPr txBox="1"/>
            <p:nvPr/>
          </p:nvSpPr>
          <p:spPr>
            <a:xfrm>
              <a:off x="10738645" y="4905180"/>
              <a:ext cx="626670" cy="347326"/>
            </a:xfrm>
            <a:prstGeom prst="rect">
              <a:avLst/>
            </a:prstGeom>
            <a:noFill/>
          </p:spPr>
          <p:txBody>
            <a:bodyPr wrap="square" lIns="18288" rIns="18288" rtlCol="0" anchor="ctr">
              <a:noAutofit/>
            </a:bodyPr>
            <a:lstStyle/>
            <a:p>
              <a:pPr algn="ctr"/>
              <a:r>
                <a:rPr lang="en-US" sz="1800" b="1" dirty="0">
                  <a:latin typeface="Arial" panose="020B0604020202020204" pitchFamily="34" charset="0"/>
                  <a:cs typeface="Arial" panose="020B0604020202020204" pitchFamily="34" charset="0"/>
                </a:rPr>
                <a:t>71%</a:t>
              </a:r>
            </a:p>
          </p:txBody>
        </p:sp>
        <p:sp>
          <p:nvSpPr>
            <p:cNvPr id="43" name="TextBox 42">
              <a:extLst>
                <a:ext uri="{FF2B5EF4-FFF2-40B4-BE49-F238E27FC236}">
                  <a16:creationId xmlns:a16="http://schemas.microsoft.com/office/drawing/2014/main" id="{8DDB209F-688D-4B66-998C-40C5001ADEF7}"/>
                </a:ext>
              </a:extLst>
            </p:cNvPr>
            <p:cNvSpPr txBox="1"/>
            <p:nvPr/>
          </p:nvSpPr>
          <p:spPr>
            <a:xfrm>
              <a:off x="10738645" y="5487973"/>
              <a:ext cx="626670" cy="347326"/>
            </a:xfrm>
            <a:prstGeom prst="rect">
              <a:avLst/>
            </a:prstGeom>
            <a:noFill/>
          </p:spPr>
          <p:txBody>
            <a:bodyPr wrap="square" lIns="18288" rIns="18288" rtlCol="0" anchor="ctr">
              <a:noAutofit/>
            </a:bodyPr>
            <a:lstStyle/>
            <a:p>
              <a:pPr algn="ctr"/>
              <a:r>
                <a:rPr lang="en-US" sz="1800" b="1" dirty="0">
                  <a:latin typeface="Arial" panose="020B0604020202020204" pitchFamily="34" charset="0"/>
                  <a:cs typeface="Arial" panose="020B0604020202020204" pitchFamily="34" charset="0"/>
                </a:rPr>
                <a:t>64%</a:t>
              </a:r>
            </a:p>
          </p:txBody>
        </p:sp>
      </p:grpSp>
      <p:sp>
        <p:nvSpPr>
          <p:cNvPr id="44" name="TextBox 43">
            <a:extLst>
              <a:ext uri="{FF2B5EF4-FFF2-40B4-BE49-F238E27FC236}">
                <a16:creationId xmlns:a16="http://schemas.microsoft.com/office/drawing/2014/main" id="{029A3BA7-D973-4522-9D20-199CF6FD6688}"/>
              </a:ext>
            </a:extLst>
          </p:cNvPr>
          <p:cNvSpPr txBox="1"/>
          <p:nvPr/>
        </p:nvSpPr>
        <p:spPr>
          <a:xfrm>
            <a:off x="284959" y="2067273"/>
            <a:ext cx="1455342" cy="430887"/>
          </a:xfrm>
          <a:prstGeom prst="rect">
            <a:avLst/>
          </a:prstGeom>
          <a:noFill/>
        </p:spPr>
        <p:txBody>
          <a:bodyPr wrap="square" rtlCol="0" anchor="ctr">
            <a:spAutoFit/>
          </a:bodyPr>
          <a:lstStyle/>
          <a:p>
            <a:pPr algn="r"/>
            <a:r>
              <a:rPr lang="en-US" sz="1100" dirty="0">
                <a:latin typeface="Arial" panose="020B0604020202020204" pitchFamily="34" charset="0"/>
                <a:cs typeface="Arial" panose="020B0604020202020204" pitchFamily="34" charset="0"/>
              </a:rPr>
              <a:t>Windows not working correctly</a:t>
            </a:r>
          </a:p>
        </p:txBody>
      </p:sp>
      <p:sp>
        <p:nvSpPr>
          <p:cNvPr id="45" name="TextBox 44">
            <a:extLst>
              <a:ext uri="{FF2B5EF4-FFF2-40B4-BE49-F238E27FC236}">
                <a16:creationId xmlns:a16="http://schemas.microsoft.com/office/drawing/2014/main" id="{2A5F8A31-01F8-4BCD-B8E7-FCADFE08B04B}"/>
              </a:ext>
            </a:extLst>
          </p:cNvPr>
          <p:cNvSpPr txBox="1"/>
          <p:nvPr/>
        </p:nvSpPr>
        <p:spPr>
          <a:xfrm>
            <a:off x="29650" y="2630192"/>
            <a:ext cx="1710651" cy="430887"/>
          </a:xfrm>
          <a:prstGeom prst="rect">
            <a:avLst/>
          </a:prstGeom>
          <a:noFill/>
        </p:spPr>
        <p:txBody>
          <a:bodyPr wrap="square" rtlCol="0" anchor="ctr">
            <a:spAutoFit/>
          </a:bodyPr>
          <a:lstStyle/>
          <a:p>
            <a:pPr algn="r"/>
            <a:r>
              <a:rPr lang="en-US" sz="1100" dirty="0">
                <a:latin typeface="Arial" panose="020B0604020202020204" pitchFamily="34" charset="0"/>
                <a:cs typeface="Arial" panose="020B0604020202020204" pitchFamily="34" charset="0"/>
              </a:rPr>
              <a:t>Can't send/receive </a:t>
            </a:r>
          </a:p>
          <a:p>
            <a:pPr algn="r"/>
            <a:r>
              <a:rPr lang="en-US" sz="1100" dirty="0">
                <a:latin typeface="Arial" panose="020B0604020202020204" pitchFamily="34" charset="0"/>
                <a:cs typeface="Arial" panose="020B0604020202020204" pitchFamily="34" charset="0"/>
              </a:rPr>
              <a:t>email</a:t>
            </a:r>
          </a:p>
        </p:txBody>
      </p:sp>
      <p:sp>
        <p:nvSpPr>
          <p:cNvPr id="46" name="TextBox 45">
            <a:extLst>
              <a:ext uri="{FF2B5EF4-FFF2-40B4-BE49-F238E27FC236}">
                <a16:creationId xmlns:a16="http://schemas.microsoft.com/office/drawing/2014/main" id="{EF01C7AD-C51B-4681-AC75-EE8E628677E0}"/>
              </a:ext>
            </a:extLst>
          </p:cNvPr>
          <p:cNvSpPr txBox="1"/>
          <p:nvPr/>
        </p:nvSpPr>
        <p:spPr>
          <a:xfrm>
            <a:off x="29650" y="3223324"/>
            <a:ext cx="1710651" cy="430887"/>
          </a:xfrm>
          <a:prstGeom prst="rect">
            <a:avLst/>
          </a:prstGeom>
          <a:noFill/>
        </p:spPr>
        <p:txBody>
          <a:bodyPr wrap="square" rtlCol="0" anchor="ctr">
            <a:spAutoFit/>
          </a:bodyPr>
          <a:lstStyle/>
          <a:p>
            <a:pPr algn="r"/>
            <a:r>
              <a:rPr lang="en-US" sz="1100" dirty="0">
                <a:latin typeface="Arial" panose="020B0604020202020204" pitchFamily="34" charset="0"/>
                <a:cs typeface="Arial" panose="020B0604020202020204" pitchFamily="34" charset="0"/>
              </a:rPr>
              <a:t>Can't access company websites/intranets</a:t>
            </a:r>
          </a:p>
        </p:txBody>
      </p:sp>
      <p:sp>
        <p:nvSpPr>
          <p:cNvPr id="47" name="TextBox 46">
            <a:extLst>
              <a:ext uri="{FF2B5EF4-FFF2-40B4-BE49-F238E27FC236}">
                <a16:creationId xmlns:a16="http://schemas.microsoft.com/office/drawing/2014/main" id="{5FE50634-79BC-4413-B4B7-410F65C25AEA}"/>
              </a:ext>
            </a:extLst>
          </p:cNvPr>
          <p:cNvSpPr txBox="1"/>
          <p:nvPr/>
        </p:nvSpPr>
        <p:spPr>
          <a:xfrm>
            <a:off x="29650" y="4371525"/>
            <a:ext cx="1710651" cy="600164"/>
          </a:xfrm>
          <a:prstGeom prst="rect">
            <a:avLst/>
          </a:prstGeom>
          <a:noFill/>
        </p:spPr>
        <p:txBody>
          <a:bodyPr wrap="square" rtlCol="0" anchor="ctr">
            <a:spAutoFit/>
          </a:bodyPr>
          <a:lstStyle/>
          <a:p>
            <a:pPr algn="r"/>
            <a:r>
              <a:rPr lang="en-US" sz="1100" dirty="0">
                <a:latin typeface="Arial" panose="020B0604020202020204" pitchFamily="34" charset="0"/>
                <a:cs typeface="Arial" panose="020B0604020202020204" pitchFamily="34" charset="0"/>
              </a:rPr>
              <a:t>Internet connection stops working</a:t>
            </a:r>
          </a:p>
          <a:p>
            <a:pPr algn="r"/>
            <a:endParaRPr lang="en-US" sz="1100" dirty="0">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3B903742-95B1-41B0-B56B-98E70460901B}"/>
              </a:ext>
            </a:extLst>
          </p:cNvPr>
          <p:cNvSpPr txBox="1"/>
          <p:nvPr/>
        </p:nvSpPr>
        <p:spPr>
          <a:xfrm>
            <a:off x="245484" y="4943114"/>
            <a:ext cx="1494817" cy="600164"/>
          </a:xfrm>
          <a:prstGeom prst="rect">
            <a:avLst/>
          </a:prstGeom>
          <a:noFill/>
        </p:spPr>
        <p:txBody>
          <a:bodyPr wrap="square" rtlCol="0" anchor="ctr">
            <a:spAutoFit/>
          </a:bodyPr>
          <a:lstStyle/>
          <a:p>
            <a:pPr algn="r"/>
            <a:r>
              <a:rPr lang="en-US" sz="1100" dirty="0">
                <a:latin typeface="Arial" panose="020B0604020202020204" pitchFamily="34" charset="0"/>
                <a:cs typeface="Arial" panose="020B0604020202020204" pitchFamily="34" charset="0"/>
              </a:rPr>
              <a:t>Can't access company files</a:t>
            </a:r>
          </a:p>
          <a:p>
            <a:pPr algn="r"/>
            <a:endParaRPr lang="en-US" sz="1100" dirty="0">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4E37D0F1-1148-4BA4-9CEA-DF7548DC928D}"/>
              </a:ext>
            </a:extLst>
          </p:cNvPr>
          <p:cNvSpPr txBox="1"/>
          <p:nvPr/>
        </p:nvSpPr>
        <p:spPr>
          <a:xfrm>
            <a:off x="29650" y="3771361"/>
            <a:ext cx="1710651" cy="600164"/>
          </a:xfrm>
          <a:prstGeom prst="rect">
            <a:avLst/>
          </a:prstGeom>
          <a:noFill/>
        </p:spPr>
        <p:txBody>
          <a:bodyPr wrap="square" rtlCol="0" anchor="ctr">
            <a:spAutoFit/>
          </a:bodyPr>
          <a:lstStyle/>
          <a:p>
            <a:pPr algn="r"/>
            <a:r>
              <a:rPr lang="en-US" sz="1100" dirty="0">
                <a:latin typeface="Arial" panose="020B0604020202020204" pitchFamily="34" charset="0"/>
                <a:cs typeface="Arial" panose="020B0604020202020204" pitchFamily="34" charset="0"/>
              </a:rPr>
              <a:t>Specific software not working correctly</a:t>
            </a:r>
          </a:p>
          <a:p>
            <a:pPr algn="r"/>
            <a:endParaRPr lang="en-US" sz="1100"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EF8D0BD0-5AF0-4318-9C32-C0EBE76FC549}"/>
              </a:ext>
            </a:extLst>
          </p:cNvPr>
          <p:cNvSpPr txBox="1"/>
          <p:nvPr/>
        </p:nvSpPr>
        <p:spPr>
          <a:xfrm>
            <a:off x="284958" y="5571853"/>
            <a:ext cx="1455343" cy="430887"/>
          </a:xfrm>
          <a:prstGeom prst="rect">
            <a:avLst/>
          </a:prstGeom>
          <a:noFill/>
        </p:spPr>
        <p:txBody>
          <a:bodyPr wrap="square" rtlCol="0" anchor="ctr">
            <a:spAutoFit/>
          </a:bodyPr>
          <a:lstStyle/>
          <a:p>
            <a:pPr algn="r"/>
            <a:r>
              <a:rPr lang="en-US" sz="1100" dirty="0">
                <a:latin typeface="Arial" panose="020B0604020202020204" pitchFamily="34" charset="0"/>
                <a:cs typeface="Arial" panose="020B0604020202020204" pitchFamily="34" charset="0"/>
              </a:rPr>
              <a:t>Internet connection is slow</a:t>
            </a:r>
          </a:p>
        </p:txBody>
      </p:sp>
      <p:graphicFrame>
        <p:nvGraphicFramePr>
          <p:cNvPr id="51" name="Chart 50">
            <a:extLst>
              <a:ext uri="{FF2B5EF4-FFF2-40B4-BE49-F238E27FC236}">
                <a16:creationId xmlns:a16="http://schemas.microsoft.com/office/drawing/2014/main" id="{72BCE50D-FFB1-4198-8DDB-AC5257E95556}"/>
              </a:ext>
            </a:extLst>
          </p:cNvPr>
          <p:cNvGraphicFramePr/>
          <p:nvPr>
            <p:extLst>
              <p:ext uri="{D42A27DB-BD31-4B8C-83A1-F6EECF244321}">
                <p14:modId xmlns:p14="http://schemas.microsoft.com/office/powerpoint/2010/main" val="1455951604"/>
              </p:ext>
            </p:extLst>
          </p:nvPr>
        </p:nvGraphicFramePr>
        <p:xfrm>
          <a:off x="8136224" y="1865998"/>
          <a:ext cx="4001801" cy="4299732"/>
        </p:xfrm>
        <a:graphic>
          <a:graphicData uri="http://schemas.openxmlformats.org/drawingml/2006/chart">
            <c:chart xmlns:c="http://schemas.openxmlformats.org/drawingml/2006/chart" xmlns:r="http://schemas.openxmlformats.org/officeDocument/2006/relationships" r:id="rId6"/>
          </a:graphicData>
        </a:graphic>
      </p:graphicFrame>
      <p:grpSp>
        <p:nvGrpSpPr>
          <p:cNvPr id="52" name="Group 51">
            <a:extLst>
              <a:ext uri="{FF2B5EF4-FFF2-40B4-BE49-F238E27FC236}">
                <a16:creationId xmlns:a16="http://schemas.microsoft.com/office/drawing/2014/main" id="{508F2A79-74DA-4F24-BA22-CE9F0EB001C1}"/>
              </a:ext>
            </a:extLst>
          </p:cNvPr>
          <p:cNvGrpSpPr/>
          <p:nvPr/>
        </p:nvGrpSpPr>
        <p:grpSpPr>
          <a:xfrm>
            <a:off x="6572663" y="2050283"/>
            <a:ext cx="1710652" cy="3902265"/>
            <a:chOff x="293332" y="1961503"/>
            <a:chExt cx="1710652" cy="3902265"/>
          </a:xfrm>
        </p:grpSpPr>
        <p:sp>
          <p:nvSpPr>
            <p:cNvPr id="53" name="TextBox 52">
              <a:extLst>
                <a:ext uri="{FF2B5EF4-FFF2-40B4-BE49-F238E27FC236}">
                  <a16:creationId xmlns:a16="http://schemas.microsoft.com/office/drawing/2014/main" id="{499B3747-7081-4C93-9546-19850AF36E2D}"/>
                </a:ext>
              </a:extLst>
            </p:cNvPr>
            <p:cNvSpPr txBox="1"/>
            <p:nvPr/>
          </p:nvSpPr>
          <p:spPr>
            <a:xfrm>
              <a:off x="416592" y="2585501"/>
              <a:ext cx="1587392" cy="430887"/>
            </a:xfrm>
            <a:prstGeom prst="rect">
              <a:avLst/>
            </a:prstGeom>
            <a:noFill/>
          </p:spPr>
          <p:txBody>
            <a:bodyPr wrap="square" rtlCol="0" anchor="ctr">
              <a:spAutoFit/>
            </a:bodyPr>
            <a:lstStyle/>
            <a:p>
              <a:pPr algn="r"/>
              <a:r>
                <a:rPr lang="en-US" sz="1100" dirty="0">
                  <a:latin typeface="Arial" panose="020B0604020202020204" pitchFamily="34" charset="0"/>
                  <a:cs typeface="Arial" panose="020B0604020202020204" pitchFamily="34" charset="0"/>
                </a:rPr>
                <a:t>Can't access company websites/intranets</a:t>
              </a:r>
            </a:p>
          </p:txBody>
        </p:sp>
        <p:sp>
          <p:nvSpPr>
            <p:cNvPr id="54" name="TextBox 53">
              <a:extLst>
                <a:ext uri="{FF2B5EF4-FFF2-40B4-BE49-F238E27FC236}">
                  <a16:creationId xmlns:a16="http://schemas.microsoft.com/office/drawing/2014/main" id="{5D4868D5-E365-41B5-AFAB-3F78737FDABD}"/>
                </a:ext>
              </a:extLst>
            </p:cNvPr>
            <p:cNvSpPr txBox="1"/>
            <p:nvPr/>
          </p:nvSpPr>
          <p:spPr>
            <a:xfrm>
              <a:off x="548640" y="3108833"/>
              <a:ext cx="1455343" cy="430887"/>
            </a:xfrm>
            <a:prstGeom prst="rect">
              <a:avLst/>
            </a:prstGeom>
            <a:noFill/>
          </p:spPr>
          <p:txBody>
            <a:bodyPr wrap="square" rtlCol="0" anchor="ctr">
              <a:spAutoFit/>
            </a:bodyPr>
            <a:lstStyle/>
            <a:p>
              <a:pPr algn="r"/>
              <a:r>
                <a:rPr lang="en-US" sz="1100" dirty="0">
                  <a:latin typeface="Arial" panose="020B0604020202020204" pitchFamily="34" charset="0"/>
                  <a:cs typeface="Arial" panose="020B0604020202020204" pitchFamily="34" charset="0"/>
                </a:rPr>
                <a:t>Can't access company files</a:t>
              </a:r>
            </a:p>
          </p:txBody>
        </p:sp>
        <p:sp>
          <p:nvSpPr>
            <p:cNvPr id="55" name="TextBox 54">
              <a:extLst>
                <a:ext uri="{FF2B5EF4-FFF2-40B4-BE49-F238E27FC236}">
                  <a16:creationId xmlns:a16="http://schemas.microsoft.com/office/drawing/2014/main" id="{6B2202DC-4C0C-424D-98F5-D8CDF39F6627}"/>
                </a:ext>
              </a:extLst>
            </p:cNvPr>
            <p:cNvSpPr txBox="1"/>
            <p:nvPr/>
          </p:nvSpPr>
          <p:spPr>
            <a:xfrm>
              <a:off x="548640" y="3696277"/>
              <a:ext cx="1455343" cy="430887"/>
            </a:xfrm>
            <a:prstGeom prst="rect">
              <a:avLst/>
            </a:prstGeom>
            <a:noFill/>
          </p:spPr>
          <p:txBody>
            <a:bodyPr wrap="square" rtlCol="0" anchor="ctr">
              <a:spAutoFit/>
            </a:bodyPr>
            <a:lstStyle/>
            <a:p>
              <a:pPr algn="r"/>
              <a:r>
                <a:rPr lang="en-US" sz="1100" dirty="0">
                  <a:latin typeface="Arial" panose="020B0604020202020204" pitchFamily="34" charset="0"/>
                  <a:cs typeface="Arial" panose="020B0604020202020204" pitchFamily="34" charset="0"/>
                </a:rPr>
                <a:t>Windows not working correctly</a:t>
              </a:r>
            </a:p>
          </p:txBody>
        </p:sp>
        <p:sp>
          <p:nvSpPr>
            <p:cNvPr id="56" name="TextBox 55">
              <a:extLst>
                <a:ext uri="{FF2B5EF4-FFF2-40B4-BE49-F238E27FC236}">
                  <a16:creationId xmlns:a16="http://schemas.microsoft.com/office/drawing/2014/main" id="{495E0328-D46F-49A5-9EA0-B9A4EA5208E7}"/>
                </a:ext>
              </a:extLst>
            </p:cNvPr>
            <p:cNvSpPr txBox="1"/>
            <p:nvPr/>
          </p:nvSpPr>
          <p:spPr>
            <a:xfrm>
              <a:off x="293332" y="4272499"/>
              <a:ext cx="1710651" cy="430887"/>
            </a:xfrm>
            <a:prstGeom prst="rect">
              <a:avLst/>
            </a:prstGeom>
            <a:noFill/>
          </p:spPr>
          <p:txBody>
            <a:bodyPr wrap="square" rtlCol="0" anchor="ctr">
              <a:spAutoFit/>
            </a:bodyPr>
            <a:lstStyle/>
            <a:p>
              <a:pPr algn="r"/>
              <a:r>
                <a:rPr lang="en-US" sz="1100" dirty="0">
                  <a:latin typeface="Arial" panose="020B0604020202020204" pitchFamily="34" charset="0"/>
                  <a:cs typeface="Arial" panose="020B0604020202020204" pitchFamily="34" charset="0"/>
                </a:rPr>
                <a:t>Internet connection stops working</a:t>
              </a:r>
            </a:p>
          </p:txBody>
        </p:sp>
        <p:sp>
          <p:nvSpPr>
            <p:cNvPr id="57" name="TextBox 56">
              <a:extLst>
                <a:ext uri="{FF2B5EF4-FFF2-40B4-BE49-F238E27FC236}">
                  <a16:creationId xmlns:a16="http://schemas.microsoft.com/office/drawing/2014/main" id="{9517C205-5ED2-4E2C-8212-34D99F4B049A}"/>
                </a:ext>
              </a:extLst>
            </p:cNvPr>
            <p:cNvSpPr txBox="1"/>
            <p:nvPr/>
          </p:nvSpPr>
          <p:spPr>
            <a:xfrm>
              <a:off x="293332" y="4859944"/>
              <a:ext cx="1710651" cy="430887"/>
            </a:xfrm>
            <a:prstGeom prst="rect">
              <a:avLst/>
            </a:prstGeom>
            <a:noFill/>
          </p:spPr>
          <p:txBody>
            <a:bodyPr wrap="square" rtlCol="0" anchor="ctr">
              <a:spAutoFit/>
            </a:bodyPr>
            <a:lstStyle/>
            <a:p>
              <a:pPr algn="r"/>
              <a:r>
                <a:rPr lang="en-US" sz="1100" dirty="0">
                  <a:latin typeface="Arial" panose="020B0604020202020204" pitchFamily="34" charset="0"/>
                  <a:cs typeface="Arial" panose="020B0604020202020204" pitchFamily="34" charset="0"/>
                </a:rPr>
                <a:t>Can't send/receive </a:t>
              </a:r>
            </a:p>
            <a:p>
              <a:pPr algn="r"/>
              <a:r>
                <a:rPr lang="en-US" sz="1100" dirty="0">
                  <a:latin typeface="Arial" panose="020B0604020202020204" pitchFamily="34" charset="0"/>
                  <a:cs typeface="Arial" panose="020B0604020202020204" pitchFamily="34" charset="0"/>
                </a:rPr>
                <a:t>email</a:t>
              </a:r>
            </a:p>
          </p:txBody>
        </p:sp>
        <p:sp>
          <p:nvSpPr>
            <p:cNvPr id="58" name="TextBox 57">
              <a:extLst>
                <a:ext uri="{FF2B5EF4-FFF2-40B4-BE49-F238E27FC236}">
                  <a16:creationId xmlns:a16="http://schemas.microsoft.com/office/drawing/2014/main" id="{4296B7B9-2B9B-4951-9849-F31AD76C6EC7}"/>
                </a:ext>
              </a:extLst>
            </p:cNvPr>
            <p:cNvSpPr txBox="1"/>
            <p:nvPr/>
          </p:nvSpPr>
          <p:spPr>
            <a:xfrm>
              <a:off x="548640" y="5432881"/>
              <a:ext cx="1455343" cy="430887"/>
            </a:xfrm>
            <a:prstGeom prst="rect">
              <a:avLst/>
            </a:prstGeom>
            <a:noFill/>
          </p:spPr>
          <p:txBody>
            <a:bodyPr wrap="square" rtlCol="0" anchor="ctr">
              <a:spAutoFit/>
            </a:bodyPr>
            <a:lstStyle/>
            <a:p>
              <a:pPr algn="r"/>
              <a:r>
                <a:rPr lang="en-US" sz="1100" dirty="0">
                  <a:latin typeface="Arial" panose="020B0604020202020204" pitchFamily="34" charset="0"/>
                  <a:cs typeface="Arial" panose="020B0604020202020204" pitchFamily="34" charset="0"/>
                </a:rPr>
                <a:t>Internet connection is slow</a:t>
              </a:r>
            </a:p>
          </p:txBody>
        </p:sp>
        <p:sp>
          <p:nvSpPr>
            <p:cNvPr id="59" name="TextBox 58">
              <a:extLst>
                <a:ext uri="{FF2B5EF4-FFF2-40B4-BE49-F238E27FC236}">
                  <a16:creationId xmlns:a16="http://schemas.microsoft.com/office/drawing/2014/main" id="{ABD7FD23-B3A9-4FD2-B762-8636EE10359A}"/>
                </a:ext>
              </a:extLst>
            </p:cNvPr>
            <p:cNvSpPr txBox="1"/>
            <p:nvPr/>
          </p:nvSpPr>
          <p:spPr>
            <a:xfrm>
              <a:off x="293332" y="1961503"/>
              <a:ext cx="1710651" cy="430887"/>
            </a:xfrm>
            <a:prstGeom prst="rect">
              <a:avLst/>
            </a:prstGeom>
            <a:noFill/>
          </p:spPr>
          <p:txBody>
            <a:bodyPr wrap="square" rtlCol="0" anchor="ctr">
              <a:spAutoFit/>
            </a:bodyPr>
            <a:lstStyle/>
            <a:p>
              <a:pPr algn="r"/>
              <a:r>
                <a:rPr lang="en-US" sz="1100" dirty="0">
                  <a:latin typeface="Arial" panose="020B0604020202020204" pitchFamily="34" charset="0"/>
                  <a:cs typeface="Arial" panose="020B0604020202020204" pitchFamily="34" charset="0"/>
                </a:rPr>
                <a:t>Specific software not working correctly</a:t>
              </a:r>
            </a:p>
          </p:txBody>
        </p:sp>
      </p:grpSp>
      <p:cxnSp>
        <p:nvCxnSpPr>
          <p:cNvPr id="61" name="Straight Connector 60">
            <a:extLst>
              <a:ext uri="{FF2B5EF4-FFF2-40B4-BE49-F238E27FC236}">
                <a16:creationId xmlns:a16="http://schemas.microsoft.com/office/drawing/2014/main" id="{DC2310E1-D39C-42C9-8CD0-7A201432FDE3}"/>
              </a:ext>
            </a:extLst>
          </p:cNvPr>
          <p:cNvCxnSpPr/>
          <p:nvPr/>
        </p:nvCxnSpPr>
        <p:spPr>
          <a:xfrm>
            <a:off x="6541460" y="1907311"/>
            <a:ext cx="0" cy="421751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327CA06E-C900-4E69-8EA4-3D1BBFEAA2A6}"/>
              </a:ext>
            </a:extLst>
          </p:cNvPr>
          <p:cNvSpPr txBox="1"/>
          <p:nvPr/>
        </p:nvSpPr>
        <p:spPr>
          <a:xfrm>
            <a:off x="7844800" y="1805772"/>
            <a:ext cx="1612389" cy="347326"/>
          </a:xfrm>
          <a:prstGeom prst="rect">
            <a:avLst/>
          </a:prstGeom>
          <a:noFill/>
        </p:spPr>
        <p:txBody>
          <a:bodyPr wrap="square" lIns="18288" rIns="18288" rtlCol="0" anchor="ctr">
            <a:noAutofit/>
          </a:bodyPr>
          <a:lstStyle/>
          <a:p>
            <a:pPr algn="ctr"/>
            <a:r>
              <a:rPr lang="en-US" sz="1100" dirty="0">
                <a:solidFill>
                  <a:srgbClr val="2C69A6"/>
                </a:solidFill>
                <a:latin typeface="Arial" panose="020B0604020202020204" pitchFamily="34" charset="0"/>
                <a:cs typeface="Arial" panose="020B0604020202020204" pitchFamily="34" charset="0"/>
              </a:rPr>
              <a:t>Big disruption</a:t>
            </a:r>
          </a:p>
        </p:txBody>
      </p:sp>
      <p:sp>
        <p:nvSpPr>
          <p:cNvPr id="63" name="TextBox 62">
            <a:extLst>
              <a:ext uri="{FF2B5EF4-FFF2-40B4-BE49-F238E27FC236}">
                <a16:creationId xmlns:a16="http://schemas.microsoft.com/office/drawing/2014/main" id="{19928D1A-47F9-407A-8DC1-4B8F17022647}"/>
              </a:ext>
            </a:extLst>
          </p:cNvPr>
          <p:cNvSpPr txBox="1"/>
          <p:nvPr/>
        </p:nvSpPr>
        <p:spPr>
          <a:xfrm>
            <a:off x="9145173" y="1816556"/>
            <a:ext cx="1465808" cy="347326"/>
          </a:xfrm>
          <a:prstGeom prst="rect">
            <a:avLst/>
          </a:prstGeom>
          <a:noFill/>
        </p:spPr>
        <p:txBody>
          <a:bodyPr wrap="square" lIns="18288" rIns="18288" rtlCol="0" anchor="ctr">
            <a:noAutofit/>
          </a:bodyPr>
          <a:lstStyle/>
          <a:p>
            <a:pPr algn="ctr"/>
            <a:r>
              <a:rPr lang="en-US" sz="1100" dirty="0">
                <a:solidFill>
                  <a:srgbClr val="367CC4"/>
                </a:solidFill>
                <a:latin typeface="Arial" panose="020B0604020202020204" pitchFamily="34" charset="0"/>
                <a:cs typeface="Arial" panose="020B0604020202020204" pitchFamily="34" charset="0"/>
              </a:rPr>
              <a:t>Moderate issue</a:t>
            </a:r>
          </a:p>
        </p:txBody>
      </p:sp>
      <p:sp>
        <p:nvSpPr>
          <p:cNvPr id="64" name="TextBox 63">
            <a:extLst>
              <a:ext uri="{FF2B5EF4-FFF2-40B4-BE49-F238E27FC236}">
                <a16:creationId xmlns:a16="http://schemas.microsoft.com/office/drawing/2014/main" id="{C4C3DD85-EBC8-40A7-802B-2B663A32188B}"/>
              </a:ext>
            </a:extLst>
          </p:cNvPr>
          <p:cNvSpPr txBox="1"/>
          <p:nvPr/>
        </p:nvSpPr>
        <p:spPr>
          <a:xfrm>
            <a:off x="10826038" y="1384975"/>
            <a:ext cx="1465808" cy="347326"/>
          </a:xfrm>
          <a:prstGeom prst="rect">
            <a:avLst/>
          </a:prstGeom>
          <a:noFill/>
        </p:spPr>
        <p:txBody>
          <a:bodyPr wrap="square" lIns="18288" rIns="18288" rtlCol="0" anchor="ctr">
            <a:noAutofit/>
          </a:bodyPr>
          <a:lstStyle/>
          <a:p>
            <a:pPr algn="ctr"/>
            <a:r>
              <a:rPr lang="en-US" sz="1100" dirty="0">
                <a:solidFill>
                  <a:srgbClr val="B9CCED"/>
                </a:solidFill>
                <a:latin typeface="Arial" panose="020B0604020202020204" pitchFamily="34" charset="0"/>
                <a:cs typeface="Arial" panose="020B0604020202020204" pitchFamily="34" charset="0"/>
              </a:rPr>
              <a:t>Didn’t contact IT</a:t>
            </a:r>
          </a:p>
        </p:txBody>
      </p:sp>
      <p:sp>
        <p:nvSpPr>
          <p:cNvPr id="65" name="TextBox 64">
            <a:extLst>
              <a:ext uri="{FF2B5EF4-FFF2-40B4-BE49-F238E27FC236}">
                <a16:creationId xmlns:a16="http://schemas.microsoft.com/office/drawing/2014/main" id="{56231304-68CE-4B2B-B320-5BD3E978F276}"/>
              </a:ext>
            </a:extLst>
          </p:cNvPr>
          <p:cNvSpPr txBox="1"/>
          <p:nvPr/>
        </p:nvSpPr>
        <p:spPr>
          <a:xfrm>
            <a:off x="10709763" y="1576045"/>
            <a:ext cx="1157979" cy="347326"/>
          </a:xfrm>
          <a:prstGeom prst="rect">
            <a:avLst/>
          </a:prstGeom>
          <a:noFill/>
        </p:spPr>
        <p:txBody>
          <a:bodyPr wrap="square" lIns="18288" rIns="18288" rtlCol="0" anchor="ctr">
            <a:noAutofit/>
          </a:bodyPr>
          <a:lstStyle/>
          <a:p>
            <a:pPr algn="ctr"/>
            <a:r>
              <a:rPr lang="en-US" sz="1100" dirty="0">
                <a:solidFill>
                  <a:srgbClr val="8DB0E5"/>
                </a:solidFill>
                <a:latin typeface="Arial" panose="020B0604020202020204" pitchFamily="34" charset="0"/>
                <a:cs typeface="Arial" panose="020B0604020202020204" pitchFamily="34" charset="0"/>
              </a:rPr>
              <a:t>No dedicated IT</a:t>
            </a:r>
          </a:p>
        </p:txBody>
      </p:sp>
      <p:sp>
        <p:nvSpPr>
          <p:cNvPr id="66" name="TextBox 65">
            <a:extLst>
              <a:ext uri="{FF2B5EF4-FFF2-40B4-BE49-F238E27FC236}">
                <a16:creationId xmlns:a16="http://schemas.microsoft.com/office/drawing/2014/main" id="{2DACB9D2-8FF2-49E5-A11A-BD7275305286}"/>
              </a:ext>
            </a:extLst>
          </p:cNvPr>
          <p:cNvSpPr txBox="1"/>
          <p:nvPr/>
        </p:nvSpPr>
        <p:spPr>
          <a:xfrm>
            <a:off x="10631066" y="1816556"/>
            <a:ext cx="677840" cy="347326"/>
          </a:xfrm>
          <a:prstGeom prst="rect">
            <a:avLst/>
          </a:prstGeom>
          <a:noFill/>
        </p:spPr>
        <p:txBody>
          <a:bodyPr wrap="square" lIns="18288" rIns="18288" rtlCol="0" anchor="ctr">
            <a:noAutofit/>
          </a:bodyPr>
          <a:lstStyle/>
          <a:p>
            <a:pPr algn="ctr"/>
            <a:r>
              <a:rPr lang="en-US" sz="1100" dirty="0">
                <a:solidFill>
                  <a:srgbClr val="3E8DDD"/>
                </a:solidFill>
                <a:latin typeface="Arial" panose="020B0604020202020204" pitchFamily="34" charset="0"/>
                <a:cs typeface="Arial" panose="020B0604020202020204" pitchFamily="34" charset="0"/>
              </a:rPr>
              <a:t>No issue</a:t>
            </a:r>
          </a:p>
        </p:txBody>
      </p:sp>
      <p:cxnSp>
        <p:nvCxnSpPr>
          <p:cNvPr id="67" name="Straight Connector 66">
            <a:extLst>
              <a:ext uri="{FF2B5EF4-FFF2-40B4-BE49-F238E27FC236}">
                <a16:creationId xmlns:a16="http://schemas.microsoft.com/office/drawing/2014/main" id="{CDDEAA97-C3F6-4BD6-942B-BF88BFD8157B}"/>
              </a:ext>
            </a:extLst>
          </p:cNvPr>
          <p:cNvCxnSpPr>
            <a:cxnSpLocks/>
          </p:cNvCxnSpPr>
          <p:nvPr/>
        </p:nvCxnSpPr>
        <p:spPr>
          <a:xfrm>
            <a:off x="11598002" y="1873971"/>
            <a:ext cx="0" cy="289911"/>
          </a:xfrm>
          <a:prstGeom prst="line">
            <a:avLst/>
          </a:prstGeom>
          <a:ln>
            <a:solidFill>
              <a:srgbClr val="8DB0E5"/>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27AAA08-AE7B-4F9A-96F9-FC63FFC4E65E}"/>
              </a:ext>
            </a:extLst>
          </p:cNvPr>
          <p:cNvCxnSpPr>
            <a:cxnSpLocks/>
          </p:cNvCxnSpPr>
          <p:nvPr/>
        </p:nvCxnSpPr>
        <p:spPr>
          <a:xfrm>
            <a:off x="11862526" y="1645940"/>
            <a:ext cx="0" cy="536994"/>
          </a:xfrm>
          <a:prstGeom prst="line">
            <a:avLst/>
          </a:prstGeom>
          <a:ln>
            <a:solidFill>
              <a:srgbClr val="B9CCED"/>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01F414AA-4D48-418E-98A9-8BE841CCAD2E}"/>
              </a:ext>
            </a:extLst>
          </p:cNvPr>
          <p:cNvSpPr txBox="1"/>
          <p:nvPr/>
        </p:nvSpPr>
        <p:spPr>
          <a:xfrm>
            <a:off x="6908185" y="870268"/>
            <a:ext cx="5434461" cy="523220"/>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Severity of Tech Issue Disruptions While WFH</a:t>
            </a:r>
          </a:p>
          <a:p>
            <a:pPr algn="ctr" defTabSz="1218621">
              <a:defRPr/>
            </a:pPr>
            <a:r>
              <a:rPr lang="en-US" sz="1200" dirty="0">
                <a:solidFill>
                  <a:srgbClr val="000000"/>
                </a:solidFill>
                <a:latin typeface="Arial" panose="020B0604020202020204" pitchFamily="34" charset="0"/>
                <a:cs typeface="Arial" pitchFamily="34" charset="0"/>
              </a:rPr>
              <a:t>Total BEU data shown – Omitting those that haven’t had that issue</a:t>
            </a:r>
            <a:endParaRPr lang="en-CA" sz="1200" dirty="0">
              <a:solidFill>
                <a:srgbClr val="000000"/>
              </a:solidFill>
              <a:latin typeface="Arial" panose="020B0604020202020204" pitchFamily="34" charset="0"/>
              <a:cs typeface="Arial" pitchFamily="34" charset="0"/>
            </a:endParaRPr>
          </a:p>
        </p:txBody>
      </p:sp>
      <p:grpSp>
        <p:nvGrpSpPr>
          <p:cNvPr id="60" name="Group 59">
            <a:extLst>
              <a:ext uri="{FF2B5EF4-FFF2-40B4-BE49-F238E27FC236}">
                <a16:creationId xmlns:a16="http://schemas.microsoft.com/office/drawing/2014/main" id="{D6FAC301-76FF-4165-9FDF-79BB91D2224F}"/>
              </a:ext>
            </a:extLst>
          </p:cNvPr>
          <p:cNvGrpSpPr/>
          <p:nvPr/>
        </p:nvGrpSpPr>
        <p:grpSpPr>
          <a:xfrm>
            <a:off x="11145224" y="6044406"/>
            <a:ext cx="862626" cy="302924"/>
            <a:chOff x="11145224" y="6044406"/>
            <a:chExt cx="862626" cy="302924"/>
          </a:xfrm>
        </p:grpSpPr>
        <p:sp>
          <p:nvSpPr>
            <p:cNvPr id="70" name="TextBox 69">
              <a:extLst>
                <a:ext uri="{FF2B5EF4-FFF2-40B4-BE49-F238E27FC236}">
                  <a16:creationId xmlns:a16="http://schemas.microsoft.com/office/drawing/2014/main" id="{8A4D7DAF-A790-41B4-81F7-CC71922A5208}"/>
                </a:ext>
              </a:extLst>
            </p:cNvPr>
            <p:cNvSpPr txBox="1"/>
            <p:nvPr/>
          </p:nvSpPr>
          <p:spPr>
            <a:xfrm>
              <a:off x="11436273" y="6044406"/>
              <a:ext cx="571577" cy="302924"/>
            </a:xfrm>
            <a:prstGeom prst="rect">
              <a:avLst/>
            </a:prstGeom>
            <a:noFill/>
          </p:spPr>
          <p:txBody>
            <a:bodyPr wrap="square" lIns="18288" rIns="18288" rtlCol="0" anchor="ctr">
              <a:noAutofit/>
            </a:bodyPr>
            <a:lstStyle/>
            <a:p>
              <a:r>
                <a:rPr lang="en-US" sz="700" dirty="0">
                  <a:solidFill>
                    <a:srgbClr val="7E96AA"/>
                  </a:solidFill>
                  <a:latin typeface="Arial" panose="020B0604020202020204" pitchFamily="34" charset="0"/>
                  <a:cs typeface="Arial" panose="020B0604020202020204" pitchFamily="34" charset="0"/>
                </a:rPr>
                <a:t>See notes for sig. testing</a:t>
              </a:r>
            </a:p>
          </p:txBody>
        </p:sp>
        <p:pic>
          <p:nvPicPr>
            <p:cNvPr id="72" name="Graphic 71">
              <a:extLst>
                <a:ext uri="{FF2B5EF4-FFF2-40B4-BE49-F238E27FC236}">
                  <a16:creationId xmlns:a16="http://schemas.microsoft.com/office/drawing/2014/main" id="{B4DD40D8-7DA3-4B27-8338-1EA3126EF61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45224" y="6060486"/>
              <a:ext cx="276999" cy="276999"/>
            </a:xfrm>
            <a:prstGeom prst="rect">
              <a:avLst/>
            </a:prstGeom>
          </p:spPr>
        </p:pic>
      </p:grpSp>
      <p:sp>
        <p:nvSpPr>
          <p:cNvPr id="8" name="Rectangle 7">
            <a:extLst>
              <a:ext uri="{FF2B5EF4-FFF2-40B4-BE49-F238E27FC236}">
                <a16:creationId xmlns:a16="http://schemas.microsoft.com/office/drawing/2014/main" id="{FE418CCB-4D4C-4C5F-9423-15C4BFC4A4E5}"/>
              </a:ext>
            </a:extLst>
          </p:cNvPr>
          <p:cNvSpPr/>
          <p:nvPr/>
        </p:nvSpPr>
        <p:spPr>
          <a:xfrm>
            <a:off x="-1" y="5959380"/>
            <a:ext cx="4047455" cy="43433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Country differences: Indonesia and India struggling across the board at all business sizes; Mexico also struggling on many tech issues but only in large businesses; similarly Singapore struggling but only in medium businesses</a:t>
            </a:r>
          </a:p>
        </p:txBody>
      </p:sp>
    </p:spTree>
    <p:extLst>
      <p:ext uri="{BB962C8B-B14F-4D97-AF65-F5344CB8AC3E}">
        <p14:creationId xmlns:p14="http://schemas.microsoft.com/office/powerpoint/2010/main" val="39111373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4585B8-1964-43F9-9130-04F7E1AC2605}"/>
              </a:ext>
            </a:extLst>
          </p:cNvPr>
          <p:cNvSpPr/>
          <p:nvPr/>
        </p:nvSpPr>
        <p:spPr>
          <a:xfrm>
            <a:off x="4201729" y="1115457"/>
            <a:ext cx="3785366" cy="4859559"/>
          </a:xfrm>
          <a:prstGeom prst="rect">
            <a:avLst/>
          </a:prstGeom>
          <a:solidFill>
            <a:schemeClr val="bg1"/>
          </a:solidFill>
          <a:ln>
            <a:solidFill>
              <a:schemeClr val="accent2"/>
            </a:solidFill>
          </a:ln>
        </p:spPr>
        <p:style>
          <a:lnRef idx="2">
            <a:schemeClr val="accent2"/>
          </a:lnRef>
          <a:fillRef idx="1">
            <a:schemeClr val="lt1"/>
          </a:fillRef>
          <a:effectRef idx="0">
            <a:schemeClr val="accent2"/>
          </a:effectRef>
          <a:fontRef idx="minor">
            <a:schemeClr val="dk1"/>
          </a:fontRef>
        </p:style>
        <p:txBody>
          <a:bodyPr lIns="182832" rIns="91440" numCol="1" rtlCol="0" anchor="t"/>
          <a:lstStyle/>
          <a:p>
            <a:pPr marL="341211" lvl="1" indent="-285664" defTabSz="1218621">
              <a:spcAft>
                <a:spcPts val="800"/>
              </a:spcAft>
              <a:buFont typeface="Arial" panose="020B0604020202020204" pitchFamily="34" charset="0"/>
              <a:buChar char="•"/>
              <a:defRPr/>
            </a:pPr>
            <a:endParaRPr lang="en-US" sz="1400" dirty="0">
              <a:solidFill>
                <a:srgbClr val="000000"/>
              </a:solidFill>
              <a:latin typeface="Arial" panose="020B0604020202020204" pitchFamily="34" charset="0"/>
            </a:endParaRPr>
          </a:p>
          <a:p>
            <a:pPr marL="341211" lvl="1" indent="-285664" defTabSz="1218621">
              <a:spcAft>
                <a:spcPts val="800"/>
              </a:spcAft>
              <a:buFont typeface="Arial" panose="020B0604020202020204" pitchFamily="34" charset="0"/>
              <a:buChar char="•"/>
              <a:defRPr/>
            </a:pPr>
            <a:r>
              <a:rPr lang="en-US" sz="1400" dirty="0">
                <a:solidFill>
                  <a:srgbClr val="000000"/>
                </a:solidFill>
                <a:latin typeface="Arial" panose="020B0604020202020204" pitchFamily="34" charset="0"/>
              </a:rPr>
              <a:t>Quantitative online survey, 10-minutes</a:t>
            </a:r>
          </a:p>
          <a:p>
            <a:pPr marL="341211" lvl="1" indent="-285664" defTabSz="1218621">
              <a:spcAft>
                <a:spcPts val="800"/>
              </a:spcAft>
              <a:buFont typeface="Arial" panose="020B0604020202020204" pitchFamily="34" charset="0"/>
              <a:buChar char="•"/>
              <a:defRPr/>
            </a:pPr>
            <a:r>
              <a:rPr lang="en-US" sz="1400" dirty="0">
                <a:solidFill>
                  <a:srgbClr val="000000"/>
                </a:solidFill>
                <a:latin typeface="Arial" panose="020B0604020202020204" pitchFamily="34" charset="0"/>
              </a:rPr>
              <a:t>Fielded to external panels</a:t>
            </a:r>
          </a:p>
          <a:p>
            <a:pPr marL="341211" lvl="1" indent="-285664" defTabSz="1218621">
              <a:spcAft>
                <a:spcPts val="800"/>
              </a:spcAft>
              <a:buFont typeface="Arial" panose="020B0604020202020204" pitchFamily="34" charset="0"/>
              <a:buChar char="•"/>
              <a:defRPr/>
            </a:pPr>
            <a:r>
              <a:rPr lang="en-US" sz="1400" b="1" dirty="0">
                <a:solidFill>
                  <a:srgbClr val="000000"/>
                </a:solidFill>
                <a:latin typeface="Arial" panose="020B0604020202020204" pitchFamily="34" charset="0"/>
              </a:rPr>
              <a:t>Fieldwork</a:t>
            </a:r>
            <a:r>
              <a:rPr lang="en-US" sz="1400" dirty="0">
                <a:solidFill>
                  <a:srgbClr val="000000"/>
                </a:solidFill>
                <a:latin typeface="Arial" panose="020B0604020202020204" pitchFamily="34" charset="0"/>
              </a:rPr>
              <a:t>: </a:t>
            </a:r>
            <a:r>
              <a:rPr lang="en-US" sz="1400" dirty="0">
                <a:solidFill>
                  <a:srgbClr val="000000"/>
                </a:solidFill>
                <a:latin typeface="Arial" panose="020B0604020202020204" pitchFamily="34" charset="0"/>
                <a:cs typeface="Arial" panose="020B0604020202020204" pitchFamily="34" charset="0"/>
              </a:rPr>
              <a:t>Jan. 15</a:t>
            </a:r>
            <a:r>
              <a:rPr lang="en-US" sz="1400" baseline="30000" dirty="0">
                <a:solidFill>
                  <a:srgbClr val="000000"/>
                </a:solidFill>
                <a:latin typeface="Arial" panose="020B0604020202020204" pitchFamily="34" charset="0"/>
                <a:cs typeface="Arial" panose="020B0604020202020204" pitchFamily="34" charset="0"/>
              </a:rPr>
              <a:t>th</a:t>
            </a:r>
            <a:r>
              <a:rPr lang="en-US" sz="1400" dirty="0">
                <a:solidFill>
                  <a:srgbClr val="000000"/>
                </a:solidFill>
                <a:latin typeface="Arial" panose="020B0604020202020204" pitchFamily="34" charset="0"/>
                <a:cs typeface="Arial" panose="020B0604020202020204" pitchFamily="34" charset="0"/>
              </a:rPr>
              <a:t>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Feb. 11</a:t>
            </a:r>
            <a:r>
              <a:rPr kumimoji="0" lang="en-US" sz="1400" b="0" i="0" u="none" strike="noStrike" kern="1200" cap="none" spc="0" normalizeH="0" baseline="30000" noProof="0" dirty="0">
                <a:ln>
                  <a:noFill/>
                </a:ln>
                <a:solidFill>
                  <a:srgbClr val="000000"/>
                </a:solidFill>
                <a:effectLst/>
                <a:uLnTx/>
                <a:uFillTx/>
                <a:latin typeface="Arial" panose="020B0604020202020204" pitchFamily="34" charset="0"/>
                <a:cs typeface="Arial" panose="020B0604020202020204" pitchFamily="34" charset="0"/>
              </a:rPr>
              <a:t>th</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2021</a:t>
            </a:r>
            <a:endParaRPr lang="en-US" sz="1400" dirty="0">
              <a:solidFill>
                <a:srgbClr val="000000"/>
              </a:solidFill>
              <a:highlight>
                <a:srgbClr val="FFFF00"/>
              </a:highlight>
              <a:latin typeface="Arial" panose="020B0604020202020204" pitchFamily="34" charset="0"/>
            </a:endParaRPr>
          </a:p>
          <a:p>
            <a:pPr marL="341211" lvl="1" indent="-285664" defTabSz="1218621">
              <a:spcAft>
                <a:spcPts val="800"/>
              </a:spcAft>
              <a:buFont typeface="Arial" panose="020B0604020202020204" pitchFamily="34" charset="0"/>
              <a:buChar char="•"/>
              <a:defRPr/>
            </a:pPr>
            <a:r>
              <a:rPr lang="en-US" sz="1400" dirty="0">
                <a:latin typeface="Arial" panose="020B0604020202020204" pitchFamily="34" charset="0"/>
                <a:cs typeface="Arial" panose="020B0604020202020204" pitchFamily="34" charset="0"/>
              </a:rPr>
              <a:t>Total and Business End User /IT Decision Maker data is weighted. Individual country data is unweighted </a:t>
            </a:r>
            <a:endParaRPr lang="en-US" sz="1400" dirty="0">
              <a:solidFill>
                <a:srgbClr val="000000"/>
              </a:solidFill>
              <a:highlight>
                <a:srgbClr val="FFFF00"/>
              </a:highlight>
              <a:latin typeface="Arial" panose="020B0604020202020204" pitchFamily="34" charset="0"/>
            </a:endParaRPr>
          </a:p>
          <a:p>
            <a:pPr marL="341211" lvl="1" indent="-285664" defTabSz="1218621">
              <a:spcAft>
                <a:spcPts val="800"/>
              </a:spcAft>
              <a:buFont typeface="Arial" panose="020B0604020202020204" pitchFamily="34" charset="0"/>
              <a:buChar char="•"/>
              <a:defRPr/>
            </a:pPr>
            <a:r>
              <a:rPr lang="en-US" sz="1400" b="1" dirty="0">
                <a:solidFill>
                  <a:srgbClr val="000000"/>
                </a:solidFill>
                <a:latin typeface="Arial" panose="020B0604020202020204" pitchFamily="34" charset="0"/>
              </a:rPr>
              <a:t>Stat testing</a:t>
            </a:r>
          </a:p>
          <a:p>
            <a:pPr marL="341211" lvl="1" indent="-285664" defTabSz="1218621">
              <a:spcAft>
                <a:spcPts val="800"/>
              </a:spcAft>
              <a:buFont typeface="Arial" panose="020B0604020202020204" pitchFamily="34" charset="0"/>
              <a:buChar char="•"/>
              <a:defRPr/>
            </a:pPr>
            <a:r>
              <a:rPr lang="en-US" sz="1400" b="1" i="1" dirty="0">
                <a:solidFill>
                  <a:srgbClr val="7E96AA"/>
                </a:solidFill>
                <a:latin typeface="Arial" panose="020B0604020202020204" pitchFamily="34" charset="0"/>
                <a:cs typeface="Arial" pitchFamily="34" charset="0"/>
              </a:rPr>
              <a:t>▲▼ </a:t>
            </a:r>
            <a:r>
              <a:rPr lang="en-US" sz="1400" dirty="0">
                <a:solidFill>
                  <a:srgbClr val="000000"/>
                </a:solidFill>
                <a:latin typeface="Arial" panose="020B0604020202020204" pitchFamily="34" charset="0"/>
              </a:rPr>
              <a:t>shown for differences in business sizes </a:t>
            </a:r>
          </a:p>
          <a:p>
            <a:pPr marL="341211" lvl="1" indent="-285664" defTabSz="1218621">
              <a:spcAft>
                <a:spcPts val="800"/>
              </a:spcAft>
              <a:buFont typeface="Arial" panose="020B0604020202020204" pitchFamily="34" charset="0"/>
              <a:buChar char="•"/>
              <a:defRPr/>
            </a:pPr>
            <a:r>
              <a:rPr lang="en-US" sz="1400" dirty="0">
                <a:solidFill>
                  <a:srgbClr val="000000"/>
                </a:solidFill>
                <a:latin typeface="Arial" panose="020B0604020202020204" pitchFamily="34" charset="0"/>
              </a:rPr>
              <a:t>     shown for country differences where one country is significantly different than 7 or more other countries to highlight biggest outliers. See slide notes for more detail, and see full data tables for all other significant differences </a:t>
            </a:r>
          </a:p>
          <a:p>
            <a:pPr marL="341211" lvl="1" indent="-285664" defTabSz="1218621">
              <a:spcAft>
                <a:spcPts val="800"/>
              </a:spcAft>
              <a:buFont typeface="Arial" panose="020B0604020202020204" pitchFamily="34" charset="0"/>
              <a:buChar char="•"/>
              <a:defRPr/>
            </a:pPr>
            <a:r>
              <a:rPr lang="en-US" sz="1400" dirty="0">
                <a:solidFill>
                  <a:srgbClr val="000000"/>
                </a:solidFill>
                <a:latin typeface="Arial" panose="020B0604020202020204" pitchFamily="34" charset="0"/>
              </a:rPr>
              <a:t>All stat testing done at 95% confidence level. Not shown for base sizes &lt;50</a:t>
            </a:r>
          </a:p>
        </p:txBody>
      </p:sp>
      <p:sp>
        <p:nvSpPr>
          <p:cNvPr id="5" name="Title 4">
            <a:extLst>
              <a:ext uri="{FF2B5EF4-FFF2-40B4-BE49-F238E27FC236}">
                <a16:creationId xmlns:a16="http://schemas.microsoft.com/office/drawing/2014/main" id="{24634E20-FD2F-49F7-8CA1-C54FB71EB135}"/>
              </a:ext>
            </a:extLst>
          </p:cNvPr>
          <p:cNvSpPr>
            <a:spLocks noGrp="1"/>
          </p:cNvSpPr>
          <p:nvPr>
            <p:ph type="title" idx="4294967295"/>
          </p:nvPr>
        </p:nvSpPr>
        <p:spPr>
          <a:xfrm>
            <a:off x="559226" y="160871"/>
            <a:ext cx="11070500" cy="521072"/>
          </a:xfrm>
          <a:prstGeom prst="rect">
            <a:avLst/>
          </a:prstGeom>
        </p:spPr>
        <p:txBody>
          <a:bodyPr vert="horz" wrap="square" lIns="0" tIns="0" rIns="0" bIns="0" rtlCol="0" anchor="ctr" anchorCtr="0">
            <a:noAutofit/>
          </a:bodyPr>
          <a:lstStyle/>
          <a:p>
            <a:pPr defTabSz="1218255">
              <a:tabLst>
                <a:tab pos="1218255" algn="l"/>
              </a:tabLst>
            </a:pPr>
            <a:r>
              <a:rPr lang="en-CA" dirty="0"/>
              <a:t>Objectives &amp; Methodology</a:t>
            </a:r>
          </a:p>
        </p:txBody>
      </p:sp>
      <p:sp>
        <p:nvSpPr>
          <p:cNvPr id="24" name="Slide Number Placeholder 4">
            <a:extLst>
              <a:ext uri="{FF2B5EF4-FFF2-40B4-BE49-F238E27FC236}">
                <a16:creationId xmlns:a16="http://schemas.microsoft.com/office/drawing/2014/main" id="{ADE5010F-559E-4129-AC8F-523F035324F8}"/>
              </a:ext>
            </a:extLst>
          </p:cNvPr>
          <p:cNvSpPr>
            <a:spLocks noGrp="1"/>
          </p:cNvSpPr>
          <p:nvPr>
            <p:ph type="sldNum" sz="quarter" idx="4"/>
          </p:nvPr>
        </p:nvSpPr>
        <p:spPr>
          <a:xfrm>
            <a:off x="11696202" y="6473159"/>
            <a:ext cx="438798" cy="155408"/>
          </a:xfrm>
        </p:spPr>
        <p:txBody>
          <a:bodyPr/>
          <a:lstStyle/>
          <a:p>
            <a:pPr defTabSz="1218621">
              <a:defRPr/>
            </a:pPr>
            <a:fld id="{6D22F896-40B5-4ADD-8801-0D06FADFA095}" type="slidenum">
              <a:rPr lang="en-US">
                <a:solidFill>
                  <a:srgbClr val="000000"/>
                </a:solidFill>
                <a:latin typeface="Arial" panose="020B0604020202020204" pitchFamily="34" charset="0"/>
              </a:rPr>
              <a:pPr defTabSz="1218621">
                <a:defRPr/>
              </a:pPr>
              <a:t>2</a:t>
            </a:fld>
            <a:endParaRPr lang="en-US" dirty="0">
              <a:solidFill>
                <a:srgbClr val="000000"/>
              </a:solidFill>
              <a:latin typeface="Arial" panose="020B0604020202020204" pitchFamily="34" charset="0"/>
            </a:endParaRPr>
          </a:p>
        </p:txBody>
      </p:sp>
      <p:pic>
        <p:nvPicPr>
          <p:cNvPr id="8" name="Graphic 7">
            <a:extLst>
              <a:ext uri="{FF2B5EF4-FFF2-40B4-BE49-F238E27FC236}">
                <a16:creationId xmlns:a16="http://schemas.microsoft.com/office/drawing/2014/main" id="{1B813687-04E5-4F74-A8AC-2E9E91B449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44723" y="1131539"/>
            <a:ext cx="444232" cy="396101"/>
          </a:xfrm>
          <a:prstGeom prst="rect">
            <a:avLst/>
          </a:prstGeom>
        </p:spPr>
      </p:pic>
      <p:sp>
        <p:nvSpPr>
          <p:cNvPr id="17" name="Rectangle 16">
            <a:extLst>
              <a:ext uri="{FF2B5EF4-FFF2-40B4-BE49-F238E27FC236}">
                <a16:creationId xmlns:a16="http://schemas.microsoft.com/office/drawing/2014/main" id="{DA60131B-6860-4BE1-AE8B-C142D844C519}"/>
              </a:ext>
            </a:extLst>
          </p:cNvPr>
          <p:cNvSpPr/>
          <p:nvPr/>
        </p:nvSpPr>
        <p:spPr>
          <a:xfrm>
            <a:off x="8096668" y="1108369"/>
            <a:ext cx="3785366" cy="4859560"/>
          </a:xfrm>
          <a:prstGeom prst="rect">
            <a:avLst/>
          </a:prstGeom>
          <a:ln/>
        </p:spPr>
        <p:style>
          <a:lnRef idx="2">
            <a:schemeClr val="accent4"/>
          </a:lnRef>
          <a:fillRef idx="1">
            <a:schemeClr val="lt1"/>
          </a:fillRef>
          <a:effectRef idx="0">
            <a:schemeClr val="accent4"/>
          </a:effectRef>
          <a:fontRef idx="minor">
            <a:schemeClr val="dk1"/>
          </a:fontRef>
        </p:style>
        <p:txBody>
          <a:bodyPr lIns="182832" rIns="91416" rtlCol="0" anchor="t"/>
          <a:lstStyle/>
          <a:p>
            <a:pPr marL="171399" indent="-171399" algn="ctr" defTabSz="1218621">
              <a:spcAft>
                <a:spcPts val="800"/>
              </a:spcAft>
              <a:buFont typeface="Arial" panose="020B0604020202020204" pitchFamily="34" charset="0"/>
              <a:buChar char="•"/>
              <a:defRPr/>
            </a:pPr>
            <a:endParaRPr lang="en-US" sz="1200" b="1" dirty="0">
              <a:solidFill>
                <a:srgbClr val="000000"/>
              </a:solidFill>
              <a:latin typeface="Arial" panose="020B0604020202020204" pitchFamily="34" charset="0"/>
              <a:cs typeface="Arial" pitchFamily="34" charset="0"/>
            </a:endParaRPr>
          </a:p>
          <a:p>
            <a:pPr marL="285664" indent="-285664" defTabSz="1218621">
              <a:buFont typeface="Arial" panose="020B0604020202020204" pitchFamily="34" charset="0"/>
              <a:buChar char="•"/>
              <a:defRPr/>
            </a:pPr>
            <a:endParaRPr lang="en-US" sz="900" dirty="0">
              <a:solidFill>
                <a:srgbClr val="000000"/>
              </a:solidFill>
              <a:highlight>
                <a:srgbClr val="FFFFFF"/>
              </a:highlight>
              <a:latin typeface="Arial" panose="020B0604020202020204" pitchFamily="34" charset="0"/>
            </a:endParaRPr>
          </a:p>
          <a:p>
            <a:pPr marL="285664" indent="-285664" defTabSz="1218621">
              <a:spcAft>
                <a:spcPts val="800"/>
              </a:spcAft>
              <a:buFont typeface="Arial" panose="020B0604020202020204" pitchFamily="34" charset="0"/>
              <a:buChar char="•"/>
              <a:defRPr/>
            </a:pPr>
            <a:r>
              <a:rPr lang="en-US" sz="1400" dirty="0">
                <a:solidFill>
                  <a:srgbClr val="000000"/>
                </a:solidFill>
                <a:highlight>
                  <a:srgbClr val="FFFFFF"/>
                </a:highlight>
                <a:latin typeface="Arial" panose="020B0604020202020204" pitchFamily="34" charset="0"/>
              </a:rPr>
              <a:t>Business End User (BEU): currently working from home and worked in the office prior to Covid-19</a:t>
            </a:r>
          </a:p>
          <a:p>
            <a:pPr marL="285664" indent="-285664" defTabSz="1218621">
              <a:spcAft>
                <a:spcPts val="800"/>
              </a:spcAft>
              <a:buFont typeface="Arial" panose="020B0604020202020204" pitchFamily="34" charset="0"/>
              <a:buChar char="•"/>
              <a:defRPr/>
            </a:pPr>
            <a:r>
              <a:rPr lang="en-US" sz="1400" dirty="0">
                <a:solidFill>
                  <a:srgbClr val="000000"/>
                </a:solidFill>
                <a:highlight>
                  <a:srgbClr val="FFFFFF"/>
                </a:highlight>
                <a:latin typeface="Arial" panose="020B0604020202020204" pitchFamily="34" charset="0"/>
              </a:rPr>
              <a:t>IT Decision Makers (ITDM): if their company has made policy changes/work location changes due to Covid-19 at any point since March 2020</a:t>
            </a:r>
          </a:p>
          <a:p>
            <a:pPr defTabSz="1218621">
              <a:spcAft>
                <a:spcPts val="800"/>
              </a:spcAft>
              <a:defRPr/>
            </a:pPr>
            <a:endParaRPr lang="en-US" sz="1400" dirty="0">
              <a:solidFill>
                <a:srgbClr val="000000"/>
              </a:solidFill>
              <a:highlight>
                <a:srgbClr val="FFFFFF"/>
              </a:highlight>
              <a:latin typeface="Arial" panose="020B0604020202020204" pitchFamily="34" charset="0"/>
            </a:endParaRPr>
          </a:p>
          <a:p>
            <a:pPr defTabSz="1218621">
              <a:spcAft>
                <a:spcPts val="800"/>
              </a:spcAft>
              <a:defRPr/>
            </a:pPr>
            <a:endParaRPr lang="en-US" sz="1400" dirty="0">
              <a:solidFill>
                <a:srgbClr val="000000"/>
              </a:solidFill>
              <a:highlight>
                <a:srgbClr val="FFFFFF"/>
              </a:highlight>
              <a:latin typeface="Arial" panose="020B0604020202020204" pitchFamily="34" charset="0"/>
            </a:endParaRPr>
          </a:p>
          <a:p>
            <a:pPr defTabSz="1218621">
              <a:spcAft>
                <a:spcPts val="800"/>
              </a:spcAft>
              <a:defRPr/>
            </a:pPr>
            <a:endParaRPr lang="en-US" sz="1400" dirty="0">
              <a:solidFill>
                <a:srgbClr val="000000"/>
              </a:solidFill>
              <a:highlight>
                <a:srgbClr val="FFFFFF"/>
              </a:highlight>
              <a:latin typeface="Arial" panose="020B0604020202020204" pitchFamily="34" charset="0"/>
            </a:endParaRPr>
          </a:p>
          <a:p>
            <a:pPr indent="-914400" defTabSz="457200">
              <a:defRPr/>
            </a:pPr>
            <a:r>
              <a:rPr lang="en-US" sz="1400" dirty="0">
                <a:solidFill>
                  <a:srgbClr val="000000"/>
                </a:solidFill>
                <a:highlight>
                  <a:srgbClr val="FFFFFF"/>
                </a:highlight>
                <a:latin typeface="Arial" panose="020B0604020202020204" pitchFamily="34" charset="0"/>
              </a:rPr>
              <a:t>	</a:t>
            </a:r>
            <a:endParaRPr lang="en-CA" sz="1600" dirty="0">
              <a:solidFill>
                <a:srgbClr val="000000"/>
              </a:solidFill>
              <a:highlight>
                <a:srgbClr val="FFFFFF"/>
              </a:highlight>
              <a:latin typeface="Arial" panose="020B0604020202020204" pitchFamily="34" charset="0"/>
            </a:endParaRPr>
          </a:p>
        </p:txBody>
      </p:sp>
      <p:sp>
        <p:nvSpPr>
          <p:cNvPr id="15" name="Rectangle 14">
            <a:extLst>
              <a:ext uri="{FF2B5EF4-FFF2-40B4-BE49-F238E27FC236}">
                <a16:creationId xmlns:a16="http://schemas.microsoft.com/office/drawing/2014/main" id="{BCEE8937-BB80-4D61-82DF-50102A3CFCCD}"/>
              </a:ext>
            </a:extLst>
          </p:cNvPr>
          <p:cNvSpPr/>
          <p:nvPr/>
        </p:nvSpPr>
        <p:spPr>
          <a:xfrm>
            <a:off x="8983773" y="1098442"/>
            <a:ext cx="2011156" cy="43399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8621">
              <a:defRPr/>
            </a:pPr>
            <a:r>
              <a:rPr lang="en-US" sz="1600" b="1" dirty="0">
                <a:solidFill>
                  <a:prstClr val="white"/>
                </a:solidFill>
                <a:latin typeface="Arial" panose="020B0604020202020204" pitchFamily="34" charset="0"/>
              </a:rPr>
              <a:t>SAMPLE</a:t>
            </a:r>
            <a:endParaRPr lang="en-CA" sz="1600" b="1" dirty="0">
              <a:solidFill>
                <a:prstClr val="white"/>
              </a:solidFill>
              <a:latin typeface="Arial" panose="020B0604020202020204" pitchFamily="34" charset="0"/>
            </a:endParaRPr>
          </a:p>
        </p:txBody>
      </p:sp>
      <p:pic>
        <p:nvPicPr>
          <p:cNvPr id="13" name="Graphic 12">
            <a:extLst>
              <a:ext uri="{FF2B5EF4-FFF2-40B4-BE49-F238E27FC236}">
                <a16:creationId xmlns:a16="http://schemas.microsoft.com/office/drawing/2014/main" id="{A427202A-8559-4B24-B6B3-114BECA215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58706" y="1152634"/>
            <a:ext cx="444232" cy="444232"/>
          </a:xfrm>
          <a:prstGeom prst="rect">
            <a:avLst/>
          </a:prstGeom>
        </p:spPr>
      </p:pic>
      <p:sp>
        <p:nvSpPr>
          <p:cNvPr id="7" name="Rectangle 6">
            <a:extLst>
              <a:ext uri="{FF2B5EF4-FFF2-40B4-BE49-F238E27FC236}">
                <a16:creationId xmlns:a16="http://schemas.microsoft.com/office/drawing/2014/main" id="{AF29944C-CF95-44F0-AF09-D711FFA84089}"/>
              </a:ext>
            </a:extLst>
          </p:cNvPr>
          <p:cNvSpPr/>
          <p:nvPr/>
        </p:nvSpPr>
        <p:spPr>
          <a:xfrm>
            <a:off x="306792" y="1115459"/>
            <a:ext cx="3785366" cy="4859560"/>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lIns="182832" rIns="91440" rtlCol="0" anchor="t"/>
          <a:lstStyle/>
          <a:p>
            <a:pPr marL="0" lvl="1">
              <a:defRPr/>
            </a:pPr>
            <a:endParaRPr lang="en-US" sz="1400" dirty="0">
              <a:solidFill>
                <a:srgbClr val="000000"/>
              </a:solidFill>
              <a:highlight>
                <a:srgbClr val="FFFFFF"/>
              </a:highlight>
              <a:latin typeface="Arial" panose="020B0604020202020204" pitchFamily="34" charset="0"/>
            </a:endParaRPr>
          </a:p>
          <a:p>
            <a:pPr marL="0" lvl="1">
              <a:defRPr/>
            </a:pPr>
            <a:endParaRPr lang="en-US" sz="1400" dirty="0">
              <a:solidFill>
                <a:srgbClr val="000000"/>
              </a:solidFill>
              <a:highlight>
                <a:srgbClr val="FFFFFF"/>
              </a:highlight>
              <a:latin typeface="Arial" panose="020B0604020202020204" pitchFamily="34" charset="0"/>
            </a:endParaRPr>
          </a:p>
          <a:p>
            <a:pPr fontAlgn="base"/>
            <a:r>
              <a:rPr lang="en-US" sz="1400" dirty="0">
                <a:solidFill>
                  <a:srgbClr val="000000"/>
                </a:solidFill>
                <a:latin typeface="Arial" panose="020B0604020202020204" pitchFamily="34" charset="0"/>
                <a:cs typeface="Arial" panose="020B0604020202020204" pitchFamily="34" charset="0"/>
              </a:rPr>
              <a:t>Understand the behaviors and attitudes of current Business End Users (BEU) and IT Decision Makers across all business sizes who have been forced to work from home (WFH) due to Covid-19: </a:t>
            </a:r>
            <a:endParaRPr lang="en-US" sz="1400" dirty="0">
              <a:solidFill>
                <a:srgbClr val="000000"/>
              </a:solidFill>
              <a:latin typeface="Arial" panose="020B0604020202020204" pitchFamily="34" charset="0"/>
            </a:endParaRPr>
          </a:p>
          <a:p>
            <a:pPr marL="0" lvl="1">
              <a:defRPr/>
            </a:pPr>
            <a:endParaRPr lang="en-US" sz="1400" dirty="0">
              <a:solidFill>
                <a:srgbClr val="000000"/>
              </a:solidFill>
              <a:latin typeface="Arial" panose="020B0604020202020204" pitchFamily="34" charset="0"/>
            </a:endParaRPr>
          </a:p>
          <a:p>
            <a:pPr marL="285664" lvl="1" indent="-285664">
              <a:buFontTx/>
              <a:buChar char="-"/>
              <a:defRPr/>
            </a:pPr>
            <a:r>
              <a:rPr lang="en-US" sz="1400" dirty="0">
                <a:solidFill>
                  <a:schemeClr val="tx1"/>
                </a:solidFill>
                <a:latin typeface="Arial" panose="020B0604020202020204" pitchFamily="34" charset="0"/>
              </a:rPr>
              <a:t>What are the challenges of WFH? </a:t>
            </a:r>
          </a:p>
          <a:p>
            <a:pPr marL="285664" lvl="1" indent="-285664">
              <a:buFontTx/>
              <a:buChar char="-"/>
              <a:defRPr/>
            </a:pPr>
            <a:r>
              <a:rPr lang="en-US" sz="1400" dirty="0">
                <a:solidFill>
                  <a:schemeClr val="tx1"/>
                </a:solidFill>
                <a:latin typeface="Arial" panose="020B0604020202020204" pitchFamily="34" charset="0"/>
              </a:rPr>
              <a:t>What collaboration tools are being used? </a:t>
            </a:r>
          </a:p>
          <a:p>
            <a:pPr marL="285664" lvl="1" indent="-285664">
              <a:buFontTx/>
              <a:buChar char="-"/>
              <a:defRPr/>
            </a:pPr>
            <a:r>
              <a:rPr lang="en-US" sz="1400" dirty="0">
                <a:solidFill>
                  <a:schemeClr val="tx1"/>
                </a:solidFill>
                <a:latin typeface="Arial" panose="020B0604020202020204" pitchFamily="34" charset="0"/>
              </a:rPr>
              <a:t>How satisfied are they with their job with the WFH transition? </a:t>
            </a:r>
          </a:p>
          <a:p>
            <a:pPr marL="285664" lvl="1" indent="-285664">
              <a:buFontTx/>
              <a:buChar char="-"/>
              <a:defRPr/>
            </a:pPr>
            <a:r>
              <a:rPr lang="en-US" sz="1400" dirty="0">
                <a:solidFill>
                  <a:schemeClr val="tx1"/>
                </a:solidFill>
                <a:latin typeface="Arial" panose="020B0604020202020204" pitchFamily="34" charset="0"/>
              </a:rPr>
              <a:t>Where do BEUs want to work once Covid-19 is no longer a concern? </a:t>
            </a:r>
          </a:p>
          <a:p>
            <a:pPr marL="285664" lvl="1" indent="-285664">
              <a:buFontTx/>
              <a:buChar char="-"/>
              <a:defRPr/>
            </a:pPr>
            <a:r>
              <a:rPr lang="en-US" sz="1400" dirty="0">
                <a:solidFill>
                  <a:schemeClr val="tx1"/>
                </a:solidFill>
                <a:latin typeface="Arial" panose="020B0604020202020204" pitchFamily="34" charset="0"/>
              </a:rPr>
              <a:t>How have tech issues impacted BEUs WFH? </a:t>
            </a:r>
          </a:p>
          <a:p>
            <a:pPr marL="285664" lvl="1" indent="-285664">
              <a:buFontTx/>
              <a:buChar char="-"/>
              <a:defRPr/>
            </a:pPr>
            <a:r>
              <a:rPr lang="en-US" sz="1400" dirty="0">
                <a:solidFill>
                  <a:schemeClr val="tx1"/>
                </a:solidFill>
                <a:latin typeface="Arial" panose="020B0604020202020204" pitchFamily="34" charset="0"/>
              </a:rPr>
              <a:t>How has Covid-19 impacted the business model, services used, and security concerns by ITDMs? </a:t>
            </a:r>
          </a:p>
          <a:p>
            <a:pPr marL="285664" lvl="1" indent="-285664">
              <a:buFontTx/>
              <a:buChar char="-"/>
              <a:defRPr/>
            </a:pPr>
            <a:r>
              <a:rPr lang="en-US" sz="1400" dirty="0">
                <a:solidFill>
                  <a:schemeClr val="tx1"/>
                </a:solidFill>
                <a:latin typeface="Arial" panose="020B0604020202020204" pitchFamily="34" charset="0"/>
              </a:rPr>
              <a:t>What investments in digital solutions have been made by ITDMs? </a:t>
            </a:r>
          </a:p>
          <a:p>
            <a:pPr marL="285664" lvl="1" indent="-285664">
              <a:buFontTx/>
              <a:buChar char="-"/>
              <a:defRPr/>
            </a:pPr>
            <a:r>
              <a:rPr lang="en-US" sz="1400" dirty="0">
                <a:solidFill>
                  <a:schemeClr val="tx1"/>
                </a:solidFill>
                <a:latin typeface="Arial" panose="020B0604020202020204" pitchFamily="34" charset="0"/>
              </a:rPr>
              <a:t>ITDM Interest in DaaS model </a:t>
            </a:r>
          </a:p>
          <a:p>
            <a:pPr marL="285664" lvl="1" indent="-285664">
              <a:buFontTx/>
              <a:buChar char="-"/>
              <a:defRPr/>
            </a:pPr>
            <a:endParaRPr lang="en-US" sz="1400" dirty="0">
              <a:solidFill>
                <a:schemeClr val="tx1"/>
              </a:solidFill>
              <a:latin typeface="Arial" panose="020B0604020202020204" pitchFamily="34" charset="0"/>
            </a:endParaRPr>
          </a:p>
          <a:p>
            <a:pPr marL="0" lvl="1">
              <a:defRPr/>
            </a:pPr>
            <a:endParaRPr lang="en-US" sz="1400" dirty="0">
              <a:solidFill>
                <a:srgbClr val="000000"/>
              </a:solidFill>
              <a:highlight>
                <a:srgbClr val="FFFFFF"/>
              </a:highlight>
              <a:latin typeface="Arial" panose="020B0604020202020204" pitchFamily="34" charset="0"/>
            </a:endParaRPr>
          </a:p>
          <a:p>
            <a:pPr marL="0" lvl="1">
              <a:defRPr/>
            </a:pPr>
            <a:endParaRPr lang="en-US" sz="2000" dirty="0">
              <a:solidFill>
                <a:srgbClr val="000000"/>
              </a:solidFill>
              <a:highlight>
                <a:srgbClr val="FFFFFF"/>
              </a:highlight>
              <a:latin typeface="Arial" panose="020B0604020202020204" pitchFamily="34" charset="0"/>
            </a:endParaRPr>
          </a:p>
        </p:txBody>
      </p:sp>
      <p:sp>
        <p:nvSpPr>
          <p:cNvPr id="9" name="Rectangle 8">
            <a:extLst>
              <a:ext uri="{FF2B5EF4-FFF2-40B4-BE49-F238E27FC236}">
                <a16:creationId xmlns:a16="http://schemas.microsoft.com/office/drawing/2014/main" id="{944D7612-3AF1-4824-84C9-7AF55D0C4F58}"/>
              </a:ext>
            </a:extLst>
          </p:cNvPr>
          <p:cNvSpPr/>
          <p:nvPr/>
        </p:nvSpPr>
        <p:spPr>
          <a:xfrm>
            <a:off x="1193897" y="1103379"/>
            <a:ext cx="2011156" cy="383981"/>
          </a:xfrm>
          <a:prstGeom prst="rect">
            <a:avLst/>
          </a:prstGeom>
          <a:solidFill>
            <a:srgbClr val="C71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21">
              <a:defRPr/>
            </a:pPr>
            <a:r>
              <a:rPr lang="en-US" sz="1600" b="1" dirty="0">
                <a:solidFill>
                  <a:prstClr val="white"/>
                </a:solidFill>
                <a:latin typeface="Arial" panose="020B0604020202020204" pitchFamily="34" charset="0"/>
              </a:rPr>
              <a:t>OBJECTIVES</a:t>
            </a:r>
            <a:endParaRPr lang="en-CA" sz="1600" b="1" dirty="0">
              <a:solidFill>
                <a:prstClr val="white"/>
              </a:solidFill>
              <a:latin typeface="Arial" panose="020B0604020202020204" pitchFamily="34" charset="0"/>
            </a:endParaRPr>
          </a:p>
        </p:txBody>
      </p:sp>
      <p:pic>
        <p:nvPicPr>
          <p:cNvPr id="18" name="Graphic 17">
            <a:extLst>
              <a:ext uri="{FF2B5EF4-FFF2-40B4-BE49-F238E27FC236}">
                <a16:creationId xmlns:a16="http://schemas.microsoft.com/office/drawing/2014/main" id="{850AF531-6FB3-431C-BE2A-E236331DE13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7539" y="1187181"/>
            <a:ext cx="367134" cy="327357"/>
          </a:xfrm>
          <a:prstGeom prst="rect">
            <a:avLst/>
          </a:prstGeom>
        </p:spPr>
      </p:pic>
      <p:sp>
        <p:nvSpPr>
          <p:cNvPr id="22" name="Footer Placeholder 1">
            <a:extLst>
              <a:ext uri="{FF2B5EF4-FFF2-40B4-BE49-F238E27FC236}">
                <a16:creationId xmlns:a16="http://schemas.microsoft.com/office/drawing/2014/main" id="{A46E14F2-34E9-4F15-BA16-2C17893BFB74}"/>
              </a:ext>
            </a:extLst>
          </p:cNvPr>
          <p:cNvSpPr txBox="1">
            <a:spLocks/>
          </p:cNvSpPr>
          <p:nvPr/>
        </p:nvSpPr>
        <p:spPr>
          <a:xfrm>
            <a:off x="1396214" y="6473952"/>
            <a:ext cx="2410242" cy="155448"/>
          </a:xfrm>
          <a:prstGeom prst="rect">
            <a:avLst/>
          </a:prstGeom>
        </p:spPr>
        <p:txBody>
          <a:bodyPr vert="horz" lIns="0" tIns="0" rIns="0" bIns="0" rtlCol="0" anchor="ctr">
            <a:noAutofit/>
          </a:bodyPr>
          <a:lstStyle>
            <a:defPPr>
              <a:defRPr lang="en-US"/>
            </a:defPPr>
            <a:lvl1pPr>
              <a:defRPr sz="1000"/>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dirty="0">
                <a:latin typeface="Arial" panose="020B0604020202020204" pitchFamily="34" charset="0"/>
              </a:rPr>
              <a:t>2021 Lenovo Internal. All rights reserved.</a:t>
            </a:r>
          </a:p>
        </p:txBody>
      </p:sp>
      <p:graphicFrame>
        <p:nvGraphicFramePr>
          <p:cNvPr id="2" name="Table 2">
            <a:extLst>
              <a:ext uri="{FF2B5EF4-FFF2-40B4-BE49-F238E27FC236}">
                <a16:creationId xmlns:a16="http://schemas.microsoft.com/office/drawing/2014/main" id="{666F993C-7164-4896-A8B5-0C771ED9BF26}"/>
              </a:ext>
            </a:extLst>
          </p:cNvPr>
          <p:cNvGraphicFramePr>
            <a:graphicFrameLocks noGrp="1"/>
          </p:cNvGraphicFramePr>
          <p:nvPr>
            <p:extLst>
              <p:ext uri="{D42A27DB-BD31-4B8C-83A1-F6EECF244321}">
                <p14:modId xmlns:p14="http://schemas.microsoft.com/office/powerpoint/2010/main" val="2589262840"/>
              </p:ext>
            </p:extLst>
          </p:nvPr>
        </p:nvGraphicFramePr>
        <p:xfrm>
          <a:off x="8118181" y="3508758"/>
          <a:ext cx="1890941" cy="2133600"/>
        </p:xfrm>
        <a:graphic>
          <a:graphicData uri="http://schemas.openxmlformats.org/drawingml/2006/table">
            <a:tbl>
              <a:tblPr firstRow="1" bandRow="1">
                <a:tableStyleId>{5C22544A-7EE6-4342-B048-85BDC9FD1C3A}</a:tableStyleId>
              </a:tblPr>
              <a:tblGrid>
                <a:gridCol w="974195">
                  <a:extLst>
                    <a:ext uri="{9D8B030D-6E8A-4147-A177-3AD203B41FA5}">
                      <a16:colId xmlns:a16="http://schemas.microsoft.com/office/drawing/2014/main" val="2431967558"/>
                    </a:ext>
                  </a:extLst>
                </a:gridCol>
                <a:gridCol w="916746">
                  <a:extLst>
                    <a:ext uri="{9D8B030D-6E8A-4147-A177-3AD203B41FA5}">
                      <a16:colId xmlns:a16="http://schemas.microsoft.com/office/drawing/2014/main" val="2064764829"/>
                    </a:ext>
                  </a:extLst>
                </a:gridCol>
              </a:tblGrid>
              <a:tr h="265146">
                <a:tc>
                  <a:txBody>
                    <a:bodyPr/>
                    <a:lstStyle/>
                    <a:p>
                      <a:pPr algn="r"/>
                      <a:r>
                        <a:rPr lang="en-US" sz="1400" b="0" i="0" dirty="0">
                          <a:solidFill>
                            <a:schemeClr val="tx1"/>
                          </a:solidFill>
                          <a:latin typeface="Arial" panose="020B0604020202020204" pitchFamily="34" charset="0"/>
                          <a:cs typeface="Arial" panose="020B0604020202020204" pitchFamily="34" charset="0"/>
                        </a:rPr>
                        <a:t>Australia</a:t>
                      </a:r>
                    </a:p>
                  </a:txBody>
                  <a:tcPr>
                    <a:noFill/>
                  </a:tcPr>
                </a:tc>
                <a:tc>
                  <a:txBody>
                    <a:bodyPr/>
                    <a:lstStyle/>
                    <a:p>
                      <a:pPr algn="ctr"/>
                      <a:r>
                        <a:rPr lang="en-US" sz="1400" b="0" i="0" dirty="0">
                          <a:solidFill>
                            <a:schemeClr val="tx1"/>
                          </a:solidFill>
                          <a:latin typeface="Arial" panose="020B0604020202020204" pitchFamily="34" charset="0"/>
                          <a:cs typeface="Arial" panose="020B0604020202020204" pitchFamily="34" charset="0"/>
                        </a:rPr>
                        <a:t>n=596</a:t>
                      </a:r>
                    </a:p>
                  </a:txBody>
                  <a:tcPr>
                    <a:noFill/>
                  </a:tcPr>
                </a:tc>
                <a:extLst>
                  <a:ext uri="{0D108BD9-81ED-4DB2-BD59-A6C34878D82A}">
                    <a16:rowId xmlns:a16="http://schemas.microsoft.com/office/drawing/2014/main" val="1785031677"/>
                  </a:ext>
                </a:extLst>
              </a:tr>
              <a:tr h="265146">
                <a:tc>
                  <a: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Brazil</a:t>
                      </a:r>
                    </a:p>
                  </a:txBody>
                  <a:tcPr>
                    <a:no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panose="020B0604020202020204" pitchFamily="34" charset="0"/>
                          <a:cs typeface="Arial" panose="020B0604020202020204" pitchFamily="34" charset="0"/>
                        </a:rPr>
                        <a:t>n=600</a:t>
                      </a:r>
                      <a:endParaRPr kumimoji="0" lang="en-US" sz="1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txBody>
                  <a:tcPr>
                    <a:noFill/>
                  </a:tcPr>
                </a:tc>
                <a:extLst>
                  <a:ext uri="{0D108BD9-81ED-4DB2-BD59-A6C34878D82A}">
                    <a16:rowId xmlns:a16="http://schemas.microsoft.com/office/drawing/2014/main" val="4039872880"/>
                  </a:ext>
                </a:extLst>
              </a:tr>
              <a:tr h="265146">
                <a:tc>
                  <a:txBody>
                    <a:bodyPr/>
                    <a:lstStyle/>
                    <a:p>
                      <a:pPr algn="r"/>
                      <a:r>
                        <a:rPr lang="en-US" sz="1400" dirty="0">
                          <a:latin typeface="Arial" panose="020B0604020202020204" pitchFamily="34" charset="0"/>
                          <a:cs typeface="Arial" panose="020B0604020202020204" pitchFamily="34" charset="0"/>
                        </a:rPr>
                        <a:t>China</a:t>
                      </a:r>
                    </a:p>
                  </a:txBody>
                  <a:tcPr>
                    <a:no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panose="020B0604020202020204" pitchFamily="34" charset="0"/>
                          <a:cs typeface="Arial" panose="020B0604020202020204" pitchFamily="34" charset="0"/>
                        </a:rPr>
                        <a:t>n=600</a:t>
                      </a:r>
                      <a:endParaRPr kumimoji="0" lang="en-US" sz="1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txBody>
                  <a:tcPr>
                    <a:noFill/>
                  </a:tcPr>
                </a:tc>
                <a:extLst>
                  <a:ext uri="{0D108BD9-81ED-4DB2-BD59-A6C34878D82A}">
                    <a16:rowId xmlns:a16="http://schemas.microsoft.com/office/drawing/2014/main" val="2617522200"/>
                  </a:ext>
                </a:extLst>
              </a:tr>
              <a:tr h="265146">
                <a:tc>
                  <a:txBody>
                    <a:bodyPr/>
                    <a:lstStyle/>
                    <a:p>
                      <a:pPr algn="r"/>
                      <a:r>
                        <a:rPr lang="en-US" sz="1400" dirty="0">
                          <a:latin typeface="Arial" panose="020B0604020202020204" pitchFamily="34" charset="0"/>
                          <a:cs typeface="Arial" panose="020B0604020202020204" pitchFamily="34" charset="0"/>
                        </a:rPr>
                        <a:t>France</a:t>
                      </a:r>
                    </a:p>
                  </a:txBody>
                  <a:tcPr>
                    <a:noFill/>
                  </a:tcPr>
                </a:tc>
                <a:tc>
                  <a:txBody>
                    <a:bodyPr/>
                    <a:lstStyle/>
                    <a:p>
                      <a:pPr algn="ctr"/>
                      <a:r>
                        <a:rPr lang="en-US" sz="1400" b="0" i="0" dirty="0">
                          <a:solidFill>
                            <a:schemeClr val="tx1"/>
                          </a:solidFill>
                          <a:latin typeface="Arial" panose="020B0604020202020204" pitchFamily="34" charset="0"/>
                          <a:cs typeface="Arial" panose="020B0604020202020204" pitchFamily="34" charset="0"/>
                        </a:rPr>
                        <a:t>n=627</a:t>
                      </a:r>
                      <a:endParaRPr lang="en-US" sz="14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4204628941"/>
                  </a:ext>
                </a:extLst>
              </a:tr>
              <a:tr h="265146">
                <a:tc>
                  <a:txBody>
                    <a:bodyPr/>
                    <a:lstStyle/>
                    <a:p>
                      <a:pPr algn="r"/>
                      <a:r>
                        <a:rPr lang="en-US" sz="1400" dirty="0">
                          <a:latin typeface="Arial" panose="020B0604020202020204" pitchFamily="34" charset="0"/>
                          <a:cs typeface="Arial" panose="020B0604020202020204" pitchFamily="34" charset="0"/>
                        </a:rPr>
                        <a:t>Germany</a:t>
                      </a:r>
                    </a:p>
                  </a:txBody>
                  <a:tcPr>
                    <a:noFill/>
                  </a:tcPr>
                </a:tc>
                <a:tc>
                  <a:txBody>
                    <a:bodyPr/>
                    <a:lstStyle/>
                    <a:p>
                      <a:pPr algn="ctr"/>
                      <a:r>
                        <a:rPr lang="en-US" sz="1400" b="0" i="0" dirty="0">
                          <a:solidFill>
                            <a:schemeClr val="tx1"/>
                          </a:solidFill>
                          <a:latin typeface="Arial" panose="020B0604020202020204" pitchFamily="34" charset="0"/>
                          <a:cs typeface="Arial" panose="020B0604020202020204" pitchFamily="34" charset="0"/>
                        </a:rPr>
                        <a:t>n=622</a:t>
                      </a:r>
                      <a:endParaRPr lang="en-US" sz="14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513278289"/>
                  </a:ext>
                </a:extLst>
              </a:tr>
              <a:tr h="265146">
                <a:tc>
                  <a:txBody>
                    <a:bodyPr/>
                    <a:lstStyle/>
                    <a:p>
                      <a:pPr algn="r"/>
                      <a:r>
                        <a:rPr lang="en-US" sz="1400" dirty="0">
                          <a:latin typeface="Arial" panose="020B0604020202020204" pitchFamily="34" charset="0"/>
                          <a:cs typeface="Arial" panose="020B0604020202020204" pitchFamily="34" charset="0"/>
                        </a:rPr>
                        <a:t>India</a:t>
                      </a:r>
                    </a:p>
                  </a:txBody>
                  <a:tcPr>
                    <a:no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panose="020B0604020202020204" pitchFamily="34" charset="0"/>
                          <a:cs typeface="Arial" panose="020B0604020202020204" pitchFamily="34" charset="0"/>
                        </a:rPr>
                        <a:t>n=600</a:t>
                      </a:r>
                      <a:endParaRPr lang="en-US" sz="14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676655699"/>
                  </a:ext>
                </a:extLst>
              </a:tr>
              <a:tr h="265146">
                <a:tc>
                  <a:txBody>
                    <a:bodyPr/>
                    <a:lstStyle/>
                    <a:p>
                      <a:pPr algn="r"/>
                      <a:r>
                        <a:rPr lang="en-US" sz="1400" dirty="0">
                          <a:latin typeface="Arial" panose="020B0604020202020204" pitchFamily="34" charset="0"/>
                          <a:cs typeface="Arial" panose="020B0604020202020204" pitchFamily="34" charset="0"/>
                        </a:rPr>
                        <a:t>Indonesia</a:t>
                      </a:r>
                    </a:p>
                  </a:txBody>
                  <a:tcPr>
                    <a:no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panose="020B0604020202020204" pitchFamily="34" charset="0"/>
                          <a:cs typeface="Arial" panose="020B0604020202020204" pitchFamily="34" charset="0"/>
                        </a:rPr>
                        <a:t>n=610</a:t>
                      </a:r>
                      <a:endParaRPr lang="en-US" sz="14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970198283"/>
                  </a:ext>
                </a:extLst>
              </a:tr>
            </a:tbl>
          </a:graphicData>
        </a:graphic>
      </p:graphicFrame>
      <p:sp>
        <p:nvSpPr>
          <p:cNvPr id="12" name="Rectangle 11">
            <a:extLst>
              <a:ext uri="{FF2B5EF4-FFF2-40B4-BE49-F238E27FC236}">
                <a16:creationId xmlns:a16="http://schemas.microsoft.com/office/drawing/2014/main" id="{D81391A7-B22D-4C8C-9D4A-315C818B8A99}"/>
              </a:ext>
            </a:extLst>
          </p:cNvPr>
          <p:cNvSpPr/>
          <p:nvPr/>
        </p:nvSpPr>
        <p:spPr>
          <a:xfrm>
            <a:off x="5088835" y="1103379"/>
            <a:ext cx="2011156" cy="38398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8621">
              <a:defRPr/>
            </a:pPr>
            <a:r>
              <a:rPr lang="en-US" sz="1600" b="1" dirty="0">
                <a:solidFill>
                  <a:prstClr val="white"/>
                </a:solidFill>
                <a:latin typeface="Arial" panose="020B0604020202020204" pitchFamily="34" charset="0"/>
              </a:rPr>
              <a:t>METHODOLOGY</a:t>
            </a:r>
            <a:endParaRPr lang="en-CA" sz="1600" b="1" dirty="0">
              <a:solidFill>
                <a:prstClr val="white"/>
              </a:solidFill>
              <a:latin typeface="Arial" panose="020B0604020202020204" pitchFamily="34" charset="0"/>
            </a:endParaRPr>
          </a:p>
        </p:txBody>
      </p:sp>
      <p:pic>
        <p:nvPicPr>
          <p:cNvPr id="14" name="Picture 13" descr="A picture containing text, picture frame&#10;&#10;Description automatically generated">
            <a:extLst>
              <a:ext uri="{FF2B5EF4-FFF2-40B4-BE49-F238E27FC236}">
                <a16:creationId xmlns:a16="http://schemas.microsoft.com/office/drawing/2014/main" id="{FFE6D7CB-D633-4E65-A1AC-612DC9CC046B}"/>
              </a:ext>
            </a:extLst>
          </p:cNvPr>
          <p:cNvPicPr>
            <a:picLocks noChangeAspect="1"/>
          </p:cNvPicPr>
          <p:nvPr/>
        </p:nvPicPr>
        <p:blipFill>
          <a:blip r:embed="rId9"/>
          <a:stretch>
            <a:fillRect/>
          </a:stretch>
        </p:blipFill>
        <p:spPr>
          <a:xfrm>
            <a:off x="9044939" y="3559702"/>
            <a:ext cx="200616" cy="200616"/>
          </a:xfrm>
          <a:prstGeom prst="rect">
            <a:avLst/>
          </a:prstGeom>
        </p:spPr>
      </p:pic>
      <p:pic>
        <p:nvPicPr>
          <p:cNvPr id="23" name="Picture 22" descr="Icon&#10;&#10;Description automatically generated with low confidence">
            <a:extLst>
              <a:ext uri="{FF2B5EF4-FFF2-40B4-BE49-F238E27FC236}">
                <a16:creationId xmlns:a16="http://schemas.microsoft.com/office/drawing/2014/main" id="{C99CFDCE-7062-4A2D-993A-DC191E1664CF}"/>
              </a:ext>
            </a:extLst>
          </p:cNvPr>
          <p:cNvPicPr>
            <a:picLocks noChangeAspect="1"/>
          </p:cNvPicPr>
          <p:nvPr/>
        </p:nvPicPr>
        <p:blipFill>
          <a:blip r:embed="rId10"/>
          <a:stretch>
            <a:fillRect/>
          </a:stretch>
        </p:blipFill>
        <p:spPr>
          <a:xfrm>
            <a:off x="9044939" y="3868037"/>
            <a:ext cx="200616" cy="200616"/>
          </a:xfrm>
          <a:prstGeom prst="rect">
            <a:avLst/>
          </a:prstGeom>
        </p:spPr>
      </p:pic>
      <p:pic>
        <p:nvPicPr>
          <p:cNvPr id="36" name="Picture 35" descr="A picture containing text, clock&#10;&#10;Description automatically generated">
            <a:extLst>
              <a:ext uri="{FF2B5EF4-FFF2-40B4-BE49-F238E27FC236}">
                <a16:creationId xmlns:a16="http://schemas.microsoft.com/office/drawing/2014/main" id="{AF83DF60-515C-4B99-BA62-B1BBCEF6C43C}"/>
              </a:ext>
            </a:extLst>
          </p:cNvPr>
          <p:cNvPicPr>
            <a:picLocks noChangeAspect="1"/>
          </p:cNvPicPr>
          <p:nvPr/>
        </p:nvPicPr>
        <p:blipFill>
          <a:blip r:embed="rId11"/>
          <a:stretch>
            <a:fillRect/>
          </a:stretch>
        </p:blipFill>
        <p:spPr>
          <a:xfrm>
            <a:off x="9044939" y="4186349"/>
            <a:ext cx="200616" cy="200616"/>
          </a:xfrm>
          <a:prstGeom prst="rect">
            <a:avLst/>
          </a:prstGeom>
        </p:spPr>
      </p:pic>
      <p:pic>
        <p:nvPicPr>
          <p:cNvPr id="40" name="Picture 39" descr="A picture containing text&#10;&#10;Description automatically generated">
            <a:extLst>
              <a:ext uri="{FF2B5EF4-FFF2-40B4-BE49-F238E27FC236}">
                <a16:creationId xmlns:a16="http://schemas.microsoft.com/office/drawing/2014/main" id="{B7462089-4022-4634-9AA1-995168894DD6}"/>
              </a:ext>
            </a:extLst>
          </p:cNvPr>
          <p:cNvPicPr>
            <a:picLocks noChangeAspect="1"/>
          </p:cNvPicPr>
          <p:nvPr/>
        </p:nvPicPr>
        <p:blipFill>
          <a:blip r:embed="rId12"/>
          <a:stretch>
            <a:fillRect/>
          </a:stretch>
        </p:blipFill>
        <p:spPr>
          <a:xfrm>
            <a:off x="9044939" y="4490525"/>
            <a:ext cx="200616" cy="200616"/>
          </a:xfrm>
          <a:prstGeom prst="rect">
            <a:avLst/>
          </a:prstGeom>
        </p:spPr>
      </p:pic>
      <p:pic>
        <p:nvPicPr>
          <p:cNvPr id="44" name="Picture 43" descr="A picture containing text&#10;&#10;Description automatically generated">
            <a:extLst>
              <a:ext uri="{FF2B5EF4-FFF2-40B4-BE49-F238E27FC236}">
                <a16:creationId xmlns:a16="http://schemas.microsoft.com/office/drawing/2014/main" id="{335F7D67-F32E-44A4-A38B-A097B2B1A363}"/>
              </a:ext>
            </a:extLst>
          </p:cNvPr>
          <p:cNvPicPr>
            <a:picLocks noChangeAspect="1"/>
          </p:cNvPicPr>
          <p:nvPr/>
        </p:nvPicPr>
        <p:blipFill>
          <a:blip r:embed="rId13"/>
          <a:stretch>
            <a:fillRect/>
          </a:stretch>
        </p:blipFill>
        <p:spPr>
          <a:xfrm>
            <a:off x="9044939" y="4794701"/>
            <a:ext cx="200616" cy="200616"/>
          </a:xfrm>
          <a:prstGeom prst="rect">
            <a:avLst/>
          </a:prstGeom>
        </p:spPr>
      </p:pic>
      <p:pic>
        <p:nvPicPr>
          <p:cNvPr id="46" name="Picture 45" descr="Icon&#10;&#10;Description automatically generated">
            <a:extLst>
              <a:ext uri="{FF2B5EF4-FFF2-40B4-BE49-F238E27FC236}">
                <a16:creationId xmlns:a16="http://schemas.microsoft.com/office/drawing/2014/main" id="{8D27286C-24D4-420D-8F41-58108E26CA2D}"/>
              </a:ext>
            </a:extLst>
          </p:cNvPr>
          <p:cNvPicPr>
            <a:picLocks noChangeAspect="1"/>
          </p:cNvPicPr>
          <p:nvPr/>
        </p:nvPicPr>
        <p:blipFill>
          <a:blip r:embed="rId14"/>
          <a:stretch>
            <a:fillRect/>
          </a:stretch>
        </p:blipFill>
        <p:spPr>
          <a:xfrm>
            <a:off x="9044939" y="5099301"/>
            <a:ext cx="200616" cy="200616"/>
          </a:xfrm>
          <a:prstGeom prst="rect">
            <a:avLst/>
          </a:prstGeom>
        </p:spPr>
      </p:pic>
      <p:pic>
        <p:nvPicPr>
          <p:cNvPr id="50" name="Picture 49" descr="A picture containing icon&#10;&#10;Description automatically generated">
            <a:extLst>
              <a:ext uri="{FF2B5EF4-FFF2-40B4-BE49-F238E27FC236}">
                <a16:creationId xmlns:a16="http://schemas.microsoft.com/office/drawing/2014/main" id="{0A320245-63B8-462D-B7EE-CF38BB34EA02}"/>
              </a:ext>
            </a:extLst>
          </p:cNvPr>
          <p:cNvPicPr>
            <a:picLocks noChangeAspect="1"/>
          </p:cNvPicPr>
          <p:nvPr/>
        </p:nvPicPr>
        <p:blipFill>
          <a:blip r:embed="rId15"/>
          <a:stretch>
            <a:fillRect/>
          </a:stretch>
        </p:blipFill>
        <p:spPr>
          <a:xfrm>
            <a:off x="9044939" y="5396179"/>
            <a:ext cx="200616" cy="200616"/>
          </a:xfrm>
          <a:prstGeom prst="rect">
            <a:avLst/>
          </a:prstGeom>
        </p:spPr>
      </p:pic>
      <p:pic>
        <p:nvPicPr>
          <p:cNvPr id="54" name="Picture 53" descr="Icon&#10;&#10;Description automatically generated with low confidence">
            <a:extLst>
              <a:ext uri="{FF2B5EF4-FFF2-40B4-BE49-F238E27FC236}">
                <a16:creationId xmlns:a16="http://schemas.microsoft.com/office/drawing/2014/main" id="{E301623E-B43E-49EA-8418-6C95D0490CB2}"/>
              </a:ext>
            </a:extLst>
          </p:cNvPr>
          <p:cNvPicPr>
            <a:picLocks noChangeAspect="1"/>
          </p:cNvPicPr>
          <p:nvPr/>
        </p:nvPicPr>
        <p:blipFill>
          <a:blip r:embed="rId16"/>
          <a:stretch>
            <a:fillRect/>
          </a:stretch>
        </p:blipFill>
        <p:spPr>
          <a:xfrm>
            <a:off x="10845056" y="3573885"/>
            <a:ext cx="200616" cy="200616"/>
          </a:xfrm>
          <a:prstGeom prst="rect">
            <a:avLst/>
          </a:prstGeom>
        </p:spPr>
      </p:pic>
      <p:pic>
        <p:nvPicPr>
          <p:cNvPr id="57" name="Picture 56" descr="Icon&#10;&#10;Description automatically generated">
            <a:extLst>
              <a:ext uri="{FF2B5EF4-FFF2-40B4-BE49-F238E27FC236}">
                <a16:creationId xmlns:a16="http://schemas.microsoft.com/office/drawing/2014/main" id="{C7251C3E-0B34-408C-8C04-1CCFAF2B6FF7}"/>
              </a:ext>
            </a:extLst>
          </p:cNvPr>
          <p:cNvPicPr>
            <a:picLocks noChangeAspect="1"/>
          </p:cNvPicPr>
          <p:nvPr/>
        </p:nvPicPr>
        <p:blipFill>
          <a:blip r:embed="rId17"/>
          <a:stretch>
            <a:fillRect/>
          </a:stretch>
        </p:blipFill>
        <p:spPr>
          <a:xfrm>
            <a:off x="10845056" y="3880737"/>
            <a:ext cx="200616" cy="200616"/>
          </a:xfrm>
          <a:prstGeom prst="rect">
            <a:avLst/>
          </a:prstGeom>
        </p:spPr>
      </p:pic>
      <p:pic>
        <p:nvPicPr>
          <p:cNvPr id="59" name="Picture 58" descr="A picture containing text, screenshot&#10;&#10;Description automatically generated">
            <a:extLst>
              <a:ext uri="{FF2B5EF4-FFF2-40B4-BE49-F238E27FC236}">
                <a16:creationId xmlns:a16="http://schemas.microsoft.com/office/drawing/2014/main" id="{5A744935-3A4B-4A66-9DA9-95CF558A527F}"/>
              </a:ext>
            </a:extLst>
          </p:cNvPr>
          <p:cNvPicPr>
            <a:picLocks noChangeAspect="1"/>
          </p:cNvPicPr>
          <p:nvPr/>
        </p:nvPicPr>
        <p:blipFill>
          <a:blip r:embed="rId18"/>
          <a:stretch>
            <a:fillRect/>
          </a:stretch>
        </p:blipFill>
        <p:spPr>
          <a:xfrm>
            <a:off x="10845056" y="4190962"/>
            <a:ext cx="200616" cy="200616"/>
          </a:xfrm>
          <a:prstGeom prst="rect">
            <a:avLst/>
          </a:prstGeom>
        </p:spPr>
      </p:pic>
      <p:pic>
        <p:nvPicPr>
          <p:cNvPr id="61" name="Picture 60" descr="A picture containing text, clipart, screenshot&#10;&#10;Description automatically generated">
            <a:extLst>
              <a:ext uri="{FF2B5EF4-FFF2-40B4-BE49-F238E27FC236}">
                <a16:creationId xmlns:a16="http://schemas.microsoft.com/office/drawing/2014/main" id="{FD50CDF0-C13F-42C0-9141-8A793C369444}"/>
              </a:ext>
            </a:extLst>
          </p:cNvPr>
          <p:cNvPicPr>
            <a:picLocks noChangeAspect="1"/>
          </p:cNvPicPr>
          <p:nvPr/>
        </p:nvPicPr>
        <p:blipFill>
          <a:blip r:embed="rId19"/>
          <a:stretch>
            <a:fillRect/>
          </a:stretch>
        </p:blipFill>
        <p:spPr>
          <a:xfrm>
            <a:off x="10845056" y="4479930"/>
            <a:ext cx="200616" cy="200616"/>
          </a:xfrm>
          <a:prstGeom prst="rect">
            <a:avLst/>
          </a:prstGeom>
        </p:spPr>
      </p:pic>
      <p:pic>
        <p:nvPicPr>
          <p:cNvPr id="63" name="Picture 62" descr="Icon&#10;&#10;Description automatically generated">
            <a:extLst>
              <a:ext uri="{FF2B5EF4-FFF2-40B4-BE49-F238E27FC236}">
                <a16:creationId xmlns:a16="http://schemas.microsoft.com/office/drawing/2014/main" id="{A6162C5B-A0C4-4FE9-806D-BD0B72C5AEE4}"/>
              </a:ext>
            </a:extLst>
          </p:cNvPr>
          <p:cNvPicPr>
            <a:picLocks noChangeAspect="1"/>
          </p:cNvPicPr>
          <p:nvPr/>
        </p:nvPicPr>
        <p:blipFill>
          <a:blip r:embed="rId20"/>
          <a:stretch>
            <a:fillRect/>
          </a:stretch>
        </p:blipFill>
        <p:spPr>
          <a:xfrm>
            <a:off x="10845056" y="4790155"/>
            <a:ext cx="200616" cy="200616"/>
          </a:xfrm>
          <a:prstGeom prst="rect">
            <a:avLst/>
          </a:prstGeom>
        </p:spPr>
      </p:pic>
      <p:pic>
        <p:nvPicPr>
          <p:cNvPr id="65" name="Picture 64" descr="Logo&#10;&#10;Description automatically generated">
            <a:extLst>
              <a:ext uri="{FF2B5EF4-FFF2-40B4-BE49-F238E27FC236}">
                <a16:creationId xmlns:a16="http://schemas.microsoft.com/office/drawing/2014/main" id="{C6FB1A55-8F37-4A74-95F1-6D390C80ABB5}"/>
              </a:ext>
            </a:extLst>
          </p:cNvPr>
          <p:cNvPicPr>
            <a:picLocks noChangeAspect="1"/>
          </p:cNvPicPr>
          <p:nvPr/>
        </p:nvPicPr>
        <p:blipFill>
          <a:blip r:embed="rId21"/>
          <a:stretch>
            <a:fillRect/>
          </a:stretch>
        </p:blipFill>
        <p:spPr>
          <a:xfrm>
            <a:off x="10845056" y="5100380"/>
            <a:ext cx="200616" cy="200616"/>
          </a:xfrm>
          <a:prstGeom prst="rect">
            <a:avLst/>
          </a:prstGeom>
        </p:spPr>
      </p:pic>
      <p:pic>
        <p:nvPicPr>
          <p:cNvPr id="67" name="Picture 66" descr="A picture containing text, clipart&#10;&#10;Description automatically generated">
            <a:extLst>
              <a:ext uri="{FF2B5EF4-FFF2-40B4-BE49-F238E27FC236}">
                <a16:creationId xmlns:a16="http://schemas.microsoft.com/office/drawing/2014/main" id="{5B874742-E184-4D81-AF44-8B19DA8DFDCD}"/>
              </a:ext>
            </a:extLst>
          </p:cNvPr>
          <p:cNvPicPr>
            <a:picLocks noChangeAspect="1"/>
          </p:cNvPicPr>
          <p:nvPr/>
        </p:nvPicPr>
        <p:blipFill>
          <a:blip r:embed="rId22"/>
          <a:stretch>
            <a:fillRect/>
          </a:stretch>
        </p:blipFill>
        <p:spPr>
          <a:xfrm>
            <a:off x="10845056" y="5403906"/>
            <a:ext cx="200616" cy="200616"/>
          </a:xfrm>
          <a:prstGeom prst="rect">
            <a:avLst/>
          </a:prstGeom>
        </p:spPr>
      </p:pic>
      <p:graphicFrame>
        <p:nvGraphicFramePr>
          <p:cNvPr id="69" name="Table 68">
            <a:extLst>
              <a:ext uri="{FF2B5EF4-FFF2-40B4-BE49-F238E27FC236}">
                <a16:creationId xmlns:a16="http://schemas.microsoft.com/office/drawing/2014/main" id="{E767F09E-4AE4-4C97-A995-6B0DABC98313}"/>
              </a:ext>
            </a:extLst>
          </p:cNvPr>
          <p:cNvGraphicFramePr>
            <a:graphicFrameLocks noGrp="1"/>
          </p:cNvGraphicFramePr>
          <p:nvPr>
            <p:extLst>
              <p:ext uri="{D42A27DB-BD31-4B8C-83A1-F6EECF244321}">
                <p14:modId xmlns:p14="http://schemas.microsoft.com/office/powerpoint/2010/main" val="1289448908"/>
              </p:ext>
            </p:extLst>
          </p:nvPr>
        </p:nvGraphicFramePr>
        <p:xfrm>
          <a:off x="8582277" y="3204919"/>
          <a:ext cx="2504456" cy="304800"/>
        </p:xfrm>
        <a:graphic>
          <a:graphicData uri="http://schemas.openxmlformats.org/drawingml/2006/table">
            <a:tbl>
              <a:tblPr firstRow="1" bandRow="1">
                <a:tableStyleId>{5C22544A-7EE6-4342-B048-85BDC9FD1C3A}</a:tableStyleId>
              </a:tblPr>
              <a:tblGrid>
                <a:gridCol w="1355461">
                  <a:extLst>
                    <a:ext uri="{9D8B030D-6E8A-4147-A177-3AD203B41FA5}">
                      <a16:colId xmlns:a16="http://schemas.microsoft.com/office/drawing/2014/main" val="40302408"/>
                    </a:ext>
                  </a:extLst>
                </a:gridCol>
                <a:gridCol w="1148995">
                  <a:extLst>
                    <a:ext uri="{9D8B030D-6E8A-4147-A177-3AD203B41FA5}">
                      <a16:colId xmlns:a16="http://schemas.microsoft.com/office/drawing/2014/main" val="265420178"/>
                    </a:ext>
                  </a:extLst>
                </a:gridCol>
              </a:tblGrid>
              <a:tr h="265146">
                <a:tc>
                  <a:txBody>
                    <a:bodyPr/>
                    <a:lstStyle/>
                    <a:p>
                      <a:pPr algn="r"/>
                      <a:r>
                        <a:rPr lang="en-US" sz="1400" b="1" i="0" dirty="0">
                          <a:solidFill>
                            <a:schemeClr val="tx1"/>
                          </a:solidFill>
                          <a:latin typeface="Arial" panose="020B0604020202020204" pitchFamily="34" charset="0"/>
                          <a:cs typeface="Arial" panose="020B0604020202020204" pitchFamily="34" charset="0"/>
                        </a:rPr>
                        <a:t>TOTAL</a:t>
                      </a:r>
                    </a:p>
                  </a:txBody>
                  <a:tcPr>
                    <a:noFill/>
                  </a:tcPr>
                </a:tc>
                <a:tc>
                  <a:txBody>
                    <a:bodyPr/>
                    <a:lstStyle/>
                    <a:p>
                      <a:pPr algn="ctr"/>
                      <a:r>
                        <a:rPr lang="en-US" sz="1400" b="1" i="0" dirty="0">
                          <a:solidFill>
                            <a:schemeClr val="tx1"/>
                          </a:solidFill>
                          <a:latin typeface="Arial" panose="020B0604020202020204" pitchFamily="34" charset="0"/>
                          <a:cs typeface="Arial" panose="020B0604020202020204" pitchFamily="34" charset="0"/>
                        </a:rPr>
                        <a:t>n=8,533</a:t>
                      </a:r>
                    </a:p>
                  </a:txBody>
                  <a:tcPr>
                    <a:noFill/>
                  </a:tcPr>
                </a:tc>
                <a:extLst>
                  <a:ext uri="{0D108BD9-81ED-4DB2-BD59-A6C34878D82A}">
                    <a16:rowId xmlns:a16="http://schemas.microsoft.com/office/drawing/2014/main" val="2469782278"/>
                  </a:ext>
                </a:extLst>
              </a:tr>
            </a:tbl>
          </a:graphicData>
        </a:graphic>
      </p:graphicFrame>
      <p:graphicFrame>
        <p:nvGraphicFramePr>
          <p:cNvPr id="72" name="Table 2">
            <a:extLst>
              <a:ext uri="{FF2B5EF4-FFF2-40B4-BE49-F238E27FC236}">
                <a16:creationId xmlns:a16="http://schemas.microsoft.com/office/drawing/2014/main" id="{6DF2662F-C73D-45D8-AEAA-7398E55F60DE}"/>
              </a:ext>
            </a:extLst>
          </p:cNvPr>
          <p:cNvGraphicFramePr>
            <a:graphicFrameLocks noGrp="1"/>
          </p:cNvGraphicFramePr>
          <p:nvPr>
            <p:extLst>
              <p:ext uri="{D42A27DB-BD31-4B8C-83A1-F6EECF244321}">
                <p14:modId xmlns:p14="http://schemas.microsoft.com/office/powerpoint/2010/main" val="4064649072"/>
              </p:ext>
            </p:extLst>
          </p:nvPr>
        </p:nvGraphicFramePr>
        <p:xfrm>
          <a:off x="9892116" y="3508758"/>
          <a:ext cx="1945029" cy="2133600"/>
        </p:xfrm>
        <a:graphic>
          <a:graphicData uri="http://schemas.openxmlformats.org/drawingml/2006/table">
            <a:tbl>
              <a:tblPr firstRow="1" bandRow="1">
                <a:tableStyleId>{5C22544A-7EE6-4342-B048-85BDC9FD1C3A}</a:tableStyleId>
              </a:tblPr>
              <a:tblGrid>
                <a:gridCol w="1002061">
                  <a:extLst>
                    <a:ext uri="{9D8B030D-6E8A-4147-A177-3AD203B41FA5}">
                      <a16:colId xmlns:a16="http://schemas.microsoft.com/office/drawing/2014/main" val="2431967558"/>
                    </a:ext>
                  </a:extLst>
                </a:gridCol>
                <a:gridCol w="942968">
                  <a:extLst>
                    <a:ext uri="{9D8B030D-6E8A-4147-A177-3AD203B41FA5}">
                      <a16:colId xmlns:a16="http://schemas.microsoft.com/office/drawing/2014/main" val="2064764829"/>
                    </a:ext>
                  </a:extLst>
                </a:gridCol>
              </a:tblGrid>
              <a:tr h="265146">
                <a:tc>
                  <a:txBody>
                    <a:bodyPr/>
                    <a:lstStyle/>
                    <a:p>
                      <a:pPr algn="r"/>
                      <a:r>
                        <a:rPr lang="en-US" sz="1400" b="0" dirty="0">
                          <a:solidFill>
                            <a:schemeClr val="tx1"/>
                          </a:solidFill>
                          <a:latin typeface="Arial" panose="020B0604020202020204" pitchFamily="34" charset="0"/>
                          <a:cs typeface="Arial" panose="020B0604020202020204" pitchFamily="34" charset="0"/>
                        </a:rPr>
                        <a:t>Italy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i="0" dirty="0">
                          <a:solidFill>
                            <a:schemeClr val="tx1"/>
                          </a:solidFill>
                          <a:latin typeface="Arial" panose="020B0604020202020204" pitchFamily="34" charset="0"/>
                          <a:cs typeface="Arial" panose="020B0604020202020204" pitchFamily="34" charset="0"/>
                        </a:rPr>
                        <a:t>n=625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5031677"/>
                  </a:ext>
                </a:extLst>
              </a:tr>
              <a:tr h="265146">
                <a:tc>
                  <a:txBody>
                    <a:bodyPr/>
                    <a:lstStyle/>
                    <a:p>
                      <a:pPr algn="r"/>
                      <a:r>
                        <a:rPr lang="en-US" sz="1400" dirty="0">
                          <a:latin typeface="Arial" panose="020B0604020202020204" pitchFamily="34" charset="0"/>
                          <a:cs typeface="Arial" panose="020B0604020202020204" pitchFamily="34" charset="0"/>
                        </a:rPr>
                        <a:t>Japan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panose="020B0604020202020204" pitchFamily="34" charset="0"/>
                          <a:cs typeface="Arial" panose="020B0604020202020204" pitchFamily="34" charset="0"/>
                        </a:rPr>
                        <a:t>n=609</a:t>
                      </a:r>
                      <a:endParaRPr kumimoji="0" lang="en-US" sz="1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39872880"/>
                  </a:ext>
                </a:extLst>
              </a:tr>
              <a:tr h="265146">
                <a:tc>
                  <a:txBody>
                    <a:bodyPr/>
                    <a:lstStyle/>
                    <a:p>
                      <a:pPr algn="r"/>
                      <a:r>
                        <a:rPr lang="en-US" sz="1400" dirty="0">
                          <a:latin typeface="Arial" panose="020B0604020202020204" pitchFamily="34" charset="0"/>
                          <a:cs typeface="Arial" panose="020B0604020202020204" pitchFamily="34" charset="0"/>
                        </a:rPr>
                        <a:t>Mexico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panose="020B0604020202020204" pitchFamily="34" charset="0"/>
                          <a:cs typeface="Arial" panose="020B0604020202020204" pitchFamily="34" charset="0"/>
                        </a:rPr>
                        <a:t>n=613</a:t>
                      </a:r>
                      <a:endParaRPr kumimoji="0" lang="en-US" sz="1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7522200"/>
                  </a:ext>
                </a:extLst>
              </a:tr>
              <a:tr h="265146">
                <a:tc>
                  <a:txBody>
                    <a:bodyPr/>
                    <a:lstStyle/>
                    <a:p>
                      <a:pPr algn="r"/>
                      <a:r>
                        <a:rPr lang="en-US" sz="1400" dirty="0">
                          <a:latin typeface="Arial" panose="020B0604020202020204" pitchFamily="34" charset="0"/>
                          <a:cs typeface="Arial" panose="020B0604020202020204" pitchFamily="34" charset="0"/>
                        </a:rPr>
                        <a:t>Russia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i="0" dirty="0">
                          <a:solidFill>
                            <a:schemeClr val="tx1"/>
                          </a:solidFill>
                          <a:latin typeface="Arial" panose="020B0604020202020204" pitchFamily="34" charset="0"/>
                          <a:cs typeface="Arial" panose="020B0604020202020204" pitchFamily="34" charset="0"/>
                        </a:rPr>
                        <a:t>n=600</a:t>
                      </a:r>
                      <a:endParaRPr lang="en-US" sz="14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4628941"/>
                  </a:ext>
                </a:extLst>
              </a:tr>
              <a:tr h="265146">
                <a:tc>
                  <a:txBody>
                    <a:bodyPr/>
                    <a:lstStyle/>
                    <a:p>
                      <a:pPr algn="r"/>
                      <a:r>
                        <a:rPr lang="en-US" sz="1400" dirty="0">
                          <a:latin typeface="Arial" panose="020B0604020202020204" pitchFamily="34" charset="0"/>
                          <a:cs typeface="Arial" panose="020B0604020202020204" pitchFamily="34" charset="0"/>
                        </a:rPr>
                        <a:t>Singapore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i="0" dirty="0">
                          <a:solidFill>
                            <a:schemeClr val="tx1"/>
                          </a:solidFill>
                          <a:latin typeface="Arial" panose="020B0604020202020204" pitchFamily="34" charset="0"/>
                          <a:cs typeface="Arial" panose="020B0604020202020204" pitchFamily="34" charset="0"/>
                        </a:rPr>
                        <a:t>n=613</a:t>
                      </a:r>
                      <a:endParaRPr lang="en-US" sz="14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3278289"/>
                  </a:ext>
                </a:extLst>
              </a:tr>
              <a:tr h="265146">
                <a:tc>
                  <a:txBody>
                    <a:bodyPr/>
                    <a:lstStyle/>
                    <a:p>
                      <a:pPr algn="r"/>
                      <a:r>
                        <a:rPr lang="en-US" sz="1400" dirty="0">
                          <a:latin typeface="Arial" panose="020B0604020202020204" pitchFamily="34" charset="0"/>
                          <a:cs typeface="Arial" panose="020B0604020202020204" pitchFamily="34" charset="0"/>
                        </a:rPr>
                        <a:t>UK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panose="020B0604020202020204" pitchFamily="34" charset="0"/>
                          <a:cs typeface="Arial" panose="020B0604020202020204" pitchFamily="34" charset="0"/>
                        </a:rPr>
                        <a:t>n=600</a:t>
                      </a:r>
                      <a:endParaRPr lang="en-US" sz="14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6655699"/>
                  </a:ext>
                </a:extLst>
              </a:tr>
              <a:tr h="265146">
                <a:tc>
                  <a:txBody>
                    <a:bodyPr/>
                    <a:lstStyle/>
                    <a:p>
                      <a:pPr algn="r"/>
                      <a:r>
                        <a:rPr lang="en-US" sz="1400" dirty="0">
                          <a:latin typeface="Arial" panose="020B0604020202020204" pitchFamily="34" charset="0"/>
                          <a:cs typeface="Arial" panose="020B0604020202020204" pitchFamily="34" charset="0"/>
                        </a:rPr>
                        <a:t>USA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panose="020B0604020202020204" pitchFamily="34" charset="0"/>
                          <a:cs typeface="Arial" panose="020B0604020202020204" pitchFamily="34" charset="0"/>
                        </a:rPr>
                        <a:t>n=618</a:t>
                      </a:r>
                      <a:endParaRPr lang="en-US" sz="14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70198283"/>
                  </a:ext>
                </a:extLst>
              </a:tr>
            </a:tbl>
          </a:graphicData>
        </a:graphic>
      </p:graphicFrame>
      <p:sp>
        <p:nvSpPr>
          <p:cNvPr id="4" name="TextBox 3">
            <a:extLst>
              <a:ext uri="{FF2B5EF4-FFF2-40B4-BE49-F238E27FC236}">
                <a16:creationId xmlns:a16="http://schemas.microsoft.com/office/drawing/2014/main" id="{09F0B433-BCBF-4B80-B5FF-11DEB0E3E386}"/>
              </a:ext>
            </a:extLst>
          </p:cNvPr>
          <p:cNvSpPr txBox="1"/>
          <p:nvPr/>
        </p:nvSpPr>
        <p:spPr>
          <a:xfrm>
            <a:off x="8520247" y="5586054"/>
            <a:ext cx="2938209" cy="381407"/>
          </a:xfrm>
          <a:prstGeom prst="rect">
            <a:avLst/>
          </a:prstGeom>
          <a:noFill/>
        </p:spPr>
        <p:txBody>
          <a:bodyPr wrap="square" lIns="18288" rIns="18288" rtlCol="0" anchor="ctr">
            <a:noAutofit/>
          </a:bodyPr>
          <a:lstStyle/>
          <a:p>
            <a:pPr algn="ctr"/>
            <a:r>
              <a:rPr lang="en-US" sz="1200" dirty="0">
                <a:latin typeface="Arial" panose="020B0604020202020204" pitchFamily="34" charset="0"/>
                <a:cs typeface="Arial" panose="020B0604020202020204" pitchFamily="34" charset="0"/>
              </a:rPr>
              <a:t>n=~75-100 per business size per country</a:t>
            </a:r>
          </a:p>
          <a:p>
            <a:pPr algn="ctr"/>
            <a:r>
              <a:rPr lang="en-US" sz="1200" dirty="0">
                <a:latin typeface="Arial" panose="020B0604020202020204" pitchFamily="34" charset="0"/>
                <a:cs typeface="Arial" panose="020B0604020202020204" pitchFamily="34" charset="0"/>
              </a:rPr>
              <a:t>(Very small/small, Medium, Large) </a:t>
            </a:r>
          </a:p>
        </p:txBody>
      </p:sp>
      <p:pic>
        <p:nvPicPr>
          <p:cNvPr id="49" name="Graphic 48">
            <a:extLst>
              <a:ext uri="{FF2B5EF4-FFF2-40B4-BE49-F238E27FC236}">
                <a16:creationId xmlns:a16="http://schemas.microsoft.com/office/drawing/2014/main" id="{0F53623A-FF66-4AEA-A40C-BE671D9F832D}"/>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4636870" y="3862202"/>
            <a:ext cx="359910" cy="359910"/>
          </a:xfrm>
          <a:prstGeom prst="rect">
            <a:avLst/>
          </a:prstGeom>
        </p:spPr>
      </p:pic>
    </p:spTree>
    <p:extLst>
      <p:ext uri="{BB962C8B-B14F-4D97-AF65-F5344CB8AC3E}">
        <p14:creationId xmlns:p14="http://schemas.microsoft.com/office/powerpoint/2010/main" val="96458560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4DCDEC-C008-4FE8-B17A-8653114F9A34}"/>
              </a:ext>
            </a:extLst>
          </p:cNvPr>
          <p:cNvSpPr>
            <a:spLocks noGrp="1"/>
          </p:cNvSpPr>
          <p:nvPr>
            <p:ph type="ftr" sz="quarter" idx="11"/>
          </p:nvPr>
        </p:nvSpPr>
        <p:spPr/>
        <p:txBody>
          <a:bodyPr/>
          <a:lstStyle/>
          <a:p>
            <a:r>
              <a:rPr lang="en-US" dirty="0"/>
              <a:t>2021 Lenovo Internal. All rights reserved.</a:t>
            </a:r>
          </a:p>
        </p:txBody>
      </p:sp>
      <p:sp>
        <p:nvSpPr>
          <p:cNvPr id="3" name="Content Placeholder 2">
            <a:extLst>
              <a:ext uri="{FF2B5EF4-FFF2-40B4-BE49-F238E27FC236}">
                <a16:creationId xmlns:a16="http://schemas.microsoft.com/office/drawing/2014/main" id="{3D3C0CD1-47EF-4BCA-9911-786B2E375180}"/>
              </a:ext>
            </a:extLst>
          </p:cNvPr>
          <p:cNvSpPr>
            <a:spLocks noGrp="1"/>
          </p:cNvSpPr>
          <p:nvPr>
            <p:ph sz="quarter" idx="12"/>
          </p:nvPr>
        </p:nvSpPr>
        <p:spPr>
          <a:xfrm>
            <a:off x="3950149" y="6295349"/>
            <a:ext cx="6756928" cy="562651"/>
          </a:xfrm>
        </p:spPr>
        <p:txBody>
          <a:bodyPr vert="horz" lIns="91440" tIns="45720" rIns="91440" bIns="45720" rtlCol="0" anchor="b">
            <a:noAutofit/>
          </a:bodyPr>
          <a:lstStyle/>
          <a:p>
            <a:r>
              <a:rPr lang="en-US" dirty="0"/>
              <a:t>Q7. Have you had any of the following experiences with getting assistance from IT while working from home?</a:t>
            </a:r>
          </a:p>
          <a:p>
            <a:r>
              <a:rPr lang="en-US" dirty="0"/>
              <a:t>Base: BEU VS/Small (n=1,227), Medium (n=1,450), Large (n=1,449)</a:t>
            </a:r>
          </a:p>
        </p:txBody>
      </p:sp>
      <p:sp>
        <p:nvSpPr>
          <p:cNvPr id="4" name="Slide Number Placeholder 3">
            <a:extLst>
              <a:ext uri="{FF2B5EF4-FFF2-40B4-BE49-F238E27FC236}">
                <a16:creationId xmlns:a16="http://schemas.microsoft.com/office/drawing/2014/main" id="{18F58947-1E64-496D-B2FC-6196F7241FA4}"/>
              </a:ext>
            </a:extLst>
          </p:cNvPr>
          <p:cNvSpPr>
            <a:spLocks noGrp="1"/>
          </p:cNvSpPr>
          <p:nvPr>
            <p:ph type="sldNum" sz="quarter" idx="4"/>
          </p:nvPr>
        </p:nvSpPr>
        <p:spPr/>
        <p:txBody>
          <a:bodyPr/>
          <a:lstStyle/>
          <a:p>
            <a:fld id="{6D22F896-40B5-4ADD-8801-0D06FADFA095}" type="slidenum">
              <a:rPr lang="en-US" smtClean="0">
                <a:latin typeface="Arial" panose="020B0604020202020204" pitchFamily="34" charset="0"/>
              </a:rPr>
              <a:pPr/>
              <a:t>20</a:t>
            </a:fld>
            <a:endParaRPr lang="en-US" dirty="0">
              <a:latin typeface="Arial" panose="020B0604020202020204" pitchFamily="34" charset="0"/>
            </a:endParaRPr>
          </a:p>
        </p:txBody>
      </p:sp>
      <p:sp>
        <p:nvSpPr>
          <p:cNvPr id="5" name="Title 4">
            <a:extLst>
              <a:ext uri="{FF2B5EF4-FFF2-40B4-BE49-F238E27FC236}">
                <a16:creationId xmlns:a16="http://schemas.microsoft.com/office/drawing/2014/main" id="{EDEBBF0B-168C-4251-8320-2798E2980AAE}"/>
              </a:ext>
            </a:extLst>
          </p:cNvPr>
          <p:cNvSpPr>
            <a:spLocks noGrp="1"/>
          </p:cNvSpPr>
          <p:nvPr>
            <p:ph type="title"/>
          </p:nvPr>
        </p:nvSpPr>
        <p:spPr/>
        <p:txBody>
          <a:bodyPr/>
          <a:lstStyle/>
          <a:p>
            <a:r>
              <a:rPr lang="en-US" dirty="0"/>
              <a:t>Over a third of BEUs across business sizes haven’t had issues with IT support while WFH. Those that have, sometimes it takes longer or is simply difficult to get at all</a:t>
            </a:r>
          </a:p>
        </p:txBody>
      </p:sp>
      <p:sp>
        <p:nvSpPr>
          <p:cNvPr id="7" name="TextBox 6">
            <a:extLst>
              <a:ext uri="{FF2B5EF4-FFF2-40B4-BE49-F238E27FC236}">
                <a16:creationId xmlns:a16="http://schemas.microsoft.com/office/drawing/2014/main" id="{DE825024-02AA-4E7D-BBB7-E399918E7AEA}"/>
              </a:ext>
            </a:extLst>
          </p:cNvPr>
          <p:cNvSpPr txBox="1"/>
          <p:nvPr/>
        </p:nvSpPr>
        <p:spPr>
          <a:xfrm>
            <a:off x="3377182" y="870268"/>
            <a:ext cx="5434461" cy="523220"/>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IT Assistance Experience While WFH</a:t>
            </a:r>
          </a:p>
          <a:p>
            <a:pPr algn="ctr" defTabSz="1218621">
              <a:defRPr/>
            </a:pPr>
            <a:r>
              <a:rPr lang="en-US" sz="1200" dirty="0">
                <a:solidFill>
                  <a:srgbClr val="000000"/>
                </a:solidFill>
                <a:latin typeface="Arial" panose="020B0604020202020204" pitchFamily="34" charset="0"/>
                <a:cs typeface="Arial" pitchFamily="34" charset="0"/>
              </a:rPr>
              <a:t>Total BEU data shown</a:t>
            </a:r>
            <a:endParaRPr lang="en-CA" sz="1200" dirty="0">
              <a:solidFill>
                <a:srgbClr val="000000"/>
              </a:solidFill>
              <a:latin typeface="Arial" panose="020B0604020202020204" pitchFamily="34" charset="0"/>
              <a:cs typeface="Arial" pitchFamily="34" charset="0"/>
            </a:endParaRPr>
          </a:p>
        </p:txBody>
      </p:sp>
      <p:sp>
        <p:nvSpPr>
          <p:cNvPr id="20" name="Arrow: Pentagon 19">
            <a:extLst>
              <a:ext uri="{FF2B5EF4-FFF2-40B4-BE49-F238E27FC236}">
                <a16:creationId xmlns:a16="http://schemas.microsoft.com/office/drawing/2014/main" id="{3DF8C945-35D3-49C9-8530-34447FF3A1DC}"/>
              </a:ext>
            </a:extLst>
          </p:cNvPr>
          <p:cNvSpPr/>
          <p:nvPr/>
        </p:nvSpPr>
        <p:spPr>
          <a:xfrm>
            <a:off x="1" y="870268"/>
            <a:ext cx="744278" cy="276999"/>
          </a:xfrm>
          <a:prstGeom prst="homePlate">
            <a:avLst/>
          </a:prstGeom>
          <a:solidFill>
            <a:srgbClr val="32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chemeClr val="bg1"/>
                </a:solidFill>
                <a:latin typeface="Arial" panose="020B0604020202020204" pitchFamily="34" charset="0"/>
                <a:cs typeface="Arial" panose="020B0604020202020204" pitchFamily="34" charset="0"/>
              </a:rPr>
              <a:t>BEU</a:t>
            </a:r>
          </a:p>
        </p:txBody>
      </p:sp>
      <p:pic>
        <p:nvPicPr>
          <p:cNvPr id="62" name="Graphic 61">
            <a:extLst>
              <a:ext uri="{FF2B5EF4-FFF2-40B4-BE49-F238E27FC236}">
                <a16:creationId xmlns:a16="http://schemas.microsoft.com/office/drawing/2014/main" id="{7008371A-4916-4B9F-BACE-8D3E460E141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4892" b="14280"/>
          <a:stretch/>
        </p:blipFill>
        <p:spPr>
          <a:xfrm>
            <a:off x="94591" y="1206790"/>
            <a:ext cx="432479" cy="263068"/>
          </a:xfrm>
          <a:prstGeom prst="rect">
            <a:avLst/>
          </a:prstGeom>
        </p:spPr>
      </p:pic>
      <p:graphicFrame>
        <p:nvGraphicFramePr>
          <p:cNvPr id="40" name="Chart 39">
            <a:extLst>
              <a:ext uri="{FF2B5EF4-FFF2-40B4-BE49-F238E27FC236}">
                <a16:creationId xmlns:a16="http://schemas.microsoft.com/office/drawing/2014/main" id="{01D36FD9-A387-48E2-9887-6E254B01BC31}"/>
              </a:ext>
            </a:extLst>
          </p:cNvPr>
          <p:cNvGraphicFramePr/>
          <p:nvPr/>
        </p:nvGraphicFramePr>
        <p:xfrm>
          <a:off x="3371337" y="1393488"/>
          <a:ext cx="5446150" cy="4730865"/>
        </p:xfrm>
        <a:graphic>
          <a:graphicData uri="http://schemas.openxmlformats.org/drawingml/2006/chart">
            <c:chart xmlns:c="http://schemas.openxmlformats.org/drawingml/2006/chart" xmlns:r="http://schemas.openxmlformats.org/officeDocument/2006/relationships" r:id="rId5"/>
          </a:graphicData>
        </a:graphic>
      </p:graphicFrame>
      <p:sp>
        <p:nvSpPr>
          <p:cNvPr id="41" name="TextBox 40">
            <a:extLst>
              <a:ext uri="{FF2B5EF4-FFF2-40B4-BE49-F238E27FC236}">
                <a16:creationId xmlns:a16="http://schemas.microsoft.com/office/drawing/2014/main" id="{407B2743-1CD0-4693-A80A-501C63AE9D52}"/>
              </a:ext>
            </a:extLst>
          </p:cNvPr>
          <p:cNvSpPr txBox="1"/>
          <p:nvPr/>
        </p:nvSpPr>
        <p:spPr>
          <a:xfrm>
            <a:off x="6079824" y="1564484"/>
            <a:ext cx="753455"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VS/Small</a:t>
            </a:r>
          </a:p>
        </p:txBody>
      </p:sp>
      <p:sp>
        <p:nvSpPr>
          <p:cNvPr id="42" name="TextBox 41">
            <a:extLst>
              <a:ext uri="{FF2B5EF4-FFF2-40B4-BE49-F238E27FC236}">
                <a16:creationId xmlns:a16="http://schemas.microsoft.com/office/drawing/2014/main" id="{0F2CE6E8-8654-4256-8E67-3EF69B621E3D}"/>
              </a:ext>
            </a:extLst>
          </p:cNvPr>
          <p:cNvSpPr txBox="1"/>
          <p:nvPr/>
        </p:nvSpPr>
        <p:spPr>
          <a:xfrm>
            <a:off x="6079824" y="1809899"/>
            <a:ext cx="753455"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Medium</a:t>
            </a:r>
          </a:p>
        </p:txBody>
      </p:sp>
      <p:sp>
        <p:nvSpPr>
          <p:cNvPr id="43" name="TextBox 42">
            <a:extLst>
              <a:ext uri="{FF2B5EF4-FFF2-40B4-BE49-F238E27FC236}">
                <a16:creationId xmlns:a16="http://schemas.microsoft.com/office/drawing/2014/main" id="{D09865AF-B760-4BB3-9033-5D3E5A1C83FF}"/>
              </a:ext>
            </a:extLst>
          </p:cNvPr>
          <p:cNvSpPr txBox="1"/>
          <p:nvPr/>
        </p:nvSpPr>
        <p:spPr>
          <a:xfrm>
            <a:off x="6079824" y="2066310"/>
            <a:ext cx="753455"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Large</a:t>
            </a:r>
          </a:p>
        </p:txBody>
      </p:sp>
      <p:sp>
        <p:nvSpPr>
          <p:cNvPr id="17" name="Rectangle 16">
            <a:extLst>
              <a:ext uri="{FF2B5EF4-FFF2-40B4-BE49-F238E27FC236}">
                <a16:creationId xmlns:a16="http://schemas.microsoft.com/office/drawing/2014/main" id="{C41C22B0-871A-4751-8C82-B63108EEB3CC}"/>
              </a:ext>
            </a:extLst>
          </p:cNvPr>
          <p:cNvSpPr/>
          <p:nvPr/>
        </p:nvSpPr>
        <p:spPr>
          <a:xfrm>
            <a:off x="6833279" y="3375723"/>
            <a:ext cx="417102"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r>
              <a:rPr lang="en-US" sz="800" b="1" i="1" dirty="0">
                <a:solidFill>
                  <a:srgbClr val="485C6D"/>
                </a:solidFill>
                <a:latin typeface="Arial" panose="020B0604020202020204" pitchFamily="34" charset="0"/>
                <a:cs typeface="Arial" pitchFamily="34" charset="0"/>
              </a:rPr>
              <a:t>L</a:t>
            </a:r>
            <a:endParaRPr lang="en-US" sz="800" dirty="0">
              <a:solidFill>
                <a:srgbClr val="485C6D"/>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13D4F521-802A-4F9F-A975-730285BB216C}"/>
              </a:ext>
            </a:extLst>
          </p:cNvPr>
          <p:cNvSpPr/>
          <p:nvPr/>
        </p:nvSpPr>
        <p:spPr>
          <a:xfrm>
            <a:off x="7114813" y="4532218"/>
            <a:ext cx="590226"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r>
              <a:rPr lang="en-US" sz="800" i="1" dirty="0">
                <a:solidFill>
                  <a:srgbClr val="485C6D"/>
                </a:solidFill>
                <a:latin typeface="Arial" panose="020B0604020202020204" pitchFamily="34" charset="0"/>
                <a:cs typeface="Arial" pitchFamily="34" charset="0"/>
              </a:rPr>
              <a:t>VS/S</a:t>
            </a:r>
            <a:endParaRPr lang="en-US" sz="800" dirty="0">
              <a:solidFill>
                <a:srgbClr val="485C6D"/>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23933253-786B-405A-8022-832A923C90E1}"/>
              </a:ext>
            </a:extLst>
          </p:cNvPr>
          <p:cNvSpPr txBox="1"/>
          <p:nvPr/>
        </p:nvSpPr>
        <p:spPr>
          <a:xfrm>
            <a:off x="11436273" y="6044406"/>
            <a:ext cx="700300" cy="302924"/>
          </a:xfrm>
          <a:prstGeom prst="rect">
            <a:avLst/>
          </a:prstGeom>
          <a:noFill/>
        </p:spPr>
        <p:txBody>
          <a:bodyPr wrap="square" lIns="18288" rIns="18288" rtlCol="0" anchor="ctr">
            <a:noAutofit/>
          </a:bodyPr>
          <a:lstStyle/>
          <a:p>
            <a:r>
              <a:rPr lang="en-US" sz="700" dirty="0">
                <a:solidFill>
                  <a:srgbClr val="7E96AA"/>
                </a:solidFill>
                <a:latin typeface="Arial" panose="020B0604020202020204" pitchFamily="34" charset="0"/>
                <a:cs typeface="Arial" panose="020B0604020202020204" pitchFamily="34" charset="0"/>
              </a:rPr>
              <a:t>Country differences for all attributes</a:t>
            </a:r>
          </a:p>
        </p:txBody>
      </p:sp>
      <p:pic>
        <p:nvPicPr>
          <p:cNvPr id="21" name="Graphic 20">
            <a:extLst>
              <a:ext uri="{FF2B5EF4-FFF2-40B4-BE49-F238E27FC236}">
                <a16:creationId xmlns:a16="http://schemas.microsoft.com/office/drawing/2014/main" id="{7E9CCC69-452A-43C7-95A2-A049F6F59E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45224" y="6060486"/>
            <a:ext cx="276999" cy="276999"/>
          </a:xfrm>
          <a:prstGeom prst="rect">
            <a:avLst/>
          </a:prstGeom>
        </p:spPr>
      </p:pic>
      <p:sp>
        <p:nvSpPr>
          <p:cNvPr id="6" name="Rectangle 5">
            <a:extLst>
              <a:ext uri="{FF2B5EF4-FFF2-40B4-BE49-F238E27FC236}">
                <a16:creationId xmlns:a16="http://schemas.microsoft.com/office/drawing/2014/main" id="{0F763D93-069C-4CE9-A49C-7148F58CAFCB}"/>
              </a:ext>
            </a:extLst>
          </p:cNvPr>
          <p:cNvSpPr/>
          <p:nvPr/>
        </p:nvSpPr>
        <p:spPr>
          <a:xfrm>
            <a:off x="7705039" y="5316279"/>
            <a:ext cx="3221112" cy="89357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Country differences: VS/S in China not having any issues with IT support (greater than 13); India and Indonesia having significant struggles in medium and large businesses (difficult to get support, can’t get support, support takes longer)</a:t>
            </a:r>
          </a:p>
        </p:txBody>
      </p:sp>
    </p:spTree>
    <p:extLst>
      <p:ext uri="{BB962C8B-B14F-4D97-AF65-F5344CB8AC3E}">
        <p14:creationId xmlns:p14="http://schemas.microsoft.com/office/powerpoint/2010/main" val="380502342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4DCDEC-C008-4FE8-B17A-8653114F9A34}"/>
              </a:ext>
            </a:extLst>
          </p:cNvPr>
          <p:cNvSpPr>
            <a:spLocks noGrp="1"/>
          </p:cNvSpPr>
          <p:nvPr>
            <p:ph type="ftr" sz="quarter" idx="11"/>
          </p:nvPr>
        </p:nvSpPr>
        <p:spPr/>
        <p:txBody>
          <a:bodyPr/>
          <a:lstStyle/>
          <a:p>
            <a:r>
              <a:rPr lang="en-US" dirty="0"/>
              <a:t>2021 Lenovo Internal. All rights reserved.</a:t>
            </a:r>
          </a:p>
        </p:txBody>
      </p:sp>
      <p:sp>
        <p:nvSpPr>
          <p:cNvPr id="3" name="Content Placeholder 2">
            <a:extLst>
              <a:ext uri="{FF2B5EF4-FFF2-40B4-BE49-F238E27FC236}">
                <a16:creationId xmlns:a16="http://schemas.microsoft.com/office/drawing/2014/main" id="{3D3C0CD1-47EF-4BCA-9911-786B2E375180}"/>
              </a:ext>
            </a:extLst>
          </p:cNvPr>
          <p:cNvSpPr>
            <a:spLocks noGrp="1"/>
          </p:cNvSpPr>
          <p:nvPr>
            <p:ph sz="quarter" idx="12"/>
          </p:nvPr>
        </p:nvSpPr>
        <p:spPr>
          <a:xfrm>
            <a:off x="3950149" y="6295349"/>
            <a:ext cx="6756928" cy="562651"/>
          </a:xfrm>
        </p:spPr>
        <p:txBody>
          <a:bodyPr vert="horz" lIns="91440" tIns="45720" rIns="91440" bIns="45720" rtlCol="0" anchor="b">
            <a:noAutofit/>
          </a:bodyPr>
          <a:lstStyle/>
          <a:p>
            <a:r>
              <a:rPr lang="en-US" dirty="0"/>
              <a:t>Q8. Read each one and let us know how helpful you think each would be.</a:t>
            </a:r>
          </a:p>
          <a:p>
            <a:r>
              <a:rPr lang="en-US" dirty="0"/>
              <a:t>Base: BEU VS/Small (n=1,227), Medium (n=1,450), Large (n=1,449)</a:t>
            </a:r>
          </a:p>
        </p:txBody>
      </p:sp>
      <p:sp>
        <p:nvSpPr>
          <p:cNvPr id="4" name="Slide Number Placeholder 3">
            <a:extLst>
              <a:ext uri="{FF2B5EF4-FFF2-40B4-BE49-F238E27FC236}">
                <a16:creationId xmlns:a16="http://schemas.microsoft.com/office/drawing/2014/main" id="{18F58947-1E64-496D-B2FC-6196F7241FA4}"/>
              </a:ext>
            </a:extLst>
          </p:cNvPr>
          <p:cNvSpPr>
            <a:spLocks noGrp="1"/>
          </p:cNvSpPr>
          <p:nvPr>
            <p:ph type="sldNum" sz="quarter" idx="4"/>
          </p:nvPr>
        </p:nvSpPr>
        <p:spPr/>
        <p:txBody>
          <a:bodyPr/>
          <a:lstStyle/>
          <a:p>
            <a:fld id="{6D22F896-40B5-4ADD-8801-0D06FADFA095}" type="slidenum">
              <a:rPr lang="en-US" smtClean="0">
                <a:latin typeface="Arial" panose="020B0604020202020204" pitchFamily="34" charset="0"/>
              </a:rPr>
              <a:pPr/>
              <a:t>21</a:t>
            </a:fld>
            <a:endParaRPr lang="en-US" dirty="0">
              <a:latin typeface="Arial" panose="020B0604020202020204" pitchFamily="34" charset="0"/>
            </a:endParaRPr>
          </a:p>
        </p:txBody>
      </p:sp>
      <p:sp>
        <p:nvSpPr>
          <p:cNvPr id="5" name="Title 4">
            <a:extLst>
              <a:ext uri="{FF2B5EF4-FFF2-40B4-BE49-F238E27FC236}">
                <a16:creationId xmlns:a16="http://schemas.microsoft.com/office/drawing/2014/main" id="{EDEBBF0B-168C-4251-8320-2798E2980AAE}"/>
              </a:ext>
            </a:extLst>
          </p:cNvPr>
          <p:cNvSpPr>
            <a:spLocks noGrp="1"/>
          </p:cNvSpPr>
          <p:nvPr>
            <p:ph type="title"/>
          </p:nvPr>
        </p:nvSpPr>
        <p:spPr/>
        <p:txBody>
          <a:bodyPr/>
          <a:lstStyle/>
          <a:p>
            <a:r>
              <a:rPr lang="en-US" dirty="0"/>
              <a:t>Top 4 smart features are the same regardless of BEU size, covering privacy, reducing noise, protecting their eyes, and keeping devices cool</a:t>
            </a:r>
          </a:p>
        </p:txBody>
      </p:sp>
      <p:sp>
        <p:nvSpPr>
          <p:cNvPr id="7" name="TextBox 6">
            <a:extLst>
              <a:ext uri="{FF2B5EF4-FFF2-40B4-BE49-F238E27FC236}">
                <a16:creationId xmlns:a16="http://schemas.microsoft.com/office/drawing/2014/main" id="{DE825024-02AA-4E7D-BBB7-E399918E7AEA}"/>
              </a:ext>
            </a:extLst>
          </p:cNvPr>
          <p:cNvSpPr txBox="1"/>
          <p:nvPr/>
        </p:nvSpPr>
        <p:spPr>
          <a:xfrm>
            <a:off x="3377182" y="870268"/>
            <a:ext cx="5434461" cy="523220"/>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Smart Feature Helpfulness</a:t>
            </a:r>
          </a:p>
          <a:p>
            <a:pPr algn="ctr" defTabSz="1218621">
              <a:defRPr/>
            </a:pPr>
            <a:r>
              <a:rPr lang="en-US" sz="1200" dirty="0">
                <a:solidFill>
                  <a:srgbClr val="000000"/>
                </a:solidFill>
                <a:latin typeface="Arial" panose="020B0604020202020204" pitchFamily="34" charset="0"/>
                <a:cs typeface="Arial" pitchFamily="34" charset="0"/>
              </a:rPr>
              <a:t>Extremely/Very helpful</a:t>
            </a:r>
            <a:endParaRPr lang="en-CA" sz="1200" dirty="0">
              <a:solidFill>
                <a:srgbClr val="000000"/>
              </a:solidFill>
              <a:latin typeface="Arial" panose="020B0604020202020204" pitchFamily="34" charset="0"/>
              <a:cs typeface="Arial" pitchFamily="34" charset="0"/>
            </a:endParaRPr>
          </a:p>
        </p:txBody>
      </p:sp>
      <p:sp>
        <p:nvSpPr>
          <p:cNvPr id="20" name="Arrow: Pentagon 19">
            <a:extLst>
              <a:ext uri="{FF2B5EF4-FFF2-40B4-BE49-F238E27FC236}">
                <a16:creationId xmlns:a16="http://schemas.microsoft.com/office/drawing/2014/main" id="{F555D8E2-B269-4E23-B98F-4DB1A6675A98}"/>
              </a:ext>
            </a:extLst>
          </p:cNvPr>
          <p:cNvSpPr/>
          <p:nvPr/>
        </p:nvSpPr>
        <p:spPr>
          <a:xfrm>
            <a:off x="1" y="870268"/>
            <a:ext cx="744278" cy="276999"/>
          </a:xfrm>
          <a:prstGeom prst="homePlate">
            <a:avLst/>
          </a:prstGeom>
          <a:solidFill>
            <a:srgbClr val="32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chemeClr val="bg1"/>
                </a:solidFill>
                <a:latin typeface="Arial" panose="020B0604020202020204" pitchFamily="34" charset="0"/>
                <a:cs typeface="Arial" panose="020B0604020202020204" pitchFamily="34" charset="0"/>
              </a:rPr>
              <a:t>BEU</a:t>
            </a:r>
          </a:p>
        </p:txBody>
      </p:sp>
      <p:pic>
        <p:nvPicPr>
          <p:cNvPr id="52" name="Graphic 51">
            <a:extLst>
              <a:ext uri="{FF2B5EF4-FFF2-40B4-BE49-F238E27FC236}">
                <a16:creationId xmlns:a16="http://schemas.microsoft.com/office/drawing/2014/main" id="{9E8C0084-B3C8-4016-9CC4-90453BC9907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4892" b="14280"/>
          <a:stretch/>
        </p:blipFill>
        <p:spPr>
          <a:xfrm>
            <a:off x="94591" y="1206790"/>
            <a:ext cx="432479" cy="263068"/>
          </a:xfrm>
          <a:prstGeom prst="rect">
            <a:avLst/>
          </a:prstGeom>
        </p:spPr>
      </p:pic>
      <p:pic>
        <p:nvPicPr>
          <p:cNvPr id="38" name="Graphic 37">
            <a:extLst>
              <a:ext uri="{FF2B5EF4-FFF2-40B4-BE49-F238E27FC236}">
                <a16:creationId xmlns:a16="http://schemas.microsoft.com/office/drawing/2014/main" id="{9AA013D9-4B9E-499E-AF9B-2F5ADA8E487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23456" b="21606"/>
          <a:stretch/>
        </p:blipFill>
        <p:spPr>
          <a:xfrm>
            <a:off x="10139601" y="1752329"/>
            <a:ext cx="591103" cy="324741"/>
          </a:xfrm>
          <a:prstGeom prst="rect">
            <a:avLst/>
          </a:prstGeom>
        </p:spPr>
      </p:pic>
      <p:grpSp>
        <p:nvGrpSpPr>
          <p:cNvPr id="40" name="Group 39">
            <a:extLst>
              <a:ext uri="{FF2B5EF4-FFF2-40B4-BE49-F238E27FC236}">
                <a16:creationId xmlns:a16="http://schemas.microsoft.com/office/drawing/2014/main" id="{A4A11871-F001-46E1-9154-3A711D1102F3}"/>
              </a:ext>
            </a:extLst>
          </p:cNvPr>
          <p:cNvGrpSpPr/>
          <p:nvPr/>
        </p:nvGrpSpPr>
        <p:grpSpPr>
          <a:xfrm>
            <a:off x="6547243" y="1781574"/>
            <a:ext cx="516706" cy="303495"/>
            <a:chOff x="1305793" y="4073343"/>
            <a:chExt cx="516706" cy="303495"/>
          </a:xfrm>
        </p:grpSpPr>
        <p:pic>
          <p:nvPicPr>
            <p:cNvPr id="41" name="Graphic 40">
              <a:extLst>
                <a:ext uri="{FF2B5EF4-FFF2-40B4-BE49-F238E27FC236}">
                  <a16:creationId xmlns:a16="http://schemas.microsoft.com/office/drawing/2014/main" id="{ACAE4D6F-BA00-4DF9-8D53-8CDB62B6C6F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05793" y="4073343"/>
              <a:ext cx="303495" cy="303495"/>
            </a:xfrm>
            <a:prstGeom prst="rect">
              <a:avLst/>
            </a:prstGeom>
          </p:spPr>
        </p:pic>
        <p:pic>
          <p:nvPicPr>
            <p:cNvPr id="51" name="Graphic 50">
              <a:extLst>
                <a:ext uri="{FF2B5EF4-FFF2-40B4-BE49-F238E27FC236}">
                  <a16:creationId xmlns:a16="http://schemas.microsoft.com/office/drawing/2014/main" id="{B07819ED-A3B6-4CB4-A48E-67CE23A3563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19004" y="4073343"/>
              <a:ext cx="303495" cy="303495"/>
            </a:xfrm>
            <a:prstGeom prst="rect">
              <a:avLst/>
            </a:prstGeom>
          </p:spPr>
        </p:pic>
      </p:grpSp>
      <p:pic>
        <p:nvPicPr>
          <p:cNvPr id="53" name="Graphic 52">
            <a:extLst>
              <a:ext uri="{FF2B5EF4-FFF2-40B4-BE49-F238E27FC236}">
                <a16:creationId xmlns:a16="http://schemas.microsoft.com/office/drawing/2014/main" id="{8D2392FE-08EF-4B6C-AB29-409712D83804}"/>
              </a:ext>
            </a:extLst>
          </p:cNvPr>
          <p:cNvPicPr>
            <a:picLocks noChangeAspect="1"/>
          </p:cNvPicPr>
          <p:nvPr/>
        </p:nvPicPr>
        <p:blipFill>
          <a:blip r:embed="rId7">
            <a:extLst>
              <a:ext uri="{96DAC541-7B7A-43D3-8B79-37D633B846F1}">
                <asvg:svgBlip xmlns:asvg="http://schemas.microsoft.com/office/drawing/2016/SVG/main" r:embed="rId9"/>
              </a:ext>
            </a:extLst>
          </a:blip>
          <a:stretch>
            <a:fillRect/>
          </a:stretch>
        </p:blipFill>
        <p:spPr>
          <a:xfrm>
            <a:off x="3024292" y="1720270"/>
            <a:ext cx="303495" cy="303495"/>
          </a:xfrm>
          <a:prstGeom prst="rect">
            <a:avLst/>
          </a:prstGeom>
        </p:spPr>
      </p:pic>
      <p:sp>
        <p:nvSpPr>
          <p:cNvPr id="55" name="TextBox 54">
            <a:extLst>
              <a:ext uri="{FF2B5EF4-FFF2-40B4-BE49-F238E27FC236}">
                <a16:creationId xmlns:a16="http://schemas.microsoft.com/office/drawing/2014/main" id="{1881EF1B-EBAD-4596-A27A-1ABAB606C390}"/>
              </a:ext>
            </a:extLst>
          </p:cNvPr>
          <p:cNvSpPr txBox="1"/>
          <p:nvPr/>
        </p:nvSpPr>
        <p:spPr>
          <a:xfrm>
            <a:off x="2754289" y="1500228"/>
            <a:ext cx="843501"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VS/Small</a:t>
            </a:r>
          </a:p>
        </p:txBody>
      </p:sp>
      <p:sp>
        <p:nvSpPr>
          <p:cNvPr id="56" name="TextBox 55">
            <a:extLst>
              <a:ext uri="{FF2B5EF4-FFF2-40B4-BE49-F238E27FC236}">
                <a16:creationId xmlns:a16="http://schemas.microsoft.com/office/drawing/2014/main" id="{A2169551-D103-40BB-883B-D0F28C88520B}"/>
              </a:ext>
            </a:extLst>
          </p:cNvPr>
          <p:cNvSpPr txBox="1"/>
          <p:nvPr/>
        </p:nvSpPr>
        <p:spPr>
          <a:xfrm>
            <a:off x="6422318" y="1500228"/>
            <a:ext cx="766557"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Medium</a:t>
            </a:r>
          </a:p>
        </p:txBody>
      </p:sp>
      <p:sp>
        <p:nvSpPr>
          <p:cNvPr id="57" name="TextBox 56">
            <a:extLst>
              <a:ext uri="{FF2B5EF4-FFF2-40B4-BE49-F238E27FC236}">
                <a16:creationId xmlns:a16="http://schemas.microsoft.com/office/drawing/2014/main" id="{5EDC995C-6AD1-4564-B1CB-BBA543E35BEA}"/>
              </a:ext>
            </a:extLst>
          </p:cNvPr>
          <p:cNvSpPr txBox="1"/>
          <p:nvPr/>
        </p:nvSpPr>
        <p:spPr>
          <a:xfrm>
            <a:off x="10133627" y="1500228"/>
            <a:ext cx="603050"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Large</a:t>
            </a:r>
          </a:p>
        </p:txBody>
      </p:sp>
      <p:graphicFrame>
        <p:nvGraphicFramePr>
          <p:cNvPr id="59" name="Chart 58">
            <a:extLst>
              <a:ext uri="{FF2B5EF4-FFF2-40B4-BE49-F238E27FC236}">
                <a16:creationId xmlns:a16="http://schemas.microsoft.com/office/drawing/2014/main" id="{099D206E-6A4C-4076-9AD6-57683EC853C7}"/>
              </a:ext>
            </a:extLst>
          </p:cNvPr>
          <p:cNvGraphicFramePr/>
          <p:nvPr/>
        </p:nvGraphicFramePr>
        <p:xfrm>
          <a:off x="52252" y="2002075"/>
          <a:ext cx="4594932" cy="447187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0" name="Chart 59">
            <a:extLst>
              <a:ext uri="{FF2B5EF4-FFF2-40B4-BE49-F238E27FC236}">
                <a16:creationId xmlns:a16="http://schemas.microsoft.com/office/drawing/2014/main" id="{F0483D2F-DE3D-446C-B733-02F99E732CFA}"/>
              </a:ext>
            </a:extLst>
          </p:cNvPr>
          <p:cNvGraphicFramePr/>
          <p:nvPr/>
        </p:nvGraphicFramePr>
        <p:xfrm>
          <a:off x="4107669" y="2002075"/>
          <a:ext cx="4594932" cy="447187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1" name="Chart 60">
            <a:extLst>
              <a:ext uri="{FF2B5EF4-FFF2-40B4-BE49-F238E27FC236}">
                <a16:creationId xmlns:a16="http://schemas.microsoft.com/office/drawing/2014/main" id="{1B60B7F2-3204-4B56-8049-ABC7828CA332}"/>
              </a:ext>
            </a:extLst>
          </p:cNvPr>
          <p:cNvGraphicFramePr/>
          <p:nvPr/>
        </p:nvGraphicFramePr>
        <p:xfrm>
          <a:off x="8163086" y="2002075"/>
          <a:ext cx="4594932" cy="4471877"/>
        </p:xfrm>
        <a:graphic>
          <a:graphicData uri="http://schemas.openxmlformats.org/drawingml/2006/chart">
            <c:chart xmlns:c="http://schemas.openxmlformats.org/drawingml/2006/chart" xmlns:r="http://schemas.openxmlformats.org/officeDocument/2006/relationships" r:id="rId12"/>
          </a:graphicData>
        </a:graphic>
      </p:graphicFrame>
      <p:sp>
        <p:nvSpPr>
          <p:cNvPr id="23" name="Rectangle 22">
            <a:extLst>
              <a:ext uri="{FF2B5EF4-FFF2-40B4-BE49-F238E27FC236}">
                <a16:creationId xmlns:a16="http://schemas.microsoft.com/office/drawing/2014/main" id="{5779010B-F69C-4E6F-A24C-7C5FEE7A9792}"/>
              </a:ext>
            </a:extLst>
          </p:cNvPr>
          <p:cNvSpPr/>
          <p:nvPr/>
        </p:nvSpPr>
        <p:spPr>
          <a:xfrm>
            <a:off x="3749025" y="3114924"/>
            <a:ext cx="559769"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r>
              <a:rPr lang="en-US" sz="800" b="1" i="1" dirty="0">
                <a:solidFill>
                  <a:srgbClr val="485C6D"/>
                </a:solidFill>
                <a:latin typeface="Arial" panose="020B0604020202020204" pitchFamily="34" charset="0"/>
                <a:cs typeface="Arial" pitchFamily="34" charset="0"/>
              </a:rPr>
              <a:t>M, L</a:t>
            </a:r>
            <a:endParaRPr lang="en-US" sz="800" dirty="0">
              <a:solidFill>
                <a:srgbClr val="485C6D"/>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B72C05CE-CB3C-4151-824D-E5A99E3DFB11}"/>
              </a:ext>
            </a:extLst>
          </p:cNvPr>
          <p:cNvSpPr/>
          <p:nvPr/>
        </p:nvSpPr>
        <p:spPr>
          <a:xfrm>
            <a:off x="3749025" y="3462383"/>
            <a:ext cx="417102"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r>
              <a:rPr lang="en-US" sz="800" b="1" i="1" dirty="0">
                <a:solidFill>
                  <a:srgbClr val="485C6D"/>
                </a:solidFill>
                <a:latin typeface="Arial" panose="020B0604020202020204" pitchFamily="34" charset="0"/>
                <a:cs typeface="Arial" pitchFamily="34" charset="0"/>
              </a:rPr>
              <a:t>L</a:t>
            </a:r>
            <a:endParaRPr lang="en-US" sz="800" dirty="0">
              <a:solidFill>
                <a:srgbClr val="485C6D"/>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6C584F2C-6B6F-43A3-A5E5-C37BCF180DA3}"/>
              </a:ext>
            </a:extLst>
          </p:cNvPr>
          <p:cNvSpPr/>
          <p:nvPr/>
        </p:nvSpPr>
        <p:spPr>
          <a:xfrm>
            <a:off x="3710965" y="4751908"/>
            <a:ext cx="439544"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r>
              <a:rPr lang="en-US" sz="800" b="1" i="1" dirty="0">
                <a:solidFill>
                  <a:srgbClr val="485C6D"/>
                </a:solidFill>
                <a:latin typeface="Arial" panose="020B0604020202020204" pitchFamily="34" charset="0"/>
                <a:cs typeface="Arial" pitchFamily="34" charset="0"/>
              </a:rPr>
              <a:t>M</a:t>
            </a:r>
            <a:endParaRPr lang="en-US" sz="800" dirty="0">
              <a:solidFill>
                <a:srgbClr val="485C6D"/>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FCC2E560-2B15-4F71-A16B-AC995093EB37}"/>
              </a:ext>
            </a:extLst>
          </p:cNvPr>
          <p:cNvSpPr txBox="1"/>
          <p:nvPr/>
        </p:nvSpPr>
        <p:spPr>
          <a:xfrm>
            <a:off x="9707235" y="6394043"/>
            <a:ext cx="700300" cy="302924"/>
          </a:xfrm>
          <a:prstGeom prst="rect">
            <a:avLst/>
          </a:prstGeom>
          <a:noFill/>
        </p:spPr>
        <p:txBody>
          <a:bodyPr wrap="square" lIns="18288" rIns="18288" rtlCol="0" anchor="ctr">
            <a:noAutofit/>
          </a:bodyPr>
          <a:lstStyle/>
          <a:p>
            <a:r>
              <a:rPr lang="en-US" sz="700" dirty="0">
                <a:solidFill>
                  <a:srgbClr val="7E96AA"/>
                </a:solidFill>
                <a:latin typeface="Arial" panose="020B0604020202020204" pitchFamily="34" charset="0"/>
                <a:cs typeface="Arial" panose="020B0604020202020204" pitchFamily="34" charset="0"/>
              </a:rPr>
              <a:t>Country differences for all attributes</a:t>
            </a:r>
          </a:p>
        </p:txBody>
      </p:sp>
      <p:pic>
        <p:nvPicPr>
          <p:cNvPr id="27" name="Graphic 26">
            <a:extLst>
              <a:ext uri="{FF2B5EF4-FFF2-40B4-BE49-F238E27FC236}">
                <a16:creationId xmlns:a16="http://schemas.microsoft.com/office/drawing/2014/main" id="{595E2AAB-7266-4836-86DF-507FA802F54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416186" y="6410123"/>
            <a:ext cx="276999" cy="276999"/>
          </a:xfrm>
          <a:prstGeom prst="rect">
            <a:avLst/>
          </a:prstGeom>
        </p:spPr>
      </p:pic>
      <p:sp>
        <p:nvSpPr>
          <p:cNvPr id="6" name="TextBox 5">
            <a:extLst>
              <a:ext uri="{FF2B5EF4-FFF2-40B4-BE49-F238E27FC236}">
                <a16:creationId xmlns:a16="http://schemas.microsoft.com/office/drawing/2014/main" id="{8B0FEF52-1F8C-426F-B295-D898C27C4A6F}"/>
              </a:ext>
            </a:extLst>
          </p:cNvPr>
          <p:cNvSpPr txBox="1"/>
          <p:nvPr/>
        </p:nvSpPr>
        <p:spPr>
          <a:xfrm>
            <a:off x="246888" y="2103357"/>
            <a:ext cx="11889685" cy="1303476"/>
          </a:xfrm>
          <a:prstGeom prst="rect">
            <a:avLst/>
          </a:prstGeom>
          <a:noFill/>
          <a:ln w="19050">
            <a:solidFill>
              <a:schemeClr val="accent1"/>
            </a:solidFill>
          </a:ln>
        </p:spPr>
        <p:txBody>
          <a:bodyPr wrap="square" lIns="18288" rIns="18288" rtlCol="0" anchor="ctr">
            <a:noAutofit/>
          </a:bodyPr>
          <a:lstStyle/>
          <a:p>
            <a:pPr algn="ct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638404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Chart 58">
            <a:extLst>
              <a:ext uri="{FF2B5EF4-FFF2-40B4-BE49-F238E27FC236}">
                <a16:creationId xmlns:a16="http://schemas.microsoft.com/office/drawing/2014/main" id="{099D206E-6A4C-4076-9AD6-57683EC853C7}"/>
              </a:ext>
            </a:extLst>
          </p:cNvPr>
          <p:cNvGraphicFramePr/>
          <p:nvPr>
            <p:extLst>
              <p:ext uri="{D42A27DB-BD31-4B8C-83A1-F6EECF244321}">
                <p14:modId xmlns:p14="http://schemas.microsoft.com/office/powerpoint/2010/main" val="2035316"/>
              </p:ext>
            </p:extLst>
          </p:nvPr>
        </p:nvGraphicFramePr>
        <p:xfrm>
          <a:off x="3806456" y="1461885"/>
          <a:ext cx="4594932" cy="501206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B0FEF52-1F8C-426F-B295-D898C27C4A6F}"/>
              </a:ext>
            </a:extLst>
          </p:cNvPr>
          <p:cNvSpPr txBox="1"/>
          <p:nvPr/>
        </p:nvSpPr>
        <p:spPr>
          <a:xfrm>
            <a:off x="3806456" y="1566153"/>
            <a:ext cx="4594932" cy="1488331"/>
          </a:xfrm>
          <a:prstGeom prst="rect">
            <a:avLst/>
          </a:prstGeom>
          <a:noFill/>
          <a:ln w="19050">
            <a:solidFill>
              <a:schemeClr val="accent1"/>
            </a:solidFill>
          </a:ln>
        </p:spPr>
        <p:txBody>
          <a:bodyPr wrap="square" lIns="18288" rIns="18288" rtlCol="0" anchor="ctr">
            <a:noAutofit/>
          </a:bodyPr>
          <a:lstStyle/>
          <a:p>
            <a:pPr algn="ctr"/>
            <a:endParaRPr lang="en-US" sz="1200" dirty="0">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324DCDEC-C008-4FE8-B17A-8653114F9A34}"/>
              </a:ext>
            </a:extLst>
          </p:cNvPr>
          <p:cNvSpPr>
            <a:spLocks noGrp="1"/>
          </p:cNvSpPr>
          <p:nvPr>
            <p:ph type="ftr" sz="quarter" idx="11"/>
          </p:nvPr>
        </p:nvSpPr>
        <p:spPr/>
        <p:txBody>
          <a:bodyPr/>
          <a:lstStyle/>
          <a:p>
            <a:r>
              <a:rPr lang="en-US" dirty="0"/>
              <a:t>2021 Lenovo Internal. All rights reserved.</a:t>
            </a:r>
          </a:p>
        </p:txBody>
      </p:sp>
      <p:sp>
        <p:nvSpPr>
          <p:cNvPr id="3" name="Content Placeholder 2">
            <a:extLst>
              <a:ext uri="{FF2B5EF4-FFF2-40B4-BE49-F238E27FC236}">
                <a16:creationId xmlns:a16="http://schemas.microsoft.com/office/drawing/2014/main" id="{3D3C0CD1-47EF-4BCA-9911-786B2E375180}"/>
              </a:ext>
            </a:extLst>
          </p:cNvPr>
          <p:cNvSpPr>
            <a:spLocks noGrp="1"/>
          </p:cNvSpPr>
          <p:nvPr>
            <p:ph sz="quarter" idx="12"/>
          </p:nvPr>
        </p:nvSpPr>
        <p:spPr>
          <a:xfrm>
            <a:off x="3950149" y="6295349"/>
            <a:ext cx="6756928" cy="562651"/>
          </a:xfrm>
        </p:spPr>
        <p:txBody>
          <a:bodyPr vert="horz" lIns="91440" tIns="45720" rIns="91440" bIns="45720" rtlCol="0" anchor="b">
            <a:noAutofit/>
          </a:bodyPr>
          <a:lstStyle/>
          <a:p>
            <a:r>
              <a:rPr lang="en-US" dirty="0"/>
              <a:t>Q8. Read each one and let us know how helpful you think each would be.</a:t>
            </a:r>
          </a:p>
          <a:p>
            <a:r>
              <a:rPr lang="en-US" dirty="0"/>
              <a:t>Base: BEU Aged 18-34 (n=1,452), Age 35+ (n=2,638)</a:t>
            </a:r>
          </a:p>
        </p:txBody>
      </p:sp>
      <p:sp>
        <p:nvSpPr>
          <p:cNvPr id="4" name="Slide Number Placeholder 3">
            <a:extLst>
              <a:ext uri="{FF2B5EF4-FFF2-40B4-BE49-F238E27FC236}">
                <a16:creationId xmlns:a16="http://schemas.microsoft.com/office/drawing/2014/main" id="{18F58947-1E64-496D-B2FC-6196F7241FA4}"/>
              </a:ext>
            </a:extLst>
          </p:cNvPr>
          <p:cNvSpPr>
            <a:spLocks noGrp="1"/>
          </p:cNvSpPr>
          <p:nvPr>
            <p:ph type="sldNum" sz="quarter" idx="4"/>
          </p:nvPr>
        </p:nvSpPr>
        <p:spPr/>
        <p:txBody>
          <a:bodyPr/>
          <a:lstStyle/>
          <a:p>
            <a:fld id="{6D22F896-40B5-4ADD-8801-0D06FADFA095}" type="slidenum">
              <a:rPr lang="en-US" smtClean="0">
                <a:latin typeface="Arial" panose="020B0604020202020204" pitchFamily="34" charset="0"/>
              </a:rPr>
              <a:pPr/>
              <a:t>22</a:t>
            </a:fld>
            <a:endParaRPr lang="en-US" dirty="0">
              <a:latin typeface="Arial" panose="020B0604020202020204" pitchFamily="34" charset="0"/>
            </a:endParaRPr>
          </a:p>
        </p:txBody>
      </p:sp>
      <p:sp>
        <p:nvSpPr>
          <p:cNvPr id="5" name="Title 4">
            <a:extLst>
              <a:ext uri="{FF2B5EF4-FFF2-40B4-BE49-F238E27FC236}">
                <a16:creationId xmlns:a16="http://schemas.microsoft.com/office/drawing/2014/main" id="{EDEBBF0B-168C-4251-8320-2798E2980AAE}"/>
              </a:ext>
            </a:extLst>
          </p:cNvPr>
          <p:cNvSpPr>
            <a:spLocks noGrp="1"/>
          </p:cNvSpPr>
          <p:nvPr>
            <p:ph type="title"/>
          </p:nvPr>
        </p:nvSpPr>
        <p:spPr/>
        <p:txBody>
          <a:bodyPr/>
          <a:lstStyle/>
          <a:p>
            <a:r>
              <a:rPr lang="en-US" dirty="0"/>
              <a:t>18-34 year-old employees value smart features significantly more than their 35+ year old colleagues</a:t>
            </a:r>
          </a:p>
        </p:txBody>
      </p:sp>
      <p:sp>
        <p:nvSpPr>
          <p:cNvPr id="7" name="TextBox 6">
            <a:extLst>
              <a:ext uri="{FF2B5EF4-FFF2-40B4-BE49-F238E27FC236}">
                <a16:creationId xmlns:a16="http://schemas.microsoft.com/office/drawing/2014/main" id="{DE825024-02AA-4E7D-BBB7-E399918E7AEA}"/>
              </a:ext>
            </a:extLst>
          </p:cNvPr>
          <p:cNvSpPr txBox="1"/>
          <p:nvPr/>
        </p:nvSpPr>
        <p:spPr>
          <a:xfrm>
            <a:off x="3377182" y="870268"/>
            <a:ext cx="5434461" cy="523220"/>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Smart Feature Helpfulness</a:t>
            </a:r>
          </a:p>
          <a:p>
            <a:pPr algn="ctr" defTabSz="1218621">
              <a:defRPr/>
            </a:pPr>
            <a:r>
              <a:rPr lang="en-US" sz="1200" dirty="0">
                <a:solidFill>
                  <a:srgbClr val="000000"/>
                </a:solidFill>
                <a:latin typeface="Arial" panose="020B0604020202020204" pitchFamily="34" charset="0"/>
                <a:cs typeface="Arial" pitchFamily="34" charset="0"/>
              </a:rPr>
              <a:t>Extremely/Very helpful</a:t>
            </a:r>
            <a:endParaRPr lang="en-CA" sz="1200" dirty="0">
              <a:solidFill>
                <a:srgbClr val="000000"/>
              </a:solidFill>
              <a:latin typeface="Arial" panose="020B0604020202020204" pitchFamily="34" charset="0"/>
              <a:cs typeface="Arial" pitchFamily="34" charset="0"/>
            </a:endParaRPr>
          </a:p>
        </p:txBody>
      </p:sp>
      <p:sp>
        <p:nvSpPr>
          <p:cNvPr id="20" name="Arrow: Pentagon 19">
            <a:extLst>
              <a:ext uri="{FF2B5EF4-FFF2-40B4-BE49-F238E27FC236}">
                <a16:creationId xmlns:a16="http://schemas.microsoft.com/office/drawing/2014/main" id="{F555D8E2-B269-4E23-B98F-4DB1A6675A98}"/>
              </a:ext>
            </a:extLst>
          </p:cNvPr>
          <p:cNvSpPr/>
          <p:nvPr/>
        </p:nvSpPr>
        <p:spPr>
          <a:xfrm>
            <a:off x="1" y="870268"/>
            <a:ext cx="744278" cy="276999"/>
          </a:xfrm>
          <a:prstGeom prst="homePlate">
            <a:avLst/>
          </a:prstGeom>
          <a:solidFill>
            <a:srgbClr val="32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chemeClr val="bg1"/>
                </a:solidFill>
                <a:latin typeface="Arial" panose="020B0604020202020204" pitchFamily="34" charset="0"/>
                <a:cs typeface="Arial" panose="020B0604020202020204" pitchFamily="34" charset="0"/>
              </a:rPr>
              <a:t>BEU</a:t>
            </a:r>
          </a:p>
        </p:txBody>
      </p:sp>
      <p:pic>
        <p:nvPicPr>
          <p:cNvPr id="52" name="Graphic 51">
            <a:extLst>
              <a:ext uri="{FF2B5EF4-FFF2-40B4-BE49-F238E27FC236}">
                <a16:creationId xmlns:a16="http://schemas.microsoft.com/office/drawing/2014/main" id="{9E8C0084-B3C8-4016-9CC4-90453BC99071}"/>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24892" b="14280"/>
          <a:stretch/>
        </p:blipFill>
        <p:spPr>
          <a:xfrm>
            <a:off x="94591" y="1206790"/>
            <a:ext cx="432479" cy="263068"/>
          </a:xfrm>
          <a:prstGeom prst="rect">
            <a:avLst/>
          </a:prstGeom>
        </p:spPr>
      </p:pic>
      <p:sp>
        <p:nvSpPr>
          <p:cNvPr id="25" name="Rectangle 24">
            <a:extLst>
              <a:ext uri="{FF2B5EF4-FFF2-40B4-BE49-F238E27FC236}">
                <a16:creationId xmlns:a16="http://schemas.microsoft.com/office/drawing/2014/main" id="{6C584F2C-6B6F-43A3-A5E5-C37BCF180DA3}"/>
              </a:ext>
            </a:extLst>
          </p:cNvPr>
          <p:cNvSpPr/>
          <p:nvPr/>
        </p:nvSpPr>
        <p:spPr>
          <a:xfrm>
            <a:off x="7751941" y="1578042"/>
            <a:ext cx="317716"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a:t>
            </a:r>
            <a:endParaRPr lang="en-US" sz="800" dirty="0">
              <a:solidFill>
                <a:srgbClr val="485C6D"/>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97B75318-D083-4F40-B05F-D1B38036A89A}"/>
              </a:ext>
            </a:extLst>
          </p:cNvPr>
          <p:cNvSpPr/>
          <p:nvPr/>
        </p:nvSpPr>
        <p:spPr>
          <a:xfrm>
            <a:off x="7727123" y="1946344"/>
            <a:ext cx="317716"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a:t>
            </a:r>
            <a:endParaRPr lang="en-US" sz="800" dirty="0">
              <a:solidFill>
                <a:srgbClr val="485C6D"/>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F147850D-9DFA-46CD-8E54-472015A7BD06}"/>
              </a:ext>
            </a:extLst>
          </p:cNvPr>
          <p:cNvSpPr/>
          <p:nvPr/>
        </p:nvSpPr>
        <p:spPr>
          <a:xfrm>
            <a:off x="7656811" y="2304344"/>
            <a:ext cx="317716"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a:t>
            </a:r>
            <a:endParaRPr lang="en-US" sz="800" dirty="0">
              <a:solidFill>
                <a:srgbClr val="485C6D"/>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A0A6218B-C845-4A39-9982-0577149DCAA3}"/>
              </a:ext>
            </a:extLst>
          </p:cNvPr>
          <p:cNvSpPr/>
          <p:nvPr/>
        </p:nvSpPr>
        <p:spPr>
          <a:xfrm>
            <a:off x="7637355" y="2678596"/>
            <a:ext cx="317716"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a:t>
            </a:r>
            <a:endParaRPr lang="en-US" sz="800" dirty="0">
              <a:solidFill>
                <a:srgbClr val="485C6D"/>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16C84C05-87C0-4A72-A5BA-2F6DF11E676C}"/>
              </a:ext>
            </a:extLst>
          </p:cNvPr>
          <p:cNvSpPr/>
          <p:nvPr/>
        </p:nvSpPr>
        <p:spPr>
          <a:xfrm>
            <a:off x="7627663" y="3401685"/>
            <a:ext cx="317716"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a:t>
            </a:r>
            <a:endParaRPr lang="en-US" sz="800" dirty="0">
              <a:solidFill>
                <a:srgbClr val="485C6D"/>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7F52A2CF-3274-4A4F-866D-72B425390E15}"/>
              </a:ext>
            </a:extLst>
          </p:cNvPr>
          <p:cNvSpPr/>
          <p:nvPr/>
        </p:nvSpPr>
        <p:spPr>
          <a:xfrm>
            <a:off x="7617899" y="3038770"/>
            <a:ext cx="317716"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a:t>
            </a:r>
            <a:endParaRPr lang="en-US" sz="800" dirty="0">
              <a:solidFill>
                <a:srgbClr val="485C6D"/>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A23495FA-9F6C-462D-AE1B-BB7695BF34CE}"/>
              </a:ext>
            </a:extLst>
          </p:cNvPr>
          <p:cNvSpPr/>
          <p:nvPr/>
        </p:nvSpPr>
        <p:spPr>
          <a:xfrm>
            <a:off x="7558537" y="3763858"/>
            <a:ext cx="317716"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a:t>
            </a:r>
            <a:endParaRPr lang="en-US" sz="800" dirty="0">
              <a:solidFill>
                <a:srgbClr val="485C6D"/>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2588CDE3-42B7-431F-91C6-BD6FA94644C0}"/>
              </a:ext>
            </a:extLst>
          </p:cNvPr>
          <p:cNvSpPr/>
          <p:nvPr/>
        </p:nvSpPr>
        <p:spPr>
          <a:xfrm>
            <a:off x="7517409" y="4130569"/>
            <a:ext cx="317716"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a:t>
            </a:r>
            <a:endParaRPr lang="en-US" sz="800" dirty="0">
              <a:solidFill>
                <a:srgbClr val="485C6D"/>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36681AD3-CB5C-4F61-8FC4-2FFE428568EE}"/>
              </a:ext>
            </a:extLst>
          </p:cNvPr>
          <p:cNvSpPr/>
          <p:nvPr/>
        </p:nvSpPr>
        <p:spPr>
          <a:xfrm>
            <a:off x="7507681" y="4497670"/>
            <a:ext cx="317716"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a:t>
            </a:r>
            <a:endParaRPr lang="en-US" sz="800" dirty="0">
              <a:solidFill>
                <a:srgbClr val="485C6D"/>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3D492A96-D1C3-49A2-9BF0-4B5373135C2A}"/>
              </a:ext>
            </a:extLst>
          </p:cNvPr>
          <p:cNvSpPr/>
          <p:nvPr/>
        </p:nvSpPr>
        <p:spPr>
          <a:xfrm>
            <a:off x="7468769" y="4858568"/>
            <a:ext cx="317716"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a:t>
            </a:r>
            <a:endParaRPr lang="en-US" sz="800" dirty="0">
              <a:solidFill>
                <a:srgbClr val="485C6D"/>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889B6FA4-469F-463C-B13B-DEFAAFCE376B}"/>
              </a:ext>
            </a:extLst>
          </p:cNvPr>
          <p:cNvSpPr/>
          <p:nvPr/>
        </p:nvSpPr>
        <p:spPr>
          <a:xfrm>
            <a:off x="7469913" y="5220768"/>
            <a:ext cx="317716"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a:t>
            </a:r>
            <a:endParaRPr lang="en-US" sz="800" dirty="0">
              <a:solidFill>
                <a:srgbClr val="485C6D"/>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BA6BECC0-5E46-458D-9BE3-ACCA7B067EA7}"/>
              </a:ext>
            </a:extLst>
          </p:cNvPr>
          <p:cNvSpPr/>
          <p:nvPr/>
        </p:nvSpPr>
        <p:spPr>
          <a:xfrm>
            <a:off x="7449313" y="5588990"/>
            <a:ext cx="317716"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a:t>
            </a:r>
            <a:endParaRPr lang="en-US" sz="800" dirty="0">
              <a:solidFill>
                <a:srgbClr val="485C6D"/>
              </a:solidFill>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5E6EAEFC-40FF-4BA7-AC53-60908BF9B56D}"/>
              </a:ext>
            </a:extLst>
          </p:cNvPr>
          <p:cNvSpPr/>
          <p:nvPr/>
        </p:nvSpPr>
        <p:spPr>
          <a:xfrm>
            <a:off x="7435368" y="5951190"/>
            <a:ext cx="317716"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a:t>
            </a:r>
            <a:endParaRPr lang="en-US" sz="800" dirty="0">
              <a:solidFill>
                <a:srgbClr val="485C6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027C6903-AF2A-47AD-9E2D-65FC7CC845F3}"/>
              </a:ext>
            </a:extLst>
          </p:cNvPr>
          <p:cNvSpPr txBox="1"/>
          <p:nvPr/>
        </p:nvSpPr>
        <p:spPr>
          <a:xfrm>
            <a:off x="6022799" y="1546419"/>
            <a:ext cx="753455"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18-34</a:t>
            </a:r>
          </a:p>
        </p:txBody>
      </p:sp>
      <p:sp>
        <p:nvSpPr>
          <p:cNvPr id="47" name="TextBox 46">
            <a:extLst>
              <a:ext uri="{FF2B5EF4-FFF2-40B4-BE49-F238E27FC236}">
                <a16:creationId xmlns:a16="http://schemas.microsoft.com/office/drawing/2014/main" id="{18AD993E-49BB-4C94-B4D8-DC3C7D9B5ED5}"/>
              </a:ext>
            </a:extLst>
          </p:cNvPr>
          <p:cNvSpPr txBox="1"/>
          <p:nvPr/>
        </p:nvSpPr>
        <p:spPr>
          <a:xfrm>
            <a:off x="6032527" y="1698187"/>
            <a:ext cx="753455"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35+</a:t>
            </a:r>
          </a:p>
        </p:txBody>
      </p:sp>
    </p:spTree>
    <p:extLst>
      <p:ext uri="{BB962C8B-B14F-4D97-AF65-F5344CB8AC3E}">
        <p14:creationId xmlns:p14="http://schemas.microsoft.com/office/powerpoint/2010/main" val="348858242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4DCDEC-C008-4FE8-B17A-8653114F9A34}"/>
              </a:ext>
            </a:extLst>
          </p:cNvPr>
          <p:cNvSpPr>
            <a:spLocks noGrp="1"/>
          </p:cNvSpPr>
          <p:nvPr>
            <p:ph type="ftr" sz="quarter" idx="11"/>
          </p:nvPr>
        </p:nvSpPr>
        <p:spPr/>
        <p:txBody>
          <a:bodyPr/>
          <a:lstStyle/>
          <a:p>
            <a:r>
              <a:rPr lang="en-US" dirty="0"/>
              <a:t>2021 Lenovo Internal. All rights reserved.</a:t>
            </a:r>
          </a:p>
        </p:txBody>
      </p:sp>
      <p:sp>
        <p:nvSpPr>
          <p:cNvPr id="3" name="Content Placeholder 2">
            <a:extLst>
              <a:ext uri="{FF2B5EF4-FFF2-40B4-BE49-F238E27FC236}">
                <a16:creationId xmlns:a16="http://schemas.microsoft.com/office/drawing/2014/main" id="{3D3C0CD1-47EF-4BCA-9911-786B2E375180}"/>
              </a:ext>
            </a:extLst>
          </p:cNvPr>
          <p:cNvSpPr>
            <a:spLocks noGrp="1"/>
          </p:cNvSpPr>
          <p:nvPr>
            <p:ph sz="quarter" idx="12"/>
          </p:nvPr>
        </p:nvSpPr>
        <p:spPr>
          <a:xfrm>
            <a:off x="3950149" y="6295349"/>
            <a:ext cx="6756928" cy="562651"/>
          </a:xfrm>
        </p:spPr>
        <p:txBody>
          <a:bodyPr vert="horz" lIns="91440" tIns="45720" rIns="91440" bIns="45720" rtlCol="0" anchor="b">
            <a:noAutofit/>
          </a:bodyPr>
          <a:lstStyle/>
          <a:p>
            <a:r>
              <a:rPr lang="en-US" dirty="0"/>
              <a:t>Q4. If it were up to you and Covid wasn’t an issue, what schedule would you prefer for working at your company’s physical office?  </a:t>
            </a:r>
          </a:p>
          <a:p>
            <a:r>
              <a:rPr lang="en-US" dirty="0"/>
              <a:t>Base: BEU VS/Small (n=1,227), Medium (n=1,450), Large (n=1,449)</a:t>
            </a:r>
          </a:p>
        </p:txBody>
      </p:sp>
      <p:sp>
        <p:nvSpPr>
          <p:cNvPr id="4" name="Slide Number Placeholder 3">
            <a:extLst>
              <a:ext uri="{FF2B5EF4-FFF2-40B4-BE49-F238E27FC236}">
                <a16:creationId xmlns:a16="http://schemas.microsoft.com/office/drawing/2014/main" id="{18F58947-1E64-496D-B2FC-6196F7241FA4}"/>
              </a:ext>
            </a:extLst>
          </p:cNvPr>
          <p:cNvSpPr>
            <a:spLocks noGrp="1"/>
          </p:cNvSpPr>
          <p:nvPr>
            <p:ph type="sldNum" sz="quarter" idx="4"/>
          </p:nvPr>
        </p:nvSpPr>
        <p:spPr/>
        <p:txBody>
          <a:bodyPr/>
          <a:lstStyle/>
          <a:p>
            <a:fld id="{6D22F896-40B5-4ADD-8801-0D06FADFA095}" type="slidenum">
              <a:rPr lang="en-US" smtClean="0">
                <a:latin typeface="Arial" panose="020B0604020202020204" pitchFamily="34" charset="0"/>
              </a:rPr>
              <a:pPr/>
              <a:t>23</a:t>
            </a:fld>
            <a:endParaRPr lang="en-US" dirty="0">
              <a:latin typeface="Arial" panose="020B0604020202020204" pitchFamily="34" charset="0"/>
            </a:endParaRPr>
          </a:p>
        </p:txBody>
      </p:sp>
      <p:sp>
        <p:nvSpPr>
          <p:cNvPr id="5" name="Title 4">
            <a:extLst>
              <a:ext uri="{FF2B5EF4-FFF2-40B4-BE49-F238E27FC236}">
                <a16:creationId xmlns:a16="http://schemas.microsoft.com/office/drawing/2014/main" id="{EDEBBF0B-168C-4251-8320-2798E2980AAE}"/>
              </a:ext>
            </a:extLst>
          </p:cNvPr>
          <p:cNvSpPr>
            <a:spLocks noGrp="1"/>
          </p:cNvSpPr>
          <p:nvPr>
            <p:ph type="title"/>
          </p:nvPr>
        </p:nvSpPr>
        <p:spPr/>
        <p:txBody>
          <a:bodyPr/>
          <a:lstStyle/>
          <a:p>
            <a:r>
              <a:rPr lang="en-US" dirty="0"/>
              <a:t>Very few employees want to go back to a daily office routine, with most preferring at least an even split with working from home</a:t>
            </a:r>
          </a:p>
        </p:txBody>
      </p:sp>
      <p:sp>
        <p:nvSpPr>
          <p:cNvPr id="7" name="TextBox 6">
            <a:extLst>
              <a:ext uri="{FF2B5EF4-FFF2-40B4-BE49-F238E27FC236}">
                <a16:creationId xmlns:a16="http://schemas.microsoft.com/office/drawing/2014/main" id="{DE825024-02AA-4E7D-BBB7-E399918E7AEA}"/>
              </a:ext>
            </a:extLst>
          </p:cNvPr>
          <p:cNvSpPr txBox="1"/>
          <p:nvPr/>
        </p:nvSpPr>
        <p:spPr>
          <a:xfrm>
            <a:off x="3377182" y="870268"/>
            <a:ext cx="5434461" cy="338554"/>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Work Location Preference without Covid-19 Issue</a:t>
            </a:r>
          </a:p>
        </p:txBody>
      </p:sp>
      <p:sp>
        <p:nvSpPr>
          <p:cNvPr id="20" name="Arrow: Pentagon 19">
            <a:extLst>
              <a:ext uri="{FF2B5EF4-FFF2-40B4-BE49-F238E27FC236}">
                <a16:creationId xmlns:a16="http://schemas.microsoft.com/office/drawing/2014/main" id="{6A44E2B6-FBF6-4FCD-AC87-BAE8A91F6850}"/>
              </a:ext>
            </a:extLst>
          </p:cNvPr>
          <p:cNvSpPr/>
          <p:nvPr/>
        </p:nvSpPr>
        <p:spPr>
          <a:xfrm>
            <a:off x="1" y="870268"/>
            <a:ext cx="744278" cy="276999"/>
          </a:xfrm>
          <a:prstGeom prst="homePlate">
            <a:avLst/>
          </a:prstGeom>
          <a:solidFill>
            <a:srgbClr val="32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chemeClr val="bg1"/>
                </a:solidFill>
                <a:latin typeface="Arial" panose="020B0604020202020204" pitchFamily="34" charset="0"/>
                <a:cs typeface="Arial" panose="020B0604020202020204" pitchFamily="34" charset="0"/>
              </a:rPr>
              <a:t>BEU</a:t>
            </a:r>
          </a:p>
        </p:txBody>
      </p:sp>
      <p:graphicFrame>
        <p:nvGraphicFramePr>
          <p:cNvPr id="11" name="Chart 10">
            <a:extLst>
              <a:ext uri="{FF2B5EF4-FFF2-40B4-BE49-F238E27FC236}">
                <a16:creationId xmlns:a16="http://schemas.microsoft.com/office/drawing/2014/main" id="{DACDEF8C-737A-49D1-9607-9C2B45CB034F}"/>
              </a:ext>
            </a:extLst>
          </p:cNvPr>
          <p:cNvGraphicFramePr/>
          <p:nvPr>
            <p:extLst>
              <p:ext uri="{D42A27DB-BD31-4B8C-83A1-F6EECF244321}">
                <p14:modId xmlns:p14="http://schemas.microsoft.com/office/powerpoint/2010/main" val="3802701563"/>
              </p:ext>
            </p:extLst>
          </p:nvPr>
        </p:nvGraphicFramePr>
        <p:xfrm>
          <a:off x="1879760" y="1755953"/>
          <a:ext cx="8938471" cy="4299732"/>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a:extLst>
              <a:ext uri="{FF2B5EF4-FFF2-40B4-BE49-F238E27FC236}">
                <a16:creationId xmlns:a16="http://schemas.microsoft.com/office/drawing/2014/main" id="{F28B5439-7CA0-4F49-BFC3-ACECE04CC73C}"/>
              </a:ext>
            </a:extLst>
          </p:cNvPr>
          <p:cNvSpPr txBox="1"/>
          <p:nvPr/>
        </p:nvSpPr>
        <p:spPr>
          <a:xfrm>
            <a:off x="2081399" y="1909488"/>
            <a:ext cx="1756067" cy="347326"/>
          </a:xfrm>
          <a:prstGeom prst="rect">
            <a:avLst/>
          </a:prstGeom>
          <a:noFill/>
        </p:spPr>
        <p:txBody>
          <a:bodyPr wrap="square" lIns="18288" rIns="18288" rtlCol="0" anchor="ctr">
            <a:noAutofit/>
          </a:bodyPr>
          <a:lstStyle/>
          <a:p>
            <a:pPr algn="ctr"/>
            <a:r>
              <a:rPr lang="en-US" sz="1100" dirty="0">
                <a:solidFill>
                  <a:srgbClr val="29639E"/>
                </a:solidFill>
                <a:latin typeface="Arial" panose="020B0604020202020204" pitchFamily="34" charset="0"/>
                <a:cs typeface="Arial" panose="020B0604020202020204" pitchFamily="34" charset="0"/>
              </a:rPr>
              <a:t>WFO 100% </a:t>
            </a:r>
          </a:p>
        </p:txBody>
      </p:sp>
      <p:sp>
        <p:nvSpPr>
          <p:cNvPr id="30" name="TextBox 29">
            <a:extLst>
              <a:ext uri="{FF2B5EF4-FFF2-40B4-BE49-F238E27FC236}">
                <a16:creationId xmlns:a16="http://schemas.microsoft.com/office/drawing/2014/main" id="{8ABFF02A-8592-4720-B518-39E5955230E0}"/>
              </a:ext>
            </a:extLst>
          </p:cNvPr>
          <p:cNvSpPr txBox="1"/>
          <p:nvPr/>
        </p:nvSpPr>
        <p:spPr>
          <a:xfrm>
            <a:off x="3952676" y="1924456"/>
            <a:ext cx="1756067" cy="347326"/>
          </a:xfrm>
          <a:prstGeom prst="rect">
            <a:avLst/>
          </a:prstGeom>
          <a:noFill/>
        </p:spPr>
        <p:txBody>
          <a:bodyPr wrap="square" lIns="18288" rIns="18288" rtlCol="0" anchor="ctr">
            <a:noAutofit/>
          </a:bodyPr>
          <a:lstStyle/>
          <a:p>
            <a:pPr algn="ctr"/>
            <a:r>
              <a:rPr lang="en-US" sz="1100" dirty="0">
                <a:solidFill>
                  <a:srgbClr val="3881CA"/>
                </a:solidFill>
                <a:latin typeface="Arial" panose="020B0604020202020204" pitchFamily="34" charset="0"/>
                <a:cs typeface="Arial" panose="020B0604020202020204" pitchFamily="34" charset="0"/>
              </a:rPr>
              <a:t>WFO Mostly</a:t>
            </a:r>
          </a:p>
        </p:txBody>
      </p:sp>
      <p:sp>
        <p:nvSpPr>
          <p:cNvPr id="31" name="TextBox 30">
            <a:extLst>
              <a:ext uri="{FF2B5EF4-FFF2-40B4-BE49-F238E27FC236}">
                <a16:creationId xmlns:a16="http://schemas.microsoft.com/office/drawing/2014/main" id="{848E3B30-9C19-40D8-8410-E873E6B5A6DB}"/>
              </a:ext>
            </a:extLst>
          </p:cNvPr>
          <p:cNvSpPr txBox="1"/>
          <p:nvPr/>
        </p:nvSpPr>
        <p:spPr>
          <a:xfrm>
            <a:off x="5599558" y="1909488"/>
            <a:ext cx="1756067" cy="347326"/>
          </a:xfrm>
          <a:prstGeom prst="rect">
            <a:avLst/>
          </a:prstGeom>
          <a:noFill/>
        </p:spPr>
        <p:txBody>
          <a:bodyPr wrap="square" lIns="18288" rIns="18288" rtlCol="0" anchor="ctr">
            <a:noAutofit/>
          </a:bodyPr>
          <a:lstStyle/>
          <a:p>
            <a:pPr algn="ctr"/>
            <a:r>
              <a:rPr lang="en-US" sz="1100" dirty="0">
                <a:solidFill>
                  <a:srgbClr val="3881CA"/>
                </a:solidFill>
                <a:latin typeface="Arial" panose="020B0604020202020204" pitchFamily="34" charset="0"/>
                <a:cs typeface="Arial" panose="020B0604020202020204" pitchFamily="34" charset="0"/>
              </a:rPr>
              <a:t>Even split</a:t>
            </a:r>
          </a:p>
        </p:txBody>
      </p:sp>
      <p:sp>
        <p:nvSpPr>
          <p:cNvPr id="32" name="TextBox 31">
            <a:extLst>
              <a:ext uri="{FF2B5EF4-FFF2-40B4-BE49-F238E27FC236}">
                <a16:creationId xmlns:a16="http://schemas.microsoft.com/office/drawing/2014/main" id="{6AA9D6B7-C2CB-408C-B867-478F03F9DEA9}"/>
              </a:ext>
            </a:extLst>
          </p:cNvPr>
          <p:cNvSpPr txBox="1"/>
          <p:nvPr/>
        </p:nvSpPr>
        <p:spPr>
          <a:xfrm>
            <a:off x="7330860" y="1909488"/>
            <a:ext cx="1756067" cy="347326"/>
          </a:xfrm>
          <a:prstGeom prst="rect">
            <a:avLst/>
          </a:prstGeom>
          <a:noFill/>
        </p:spPr>
        <p:txBody>
          <a:bodyPr wrap="square" lIns="18288" rIns="18288" rtlCol="0" anchor="ctr">
            <a:noAutofit/>
          </a:bodyPr>
          <a:lstStyle/>
          <a:p>
            <a:pPr algn="ctr"/>
            <a:r>
              <a:rPr lang="en-US" sz="1100" dirty="0">
                <a:solidFill>
                  <a:srgbClr val="3E8DDD"/>
                </a:solidFill>
                <a:latin typeface="Arial" panose="020B0604020202020204" pitchFamily="34" charset="0"/>
                <a:cs typeface="Arial" panose="020B0604020202020204" pitchFamily="34" charset="0"/>
              </a:rPr>
              <a:t>WFH Mostly</a:t>
            </a:r>
          </a:p>
        </p:txBody>
      </p:sp>
      <p:sp>
        <p:nvSpPr>
          <p:cNvPr id="33" name="TextBox 32">
            <a:extLst>
              <a:ext uri="{FF2B5EF4-FFF2-40B4-BE49-F238E27FC236}">
                <a16:creationId xmlns:a16="http://schemas.microsoft.com/office/drawing/2014/main" id="{F235C68F-4019-424C-B655-AC213EB40306}"/>
              </a:ext>
            </a:extLst>
          </p:cNvPr>
          <p:cNvSpPr txBox="1"/>
          <p:nvPr/>
        </p:nvSpPr>
        <p:spPr>
          <a:xfrm>
            <a:off x="8879852" y="1885743"/>
            <a:ext cx="1756067" cy="347326"/>
          </a:xfrm>
          <a:prstGeom prst="rect">
            <a:avLst/>
          </a:prstGeom>
          <a:noFill/>
        </p:spPr>
        <p:txBody>
          <a:bodyPr wrap="square" lIns="18288" rIns="18288" rtlCol="0" anchor="ctr">
            <a:noAutofit/>
          </a:bodyPr>
          <a:lstStyle/>
          <a:p>
            <a:pPr algn="ctr"/>
            <a:r>
              <a:rPr lang="en-US" sz="1100" dirty="0">
                <a:solidFill>
                  <a:srgbClr val="7EA8E3"/>
                </a:solidFill>
                <a:latin typeface="Arial" panose="020B0604020202020204" pitchFamily="34" charset="0"/>
                <a:cs typeface="Arial" panose="020B0604020202020204" pitchFamily="34" charset="0"/>
              </a:rPr>
              <a:t>WFH 100% </a:t>
            </a:r>
          </a:p>
        </p:txBody>
      </p:sp>
      <p:sp>
        <p:nvSpPr>
          <p:cNvPr id="34" name="TextBox 33">
            <a:extLst>
              <a:ext uri="{FF2B5EF4-FFF2-40B4-BE49-F238E27FC236}">
                <a16:creationId xmlns:a16="http://schemas.microsoft.com/office/drawing/2014/main" id="{3D39736C-CA57-4C82-9E53-3C0EE78649F0}"/>
              </a:ext>
            </a:extLst>
          </p:cNvPr>
          <p:cNvSpPr txBox="1"/>
          <p:nvPr/>
        </p:nvSpPr>
        <p:spPr>
          <a:xfrm>
            <a:off x="9464589" y="1712080"/>
            <a:ext cx="1756067" cy="347326"/>
          </a:xfrm>
          <a:prstGeom prst="rect">
            <a:avLst/>
          </a:prstGeom>
          <a:noFill/>
        </p:spPr>
        <p:txBody>
          <a:bodyPr wrap="square" lIns="18288" rIns="18288" rtlCol="0" anchor="ctr">
            <a:noAutofit/>
          </a:bodyPr>
          <a:lstStyle/>
          <a:p>
            <a:pPr algn="ctr"/>
            <a:r>
              <a:rPr lang="en-US" sz="1100" dirty="0">
                <a:solidFill>
                  <a:srgbClr val="A6BFEA"/>
                </a:solidFill>
                <a:latin typeface="Arial" panose="020B0604020202020204" pitchFamily="34" charset="0"/>
                <a:cs typeface="Arial" panose="020B0604020202020204" pitchFamily="34" charset="0"/>
              </a:rPr>
              <a:t>Alternate weeks</a:t>
            </a:r>
          </a:p>
        </p:txBody>
      </p:sp>
      <p:sp>
        <p:nvSpPr>
          <p:cNvPr id="35" name="TextBox 34">
            <a:extLst>
              <a:ext uri="{FF2B5EF4-FFF2-40B4-BE49-F238E27FC236}">
                <a16:creationId xmlns:a16="http://schemas.microsoft.com/office/drawing/2014/main" id="{67B80279-568D-47F1-896F-60654E430994}"/>
              </a:ext>
            </a:extLst>
          </p:cNvPr>
          <p:cNvSpPr txBox="1"/>
          <p:nvPr/>
        </p:nvSpPr>
        <p:spPr>
          <a:xfrm>
            <a:off x="10067099" y="1885743"/>
            <a:ext cx="1756067" cy="347326"/>
          </a:xfrm>
          <a:prstGeom prst="rect">
            <a:avLst/>
          </a:prstGeom>
          <a:noFill/>
        </p:spPr>
        <p:txBody>
          <a:bodyPr wrap="square" lIns="18288" rIns="18288" rtlCol="0" anchor="ctr">
            <a:noAutofit/>
          </a:bodyPr>
          <a:lstStyle/>
          <a:p>
            <a:pPr algn="ctr"/>
            <a:r>
              <a:rPr lang="en-US" sz="1100" dirty="0">
                <a:solidFill>
                  <a:srgbClr val="C3D2EF"/>
                </a:solidFill>
                <a:latin typeface="Arial" panose="020B0604020202020204" pitchFamily="34" charset="0"/>
                <a:cs typeface="Arial" panose="020B0604020202020204" pitchFamily="34" charset="0"/>
              </a:rPr>
              <a:t>1 week/mon.</a:t>
            </a:r>
          </a:p>
        </p:txBody>
      </p:sp>
      <p:sp>
        <p:nvSpPr>
          <p:cNvPr id="36" name="TextBox 35">
            <a:extLst>
              <a:ext uri="{FF2B5EF4-FFF2-40B4-BE49-F238E27FC236}">
                <a16:creationId xmlns:a16="http://schemas.microsoft.com/office/drawing/2014/main" id="{A8E880E8-4379-47A5-86E8-4F680AF3B64E}"/>
              </a:ext>
            </a:extLst>
          </p:cNvPr>
          <p:cNvSpPr txBox="1"/>
          <p:nvPr/>
        </p:nvSpPr>
        <p:spPr>
          <a:xfrm>
            <a:off x="1110911" y="2307584"/>
            <a:ext cx="843501"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VS/Small</a:t>
            </a:r>
          </a:p>
        </p:txBody>
      </p:sp>
      <p:sp>
        <p:nvSpPr>
          <p:cNvPr id="37" name="TextBox 36">
            <a:extLst>
              <a:ext uri="{FF2B5EF4-FFF2-40B4-BE49-F238E27FC236}">
                <a16:creationId xmlns:a16="http://schemas.microsoft.com/office/drawing/2014/main" id="{649B32FA-6E3F-4D03-B12D-386902BD8712}"/>
              </a:ext>
            </a:extLst>
          </p:cNvPr>
          <p:cNvSpPr txBox="1"/>
          <p:nvPr/>
        </p:nvSpPr>
        <p:spPr>
          <a:xfrm>
            <a:off x="1149383" y="3600465"/>
            <a:ext cx="766557"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Medium</a:t>
            </a:r>
          </a:p>
        </p:txBody>
      </p:sp>
      <p:sp>
        <p:nvSpPr>
          <p:cNvPr id="38" name="TextBox 37">
            <a:extLst>
              <a:ext uri="{FF2B5EF4-FFF2-40B4-BE49-F238E27FC236}">
                <a16:creationId xmlns:a16="http://schemas.microsoft.com/office/drawing/2014/main" id="{49DF727D-DE65-4B6B-B155-B14E6F1BFDBB}"/>
              </a:ext>
            </a:extLst>
          </p:cNvPr>
          <p:cNvSpPr txBox="1"/>
          <p:nvPr/>
        </p:nvSpPr>
        <p:spPr>
          <a:xfrm>
            <a:off x="1231136" y="4967959"/>
            <a:ext cx="603050"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Large</a:t>
            </a:r>
          </a:p>
        </p:txBody>
      </p:sp>
      <p:pic>
        <p:nvPicPr>
          <p:cNvPr id="43" name="Graphic 42">
            <a:extLst>
              <a:ext uri="{FF2B5EF4-FFF2-40B4-BE49-F238E27FC236}">
                <a16:creationId xmlns:a16="http://schemas.microsoft.com/office/drawing/2014/main" id="{9A4D045A-ECA2-4CDE-9BC5-1CFE30C4F1EA}"/>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24892" b="14280"/>
          <a:stretch/>
        </p:blipFill>
        <p:spPr>
          <a:xfrm>
            <a:off x="94591" y="1206790"/>
            <a:ext cx="432479" cy="263068"/>
          </a:xfrm>
          <a:prstGeom prst="rect">
            <a:avLst/>
          </a:prstGeom>
        </p:spPr>
      </p:pic>
      <p:pic>
        <p:nvPicPr>
          <p:cNvPr id="24" name="Graphic 23">
            <a:extLst>
              <a:ext uri="{FF2B5EF4-FFF2-40B4-BE49-F238E27FC236}">
                <a16:creationId xmlns:a16="http://schemas.microsoft.com/office/drawing/2014/main" id="{16C87216-F7DA-4FDB-AF4A-F96750F73F8A}"/>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23456" b="21606"/>
          <a:stretch/>
        </p:blipFill>
        <p:spPr>
          <a:xfrm>
            <a:off x="1237110" y="5281089"/>
            <a:ext cx="591103" cy="324741"/>
          </a:xfrm>
          <a:prstGeom prst="rect">
            <a:avLst/>
          </a:prstGeom>
        </p:spPr>
      </p:pic>
      <p:pic>
        <p:nvPicPr>
          <p:cNvPr id="25" name="Graphic 24">
            <a:extLst>
              <a:ext uri="{FF2B5EF4-FFF2-40B4-BE49-F238E27FC236}">
                <a16:creationId xmlns:a16="http://schemas.microsoft.com/office/drawing/2014/main" id="{CE2F68E2-66DF-4F87-A01C-BDEF07FC5DA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80914" y="2598561"/>
            <a:ext cx="303495" cy="303495"/>
          </a:xfrm>
          <a:prstGeom prst="rect">
            <a:avLst/>
          </a:prstGeom>
        </p:spPr>
      </p:pic>
      <p:grpSp>
        <p:nvGrpSpPr>
          <p:cNvPr id="8" name="Group 7">
            <a:extLst>
              <a:ext uri="{FF2B5EF4-FFF2-40B4-BE49-F238E27FC236}">
                <a16:creationId xmlns:a16="http://schemas.microsoft.com/office/drawing/2014/main" id="{F70A32C6-DA2D-4569-945D-23E885BE8F09}"/>
              </a:ext>
            </a:extLst>
          </p:cNvPr>
          <p:cNvGrpSpPr/>
          <p:nvPr/>
        </p:nvGrpSpPr>
        <p:grpSpPr>
          <a:xfrm>
            <a:off x="1274308" y="3898058"/>
            <a:ext cx="516706" cy="303495"/>
            <a:chOff x="1305793" y="4073343"/>
            <a:chExt cx="516706" cy="303495"/>
          </a:xfrm>
        </p:grpSpPr>
        <p:pic>
          <p:nvPicPr>
            <p:cNvPr id="44" name="Graphic 43">
              <a:extLst>
                <a:ext uri="{FF2B5EF4-FFF2-40B4-BE49-F238E27FC236}">
                  <a16:creationId xmlns:a16="http://schemas.microsoft.com/office/drawing/2014/main" id="{F36EB4F7-961D-4397-9F87-76F33CF84655}"/>
                </a:ext>
              </a:extLst>
            </p:cNvPr>
            <p:cNvPicPr>
              <a:picLocks noChangeAspect="1"/>
            </p:cNvPicPr>
            <p:nvPr/>
          </p:nvPicPr>
          <p:blipFill>
            <a:blip r:embed="rId8">
              <a:extLst>
                <a:ext uri="{96DAC541-7B7A-43D3-8B79-37D633B846F1}">
                  <asvg:svgBlip xmlns:asvg="http://schemas.microsoft.com/office/drawing/2016/SVG/main" r:embed="rId10"/>
                </a:ext>
              </a:extLst>
            </a:blip>
            <a:stretch>
              <a:fillRect/>
            </a:stretch>
          </p:blipFill>
          <p:spPr>
            <a:xfrm>
              <a:off x="1305793" y="4073343"/>
              <a:ext cx="303495" cy="303495"/>
            </a:xfrm>
            <a:prstGeom prst="rect">
              <a:avLst/>
            </a:prstGeom>
          </p:spPr>
        </p:pic>
        <p:pic>
          <p:nvPicPr>
            <p:cNvPr id="45" name="Graphic 44">
              <a:extLst>
                <a:ext uri="{FF2B5EF4-FFF2-40B4-BE49-F238E27FC236}">
                  <a16:creationId xmlns:a16="http://schemas.microsoft.com/office/drawing/2014/main" id="{7F4D6FC5-96A2-4C0F-A6E0-E25C5E552769}"/>
                </a:ext>
              </a:extLst>
            </p:cNvPr>
            <p:cNvPicPr>
              <a:picLocks noChangeAspect="1"/>
            </p:cNvPicPr>
            <p:nvPr/>
          </p:nvPicPr>
          <p:blipFill>
            <a:blip r:embed="rId8">
              <a:extLst>
                <a:ext uri="{96DAC541-7B7A-43D3-8B79-37D633B846F1}">
                  <asvg:svgBlip xmlns:asvg="http://schemas.microsoft.com/office/drawing/2016/SVG/main" r:embed="rId10"/>
                </a:ext>
              </a:extLst>
            </a:blip>
            <a:stretch>
              <a:fillRect/>
            </a:stretch>
          </p:blipFill>
          <p:spPr>
            <a:xfrm>
              <a:off x="1519004" y="4073343"/>
              <a:ext cx="303495" cy="303495"/>
            </a:xfrm>
            <a:prstGeom prst="rect">
              <a:avLst/>
            </a:prstGeom>
          </p:spPr>
        </p:pic>
      </p:grpSp>
      <p:cxnSp>
        <p:nvCxnSpPr>
          <p:cNvPr id="9" name="Straight Connector 8">
            <a:extLst>
              <a:ext uri="{FF2B5EF4-FFF2-40B4-BE49-F238E27FC236}">
                <a16:creationId xmlns:a16="http://schemas.microsoft.com/office/drawing/2014/main" id="{69A9806A-9D18-4BE8-ADFE-F3A7B6E9F29D}"/>
              </a:ext>
            </a:extLst>
          </p:cNvPr>
          <p:cNvCxnSpPr>
            <a:cxnSpLocks/>
          </p:cNvCxnSpPr>
          <p:nvPr/>
        </p:nvCxnSpPr>
        <p:spPr>
          <a:xfrm flipH="1">
            <a:off x="2030599" y="3009900"/>
            <a:ext cx="3760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B71C79D-98AC-4A0C-B0A1-9923A3A6A440}"/>
              </a:ext>
            </a:extLst>
          </p:cNvPr>
          <p:cNvCxnSpPr/>
          <p:nvPr/>
        </p:nvCxnSpPr>
        <p:spPr>
          <a:xfrm>
            <a:off x="5791200" y="3009900"/>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4E25D45-516C-46C2-BEF1-CD3127E8935E}"/>
              </a:ext>
            </a:extLst>
          </p:cNvPr>
          <p:cNvSpPr txBox="1"/>
          <p:nvPr/>
        </p:nvSpPr>
        <p:spPr>
          <a:xfrm>
            <a:off x="5039263" y="2939718"/>
            <a:ext cx="743060" cy="347326"/>
          </a:xfrm>
          <a:prstGeom prst="rect">
            <a:avLst/>
          </a:prstGeom>
          <a:noFill/>
        </p:spPr>
        <p:txBody>
          <a:bodyPr wrap="square" lIns="18288" rIns="18288" rtlCol="0" anchor="ctr">
            <a:noAutofit/>
          </a:bodyPr>
          <a:lstStyle/>
          <a:p>
            <a:pPr algn="r"/>
            <a:r>
              <a:rPr lang="en-US" sz="1100" dirty="0">
                <a:latin typeface="Arial" panose="020B0604020202020204" pitchFamily="34" charset="0"/>
                <a:cs typeface="Arial" panose="020B0604020202020204" pitchFamily="34" charset="0"/>
              </a:rPr>
              <a:t>NET Office</a:t>
            </a:r>
          </a:p>
        </p:txBody>
      </p:sp>
      <p:sp>
        <p:nvSpPr>
          <p:cNvPr id="40" name="TextBox 39">
            <a:extLst>
              <a:ext uri="{FF2B5EF4-FFF2-40B4-BE49-F238E27FC236}">
                <a16:creationId xmlns:a16="http://schemas.microsoft.com/office/drawing/2014/main" id="{99F82D5A-D367-4794-A4A0-B4F4B3D067D1}"/>
              </a:ext>
            </a:extLst>
          </p:cNvPr>
          <p:cNvSpPr txBox="1"/>
          <p:nvPr/>
        </p:nvSpPr>
        <p:spPr>
          <a:xfrm>
            <a:off x="5816989" y="2912437"/>
            <a:ext cx="348859" cy="347326"/>
          </a:xfrm>
          <a:prstGeom prst="rect">
            <a:avLst/>
          </a:prstGeom>
          <a:noFill/>
        </p:spPr>
        <p:txBody>
          <a:bodyPr wrap="square" lIns="18288" rIns="18288" rtlCol="0" anchor="ctr">
            <a:noAutofit/>
          </a:bodyPr>
          <a:lstStyle/>
          <a:p>
            <a:r>
              <a:rPr lang="en-US" sz="1100" dirty="0">
                <a:latin typeface="Arial" panose="020B0604020202020204" pitchFamily="34" charset="0"/>
                <a:cs typeface="Arial" panose="020B0604020202020204" pitchFamily="34" charset="0"/>
              </a:rPr>
              <a:t>44%</a:t>
            </a:r>
          </a:p>
        </p:txBody>
      </p:sp>
      <p:cxnSp>
        <p:nvCxnSpPr>
          <p:cNvPr id="41" name="Straight Connector 40">
            <a:extLst>
              <a:ext uri="{FF2B5EF4-FFF2-40B4-BE49-F238E27FC236}">
                <a16:creationId xmlns:a16="http://schemas.microsoft.com/office/drawing/2014/main" id="{E65387F9-38CF-4717-8497-0CC7BE1A3372}"/>
              </a:ext>
            </a:extLst>
          </p:cNvPr>
          <p:cNvCxnSpPr>
            <a:cxnSpLocks/>
          </p:cNvCxnSpPr>
          <p:nvPr/>
        </p:nvCxnSpPr>
        <p:spPr>
          <a:xfrm flipH="1">
            <a:off x="7219950" y="3009900"/>
            <a:ext cx="2933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5D5C303-1773-4BE6-B5A6-F744387A91E6}"/>
              </a:ext>
            </a:extLst>
          </p:cNvPr>
          <p:cNvCxnSpPr>
            <a:cxnSpLocks/>
          </p:cNvCxnSpPr>
          <p:nvPr/>
        </p:nvCxnSpPr>
        <p:spPr>
          <a:xfrm>
            <a:off x="7219950" y="3009900"/>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0B34BF62-9D3A-4DB4-A0F8-3E214A8A0D28}"/>
              </a:ext>
            </a:extLst>
          </p:cNvPr>
          <p:cNvSpPr txBox="1"/>
          <p:nvPr/>
        </p:nvSpPr>
        <p:spPr>
          <a:xfrm>
            <a:off x="7237706" y="2930840"/>
            <a:ext cx="743060" cy="347326"/>
          </a:xfrm>
          <a:prstGeom prst="rect">
            <a:avLst/>
          </a:prstGeom>
          <a:noFill/>
        </p:spPr>
        <p:txBody>
          <a:bodyPr wrap="square" lIns="18288" rIns="18288" rtlCol="0" anchor="ctr">
            <a:noAutofit/>
          </a:bodyPr>
          <a:lstStyle/>
          <a:p>
            <a:r>
              <a:rPr lang="en-US" sz="1100" dirty="0">
                <a:latin typeface="Arial" panose="020B0604020202020204" pitchFamily="34" charset="0"/>
                <a:cs typeface="Arial" panose="020B0604020202020204" pitchFamily="34" charset="0"/>
              </a:rPr>
              <a:t>NET Home</a:t>
            </a:r>
          </a:p>
        </p:txBody>
      </p:sp>
      <p:sp>
        <p:nvSpPr>
          <p:cNvPr id="48" name="TextBox 47">
            <a:extLst>
              <a:ext uri="{FF2B5EF4-FFF2-40B4-BE49-F238E27FC236}">
                <a16:creationId xmlns:a16="http://schemas.microsoft.com/office/drawing/2014/main" id="{39627D77-AC8E-4DF2-8041-D53A994708B9}"/>
              </a:ext>
            </a:extLst>
          </p:cNvPr>
          <p:cNvSpPr txBox="1"/>
          <p:nvPr/>
        </p:nvSpPr>
        <p:spPr>
          <a:xfrm>
            <a:off x="6873440" y="2912437"/>
            <a:ext cx="348859" cy="347326"/>
          </a:xfrm>
          <a:prstGeom prst="rect">
            <a:avLst/>
          </a:prstGeom>
          <a:noFill/>
        </p:spPr>
        <p:txBody>
          <a:bodyPr wrap="square" lIns="18288" rIns="18288" rtlCol="0" anchor="ctr">
            <a:noAutofit/>
          </a:bodyPr>
          <a:lstStyle/>
          <a:p>
            <a:pPr algn="r"/>
            <a:r>
              <a:rPr lang="en-US" sz="1100" dirty="0">
                <a:latin typeface="Arial" panose="020B0604020202020204" pitchFamily="34" charset="0"/>
                <a:cs typeface="Arial" panose="020B0604020202020204" pitchFamily="34" charset="0"/>
              </a:rPr>
              <a:t>34%</a:t>
            </a:r>
          </a:p>
        </p:txBody>
      </p:sp>
      <p:cxnSp>
        <p:nvCxnSpPr>
          <p:cNvPr id="49" name="Straight Connector 48">
            <a:extLst>
              <a:ext uri="{FF2B5EF4-FFF2-40B4-BE49-F238E27FC236}">
                <a16:creationId xmlns:a16="http://schemas.microsoft.com/office/drawing/2014/main" id="{BAC4A638-AFD4-4D2C-B235-14112D6736A4}"/>
              </a:ext>
            </a:extLst>
          </p:cNvPr>
          <p:cNvCxnSpPr>
            <a:cxnSpLocks/>
          </p:cNvCxnSpPr>
          <p:nvPr/>
        </p:nvCxnSpPr>
        <p:spPr>
          <a:xfrm flipH="1">
            <a:off x="2030600" y="4352925"/>
            <a:ext cx="35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9FC5BC3-85C8-42A4-BCE3-D69E8B3BC7B9}"/>
              </a:ext>
            </a:extLst>
          </p:cNvPr>
          <p:cNvCxnSpPr/>
          <p:nvPr/>
        </p:nvCxnSpPr>
        <p:spPr>
          <a:xfrm>
            <a:off x="5562600" y="4352925"/>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A85BFA60-B345-4292-BCB3-804980B6205C}"/>
              </a:ext>
            </a:extLst>
          </p:cNvPr>
          <p:cNvSpPr txBox="1"/>
          <p:nvPr/>
        </p:nvSpPr>
        <p:spPr>
          <a:xfrm>
            <a:off x="4811412" y="4273865"/>
            <a:ext cx="743060" cy="347326"/>
          </a:xfrm>
          <a:prstGeom prst="rect">
            <a:avLst/>
          </a:prstGeom>
          <a:noFill/>
        </p:spPr>
        <p:txBody>
          <a:bodyPr wrap="square" lIns="18288" rIns="18288" rtlCol="0" anchor="ctr">
            <a:noAutofit/>
          </a:bodyPr>
          <a:lstStyle/>
          <a:p>
            <a:pPr algn="r"/>
            <a:r>
              <a:rPr lang="en-US" sz="1100" dirty="0">
                <a:latin typeface="Arial" panose="020B0604020202020204" pitchFamily="34" charset="0"/>
                <a:cs typeface="Arial" panose="020B0604020202020204" pitchFamily="34" charset="0"/>
              </a:rPr>
              <a:t>NET Office</a:t>
            </a:r>
          </a:p>
        </p:txBody>
      </p:sp>
      <p:sp>
        <p:nvSpPr>
          <p:cNvPr id="52" name="TextBox 51">
            <a:extLst>
              <a:ext uri="{FF2B5EF4-FFF2-40B4-BE49-F238E27FC236}">
                <a16:creationId xmlns:a16="http://schemas.microsoft.com/office/drawing/2014/main" id="{887155F6-27E6-4061-86D8-9898E4733BE3}"/>
              </a:ext>
            </a:extLst>
          </p:cNvPr>
          <p:cNvSpPr txBox="1"/>
          <p:nvPr/>
        </p:nvSpPr>
        <p:spPr>
          <a:xfrm>
            <a:off x="5578856" y="4255462"/>
            <a:ext cx="348859" cy="347326"/>
          </a:xfrm>
          <a:prstGeom prst="rect">
            <a:avLst/>
          </a:prstGeom>
          <a:noFill/>
        </p:spPr>
        <p:txBody>
          <a:bodyPr wrap="square" lIns="18288" rIns="18288" rtlCol="0" anchor="ctr">
            <a:noAutofit/>
          </a:bodyPr>
          <a:lstStyle/>
          <a:p>
            <a:r>
              <a:rPr lang="en-US" sz="1100" dirty="0">
                <a:latin typeface="Arial" panose="020B0604020202020204" pitchFamily="34" charset="0"/>
                <a:cs typeface="Arial" panose="020B0604020202020204" pitchFamily="34" charset="0"/>
              </a:rPr>
              <a:t>41%</a:t>
            </a:r>
          </a:p>
        </p:txBody>
      </p:sp>
      <p:cxnSp>
        <p:nvCxnSpPr>
          <p:cNvPr id="53" name="Straight Connector 52">
            <a:extLst>
              <a:ext uri="{FF2B5EF4-FFF2-40B4-BE49-F238E27FC236}">
                <a16:creationId xmlns:a16="http://schemas.microsoft.com/office/drawing/2014/main" id="{DB741D96-6EAA-4122-A2E1-E09A9B0F4A54}"/>
              </a:ext>
            </a:extLst>
          </p:cNvPr>
          <p:cNvCxnSpPr>
            <a:cxnSpLocks/>
          </p:cNvCxnSpPr>
          <p:nvPr/>
        </p:nvCxnSpPr>
        <p:spPr>
          <a:xfrm flipH="1">
            <a:off x="7134229" y="4352925"/>
            <a:ext cx="31146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9035025-9CDA-4233-90C5-E4C9384ED3CD}"/>
              </a:ext>
            </a:extLst>
          </p:cNvPr>
          <p:cNvCxnSpPr>
            <a:cxnSpLocks/>
          </p:cNvCxnSpPr>
          <p:nvPr/>
        </p:nvCxnSpPr>
        <p:spPr>
          <a:xfrm>
            <a:off x="7134229" y="4352925"/>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658CE30D-C3DA-42F9-B088-AFB70745E880}"/>
              </a:ext>
            </a:extLst>
          </p:cNvPr>
          <p:cNvSpPr txBox="1"/>
          <p:nvPr/>
        </p:nvSpPr>
        <p:spPr>
          <a:xfrm>
            <a:off x="7154150" y="4264987"/>
            <a:ext cx="743060" cy="347326"/>
          </a:xfrm>
          <a:prstGeom prst="rect">
            <a:avLst/>
          </a:prstGeom>
          <a:noFill/>
        </p:spPr>
        <p:txBody>
          <a:bodyPr wrap="square" lIns="18288" rIns="18288" rtlCol="0" anchor="ctr">
            <a:noAutofit/>
          </a:bodyPr>
          <a:lstStyle/>
          <a:p>
            <a:r>
              <a:rPr lang="en-US" sz="1100" dirty="0">
                <a:latin typeface="Arial" panose="020B0604020202020204" pitchFamily="34" charset="0"/>
                <a:cs typeface="Arial" panose="020B0604020202020204" pitchFamily="34" charset="0"/>
              </a:rPr>
              <a:t>NET Home</a:t>
            </a:r>
          </a:p>
        </p:txBody>
      </p:sp>
      <p:sp>
        <p:nvSpPr>
          <p:cNvPr id="56" name="TextBox 55">
            <a:extLst>
              <a:ext uri="{FF2B5EF4-FFF2-40B4-BE49-F238E27FC236}">
                <a16:creationId xmlns:a16="http://schemas.microsoft.com/office/drawing/2014/main" id="{46423E3C-06C1-4545-ACA2-729802354F1A}"/>
              </a:ext>
            </a:extLst>
          </p:cNvPr>
          <p:cNvSpPr txBox="1"/>
          <p:nvPr/>
        </p:nvSpPr>
        <p:spPr>
          <a:xfrm>
            <a:off x="6787719" y="4255462"/>
            <a:ext cx="348859" cy="347326"/>
          </a:xfrm>
          <a:prstGeom prst="rect">
            <a:avLst/>
          </a:prstGeom>
          <a:noFill/>
        </p:spPr>
        <p:txBody>
          <a:bodyPr wrap="square" lIns="18288" rIns="18288" rtlCol="0" anchor="ctr">
            <a:noAutofit/>
          </a:bodyPr>
          <a:lstStyle/>
          <a:p>
            <a:pPr algn="r"/>
            <a:r>
              <a:rPr lang="en-US" sz="1100" dirty="0">
                <a:latin typeface="Arial" panose="020B0604020202020204" pitchFamily="34" charset="0"/>
                <a:cs typeface="Arial" panose="020B0604020202020204" pitchFamily="34" charset="0"/>
              </a:rPr>
              <a:t>36%</a:t>
            </a:r>
          </a:p>
        </p:txBody>
      </p:sp>
      <p:cxnSp>
        <p:nvCxnSpPr>
          <p:cNvPr id="57" name="Straight Connector 56">
            <a:extLst>
              <a:ext uri="{FF2B5EF4-FFF2-40B4-BE49-F238E27FC236}">
                <a16:creationId xmlns:a16="http://schemas.microsoft.com/office/drawing/2014/main" id="{6D560537-3CDB-439E-9982-03BDDD276CFE}"/>
              </a:ext>
            </a:extLst>
          </p:cNvPr>
          <p:cNvCxnSpPr>
            <a:cxnSpLocks/>
          </p:cNvCxnSpPr>
          <p:nvPr/>
        </p:nvCxnSpPr>
        <p:spPr>
          <a:xfrm flipH="1">
            <a:off x="2030600" y="5695950"/>
            <a:ext cx="29319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71F78A8-6F9F-4D63-A2C4-823EA45AB921}"/>
              </a:ext>
            </a:extLst>
          </p:cNvPr>
          <p:cNvCxnSpPr/>
          <p:nvPr/>
        </p:nvCxnSpPr>
        <p:spPr>
          <a:xfrm>
            <a:off x="4962525" y="5695950"/>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AA91FE76-E717-4BEA-9104-440D4F9F61D9}"/>
              </a:ext>
            </a:extLst>
          </p:cNvPr>
          <p:cNvSpPr txBox="1"/>
          <p:nvPr/>
        </p:nvSpPr>
        <p:spPr>
          <a:xfrm>
            <a:off x="4206493" y="5625768"/>
            <a:ext cx="743060" cy="347326"/>
          </a:xfrm>
          <a:prstGeom prst="rect">
            <a:avLst/>
          </a:prstGeom>
          <a:noFill/>
        </p:spPr>
        <p:txBody>
          <a:bodyPr wrap="square" lIns="18288" rIns="18288" rtlCol="0" anchor="ctr">
            <a:noAutofit/>
          </a:bodyPr>
          <a:lstStyle/>
          <a:p>
            <a:pPr algn="r"/>
            <a:r>
              <a:rPr lang="en-US" sz="1100" dirty="0">
                <a:latin typeface="Arial" panose="020B0604020202020204" pitchFamily="34" charset="0"/>
                <a:cs typeface="Arial" panose="020B0604020202020204" pitchFamily="34" charset="0"/>
              </a:rPr>
              <a:t>NET Office</a:t>
            </a:r>
          </a:p>
        </p:txBody>
      </p:sp>
      <p:sp>
        <p:nvSpPr>
          <p:cNvPr id="60" name="TextBox 59">
            <a:extLst>
              <a:ext uri="{FF2B5EF4-FFF2-40B4-BE49-F238E27FC236}">
                <a16:creationId xmlns:a16="http://schemas.microsoft.com/office/drawing/2014/main" id="{E1297411-0937-4B1E-8AF9-8D048913B210}"/>
              </a:ext>
            </a:extLst>
          </p:cNvPr>
          <p:cNvSpPr txBox="1"/>
          <p:nvPr/>
        </p:nvSpPr>
        <p:spPr>
          <a:xfrm>
            <a:off x="4988314" y="5598487"/>
            <a:ext cx="348859" cy="347326"/>
          </a:xfrm>
          <a:prstGeom prst="rect">
            <a:avLst/>
          </a:prstGeom>
          <a:noFill/>
        </p:spPr>
        <p:txBody>
          <a:bodyPr wrap="square" lIns="18288" rIns="18288" rtlCol="0" anchor="ctr">
            <a:noAutofit/>
          </a:bodyPr>
          <a:lstStyle/>
          <a:p>
            <a:r>
              <a:rPr lang="en-US" sz="1100" dirty="0">
                <a:latin typeface="Arial" panose="020B0604020202020204" pitchFamily="34" charset="0"/>
                <a:cs typeface="Arial" panose="020B0604020202020204" pitchFamily="34" charset="0"/>
              </a:rPr>
              <a:t>34%</a:t>
            </a:r>
          </a:p>
        </p:txBody>
      </p:sp>
      <p:cxnSp>
        <p:nvCxnSpPr>
          <p:cNvPr id="61" name="Straight Connector 60">
            <a:extLst>
              <a:ext uri="{FF2B5EF4-FFF2-40B4-BE49-F238E27FC236}">
                <a16:creationId xmlns:a16="http://schemas.microsoft.com/office/drawing/2014/main" id="{665B0F46-F5BC-44CF-A192-422626E0E4C0}"/>
              </a:ext>
            </a:extLst>
          </p:cNvPr>
          <p:cNvCxnSpPr>
            <a:cxnSpLocks/>
          </p:cNvCxnSpPr>
          <p:nvPr/>
        </p:nvCxnSpPr>
        <p:spPr>
          <a:xfrm flipH="1">
            <a:off x="6959799" y="5695950"/>
            <a:ext cx="30224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0763B07-B174-4AAF-AB02-CC75B9F6F829}"/>
              </a:ext>
            </a:extLst>
          </p:cNvPr>
          <p:cNvCxnSpPr>
            <a:cxnSpLocks/>
          </p:cNvCxnSpPr>
          <p:nvPr/>
        </p:nvCxnSpPr>
        <p:spPr>
          <a:xfrm>
            <a:off x="6959799" y="5695950"/>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1C754973-A862-4269-AA78-7E9E005BB927}"/>
              </a:ext>
            </a:extLst>
          </p:cNvPr>
          <p:cNvSpPr txBox="1"/>
          <p:nvPr/>
        </p:nvSpPr>
        <p:spPr>
          <a:xfrm>
            <a:off x="6979720" y="5625768"/>
            <a:ext cx="743060" cy="347326"/>
          </a:xfrm>
          <a:prstGeom prst="rect">
            <a:avLst/>
          </a:prstGeom>
          <a:noFill/>
        </p:spPr>
        <p:txBody>
          <a:bodyPr wrap="square" lIns="18288" rIns="18288" rtlCol="0" anchor="ctr">
            <a:noAutofit/>
          </a:bodyPr>
          <a:lstStyle/>
          <a:p>
            <a:r>
              <a:rPr lang="en-US" sz="1100" dirty="0">
                <a:latin typeface="Arial" panose="020B0604020202020204" pitchFamily="34" charset="0"/>
                <a:cs typeface="Arial" panose="020B0604020202020204" pitchFamily="34" charset="0"/>
              </a:rPr>
              <a:t>NET Home</a:t>
            </a:r>
          </a:p>
        </p:txBody>
      </p:sp>
      <p:sp>
        <p:nvSpPr>
          <p:cNvPr id="64" name="TextBox 63">
            <a:extLst>
              <a:ext uri="{FF2B5EF4-FFF2-40B4-BE49-F238E27FC236}">
                <a16:creationId xmlns:a16="http://schemas.microsoft.com/office/drawing/2014/main" id="{3441F59A-F84D-4A98-BC8F-3326D8D42FB3}"/>
              </a:ext>
            </a:extLst>
          </p:cNvPr>
          <p:cNvSpPr txBox="1"/>
          <p:nvPr/>
        </p:nvSpPr>
        <p:spPr>
          <a:xfrm>
            <a:off x="6613289" y="5598487"/>
            <a:ext cx="348859" cy="347326"/>
          </a:xfrm>
          <a:prstGeom prst="rect">
            <a:avLst/>
          </a:prstGeom>
          <a:noFill/>
        </p:spPr>
        <p:txBody>
          <a:bodyPr wrap="square" lIns="18288" rIns="18288" rtlCol="0" anchor="ctr">
            <a:noAutofit/>
          </a:bodyPr>
          <a:lstStyle/>
          <a:p>
            <a:pPr algn="r"/>
            <a:r>
              <a:rPr lang="en-US" sz="1100" dirty="0">
                <a:latin typeface="Arial" panose="020B0604020202020204" pitchFamily="34" charset="0"/>
                <a:cs typeface="Arial" panose="020B0604020202020204" pitchFamily="34" charset="0"/>
              </a:rPr>
              <a:t>35%</a:t>
            </a:r>
          </a:p>
        </p:txBody>
      </p:sp>
      <p:sp>
        <p:nvSpPr>
          <p:cNvPr id="66" name="Rectangle 65">
            <a:extLst>
              <a:ext uri="{FF2B5EF4-FFF2-40B4-BE49-F238E27FC236}">
                <a16:creationId xmlns:a16="http://schemas.microsoft.com/office/drawing/2014/main" id="{E58D66D6-D62D-462E-B10E-B63C3236BEF5}"/>
              </a:ext>
            </a:extLst>
          </p:cNvPr>
          <p:cNvSpPr/>
          <p:nvPr/>
        </p:nvSpPr>
        <p:spPr>
          <a:xfrm>
            <a:off x="3092327" y="2463844"/>
            <a:ext cx="659155" cy="253916"/>
          </a:xfrm>
          <a:prstGeom prst="rect">
            <a:avLst/>
          </a:prstGeom>
        </p:spPr>
        <p:txBody>
          <a:bodyPr wrap="none">
            <a:spAutoFit/>
          </a:bodyPr>
          <a:lstStyle/>
          <a:p>
            <a:pPr algn="ctr"/>
            <a:r>
              <a:rPr lang="en-US" sz="1050" b="1" i="1" dirty="0">
                <a:solidFill>
                  <a:schemeClr val="bg1"/>
                </a:solidFill>
                <a:latin typeface="Arial" panose="020B0604020202020204" pitchFamily="34" charset="0"/>
                <a:cs typeface="Arial" pitchFamily="34" charset="0"/>
              </a:rPr>
              <a:t>▲ M, L </a:t>
            </a:r>
            <a:endParaRPr lang="en-US" sz="1050" dirty="0">
              <a:solidFill>
                <a:schemeClr val="bg1"/>
              </a:solidFill>
              <a:latin typeface="Arial" panose="020B0604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32AAE058-81F3-4988-B369-A4B593F28A2D}"/>
              </a:ext>
            </a:extLst>
          </p:cNvPr>
          <p:cNvSpPr/>
          <p:nvPr/>
        </p:nvSpPr>
        <p:spPr>
          <a:xfrm>
            <a:off x="6094412" y="5126621"/>
            <a:ext cx="846707" cy="253916"/>
          </a:xfrm>
          <a:prstGeom prst="rect">
            <a:avLst/>
          </a:prstGeom>
        </p:spPr>
        <p:txBody>
          <a:bodyPr wrap="none">
            <a:spAutoFit/>
          </a:bodyPr>
          <a:lstStyle/>
          <a:p>
            <a:pPr algn="ctr"/>
            <a:r>
              <a:rPr lang="en-US" sz="1050" b="1" i="1" dirty="0">
                <a:solidFill>
                  <a:schemeClr val="bg1"/>
                </a:solidFill>
                <a:latin typeface="Arial" panose="020B0604020202020204" pitchFamily="34" charset="0"/>
                <a:cs typeface="Arial" pitchFamily="34" charset="0"/>
              </a:rPr>
              <a:t>▲ VS/S, M</a:t>
            </a:r>
            <a:endParaRPr lang="en-US" sz="1050" dirty="0">
              <a:solidFill>
                <a:schemeClr val="bg1"/>
              </a:solidFill>
              <a:latin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CE451A68-16B7-49CD-8EA5-0B2904AC80CC}"/>
              </a:ext>
            </a:extLst>
          </p:cNvPr>
          <p:cNvSpPr/>
          <p:nvPr/>
        </p:nvSpPr>
        <p:spPr>
          <a:xfrm>
            <a:off x="9962492" y="5329028"/>
            <a:ext cx="623889" cy="253916"/>
          </a:xfrm>
          <a:prstGeom prst="rect">
            <a:avLst/>
          </a:prstGeom>
        </p:spPr>
        <p:txBody>
          <a:bodyPr wrap="none">
            <a:spAutoFit/>
          </a:bodyPr>
          <a:lstStyle/>
          <a:p>
            <a:pPr algn="ctr"/>
            <a:r>
              <a:rPr lang="en-US" sz="1050" b="1" i="1" dirty="0">
                <a:solidFill>
                  <a:srgbClr val="485C6D"/>
                </a:solidFill>
                <a:latin typeface="Arial" panose="020B0604020202020204" pitchFamily="34" charset="0"/>
                <a:cs typeface="Arial" pitchFamily="34" charset="0"/>
              </a:rPr>
              <a:t>▲VS/S</a:t>
            </a:r>
            <a:endParaRPr lang="en-US" sz="1050" dirty="0">
              <a:solidFill>
                <a:srgbClr val="485C6D"/>
              </a:solidFill>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AAF2D881-EB90-4949-BE38-F6CF905A2C82}"/>
              </a:ext>
            </a:extLst>
          </p:cNvPr>
          <p:cNvSpPr/>
          <p:nvPr/>
        </p:nvSpPr>
        <p:spPr>
          <a:xfrm>
            <a:off x="6008024" y="2951561"/>
            <a:ext cx="399469" cy="253916"/>
          </a:xfrm>
          <a:prstGeom prst="rect">
            <a:avLst/>
          </a:prstGeom>
        </p:spPr>
        <p:txBody>
          <a:bodyPr wrap="none">
            <a:spAutoFit/>
          </a:bodyPr>
          <a:lstStyle/>
          <a:p>
            <a:pPr algn="ctr"/>
            <a:r>
              <a:rPr lang="en-US" sz="1050" b="1" i="1" dirty="0">
                <a:solidFill>
                  <a:srgbClr val="7E96AA"/>
                </a:solidFill>
                <a:latin typeface="Arial" panose="020B0604020202020204" pitchFamily="34" charset="0"/>
                <a:cs typeface="Arial" pitchFamily="34" charset="0"/>
              </a:rPr>
              <a:t>▲L</a:t>
            </a:r>
          </a:p>
        </p:txBody>
      </p:sp>
      <p:sp>
        <p:nvSpPr>
          <p:cNvPr id="71" name="Rectangle 70">
            <a:extLst>
              <a:ext uri="{FF2B5EF4-FFF2-40B4-BE49-F238E27FC236}">
                <a16:creationId xmlns:a16="http://schemas.microsoft.com/office/drawing/2014/main" id="{137AFDA5-4DA8-4FEB-B6F7-22FE0A1C536D}"/>
              </a:ext>
            </a:extLst>
          </p:cNvPr>
          <p:cNvSpPr/>
          <p:nvPr/>
        </p:nvSpPr>
        <p:spPr>
          <a:xfrm>
            <a:off x="5776821" y="4282061"/>
            <a:ext cx="399469" cy="253916"/>
          </a:xfrm>
          <a:prstGeom prst="rect">
            <a:avLst/>
          </a:prstGeom>
        </p:spPr>
        <p:txBody>
          <a:bodyPr wrap="none">
            <a:spAutoFit/>
          </a:bodyPr>
          <a:lstStyle/>
          <a:p>
            <a:pPr algn="ctr"/>
            <a:r>
              <a:rPr lang="en-US" sz="1050" b="1" i="1" dirty="0">
                <a:solidFill>
                  <a:srgbClr val="7E96AA"/>
                </a:solidFill>
                <a:latin typeface="Arial" panose="020B0604020202020204" pitchFamily="34" charset="0"/>
                <a:cs typeface="Arial" pitchFamily="34" charset="0"/>
              </a:rPr>
              <a:t>▲L</a:t>
            </a:r>
          </a:p>
        </p:txBody>
      </p:sp>
      <p:pic>
        <p:nvPicPr>
          <p:cNvPr id="73" name="Graphic 72">
            <a:extLst>
              <a:ext uri="{FF2B5EF4-FFF2-40B4-BE49-F238E27FC236}">
                <a16:creationId xmlns:a16="http://schemas.microsoft.com/office/drawing/2014/main" id="{F4D464EF-53DE-4F02-AAA6-510C933BB9D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74226" y="2446076"/>
            <a:ext cx="276999" cy="276999"/>
          </a:xfrm>
          <a:prstGeom prst="rect">
            <a:avLst/>
          </a:prstGeom>
        </p:spPr>
      </p:pic>
      <p:pic>
        <p:nvPicPr>
          <p:cNvPr id="74" name="Graphic 73">
            <a:extLst>
              <a:ext uri="{FF2B5EF4-FFF2-40B4-BE49-F238E27FC236}">
                <a16:creationId xmlns:a16="http://schemas.microsoft.com/office/drawing/2014/main" id="{FF9596D0-7C7C-4812-89D6-0EAACF045FA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162743" y="2446076"/>
            <a:ext cx="276999" cy="276999"/>
          </a:xfrm>
          <a:prstGeom prst="rect">
            <a:avLst/>
          </a:prstGeom>
        </p:spPr>
      </p:pic>
      <p:pic>
        <p:nvPicPr>
          <p:cNvPr id="75" name="Graphic 74">
            <a:extLst>
              <a:ext uri="{FF2B5EF4-FFF2-40B4-BE49-F238E27FC236}">
                <a16:creationId xmlns:a16="http://schemas.microsoft.com/office/drawing/2014/main" id="{0E731F8C-E91B-465B-A6D2-5D591380606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86801" y="2446076"/>
            <a:ext cx="276999" cy="276999"/>
          </a:xfrm>
          <a:prstGeom prst="rect">
            <a:avLst/>
          </a:prstGeom>
        </p:spPr>
      </p:pic>
      <p:pic>
        <p:nvPicPr>
          <p:cNvPr id="76" name="Graphic 75">
            <a:extLst>
              <a:ext uri="{FF2B5EF4-FFF2-40B4-BE49-F238E27FC236}">
                <a16:creationId xmlns:a16="http://schemas.microsoft.com/office/drawing/2014/main" id="{3C226C1F-A9A5-4398-9D65-B655D80D3EA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25821" y="3799208"/>
            <a:ext cx="276999" cy="276999"/>
          </a:xfrm>
          <a:prstGeom prst="rect">
            <a:avLst/>
          </a:prstGeom>
        </p:spPr>
      </p:pic>
      <p:grpSp>
        <p:nvGrpSpPr>
          <p:cNvPr id="77" name="Group 76">
            <a:extLst>
              <a:ext uri="{FF2B5EF4-FFF2-40B4-BE49-F238E27FC236}">
                <a16:creationId xmlns:a16="http://schemas.microsoft.com/office/drawing/2014/main" id="{76DEC338-357B-4E66-B074-918388498183}"/>
              </a:ext>
            </a:extLst>
          </p:cNvPr>
          <p:cNvGrpSpPr/>
          <p:nvPr/>
        </p:nvGrpSpPr>
        <p:grpSpPr>
          <a:xfrm>
            <a:off x="11145224" y="6044406"/>
            <a:ext cx="862626" cy="302924"/>
            <a:chOff x="11145224" y="6044406"/>
            <a:chExt cx="862626" cy="302924"/>
          </a:xfrm>
        </p:grpSpPr>
        <p:sp>
          <p:nvSpPr>
            <p:cNvPr id="78" name="TextBox 77">
              <a:extLst>
                <a:ext uri="{FF2B5EF4-FFF2-40B4-BE49-F238E27FC236}">
                  <a16:creationId xmlns:a16="http://schemas.microsoft.com/office/drawing/2014/main" id="{BA6145BB-2A66-4972-857E-91948528EDB6}"/>
                </a:ext>
              </a:extLst>
            </p:cNvPr>
            <p:cNvSpPr txBox="1"/>
            <p:nvPr/>
          </p:nvSpPr>
          <p:spPr>
            <a:xfrm>
              <a:off x="11436273" y="6044406"/>
              <a:ext cx="571577" cy="302924"/>
            </a:xfrm>
            <a:prstGeom prst="rect">
              <a:avLst/>
            </a:prstGeom>
            <a:noFill/>
          </p:spPr>
          <p:txBody>
            <a:bodyPr wrap="square" lIns="18288" rIns="18288" rtlCol="0" anchor="ctr">
              <a:noAutofit/>
            </a:bodyPr>
            <a:lstStyle/>
            <a:p>
              <a:r>
                <a:rPr lang="en-US" sz="700" dirty="0">
                  <a:solidFill>
                    <a:srgbClr val="7E96AA"/>
                  </a:solidFill>
                  <a:latin typeface="Arial" panose="020B0604020202020204" pitchFamily="34" charset="0"/>
                  <a:cs typeface="Arial" panose="020B0604020202020204" pitchFamily="34" charset="0"/>
                </a:rPr>
                <a:t>See notes for sig. testing</a:t>
              </a:r>
            </a:p>
          </p:txBody>
        </p:sp>
        <p:pic>
          <p:nvPicPr>
            <p:cNvPr id="79" name="Graphic 78">
              <a:extLst>
                <a:ext uri="{FF2B5EF4-FFF2-40B4-BE49-F238E27FC236}">
                  <a16:creationId xmlns:a16="http://schemas.microsoft.com/office/drawing/2014/main" id="{2B9E4FFC-2A2B-4AF2-8A39-01B0447DE30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145224" y="6060486"/>
              <a:ext cx="276999" cy="276999"/>
            </a:xfrm>
            <a:prstGeom prst="rect">
              <a:avLst/>
            </a:prstGeom>
          </p:spPr>
        </p:pic>
      </p:grpSp>
      <p:pic>
        <p:nvPicPr>
          <p:cNvPr id="80" name="Graphic 79">
            <a:extLst>
              <a:ext uri="{FF2B5EF4-FFF2-40B4-BE49-F238E27FC236}">
                <a16:creationId xmlns:a16="http://schemas.microsoft.com/office/drawing/2014/main" id="{BAEA817B-1801-4639-885C-69FF88F25D3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811412" y="3799208"/>
            <a:ext cx="276999" cy="276999"/>
          </a:xfrm>
          <a:prstGeom prst="rect">
            <a:avLst/>
          </a:prstGeom>
        </p:spPr>
      </p:pic>
      <p:pic>
        <p:nvPicPr>
          <p:cNvPr id="81" name="Graphic 80">
            <a:extLst>
              <a:ext uri="{FF2B5EF4-FFF2-40B4-BE49-F238E27FC236}">
                <a16:creationId xmlns:a16="http://schemas.microsoft.com/office/drawing/2014/main" id="{51D4BE34-EB28-4D80-81A0-79B06550EA2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534644" y="3799208"/>
            <a:ext cx="276999" cy="276999"/>
          </a:xfrm>
          <a:prstGeom prst="rect">
            <a:avLst/>
          </a:prstGeom>
        </p:spPr>
      </p:pic>
      <p:pic>
        <p:nvPicPr>
          <p:cNvPr id="82" name="Graphic 81">
            <a:extLst>
              <a:ext uri="{FF2B5EF4-FFF2-40B4-BE49-F238E27FC236}">
                <a16:creationId xmlns:a16="http://schemas.microsoft.com/office/drawing/2014/main" id="{DAF3DE29-BF12-457B-AD86-C9AA920FD53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987661" y="3799208"/>
            <a:ext cx="276999" cy="276999"/>
          </a:xfrm>
          <a:prstGeom prst="rect">
            <a:avLst/>
          </a:prstGeom>
        </p:spPr>
      </p:pic>
      <p:pic>
        <p:nvPicPr>
          <p:cNvPr id="83" name="Graphic 82">
            <a:extLst>
              <a:ext uri="{FF2B5EF4-FFF2-40B4-BE49-F238E27FC236}">
                <a16:creationId xmlns:a16="http://schemas.microsoft.com/office/drawing/2014/main" id="{A8D47C7A-C564-417B-B610-E59D36BB9D5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389465" y="3003970"/>
            <a:ext cx="276999" cy="276999"/>
          </a:xfrm>
          <a:prstGeom prst="rect">
            <a:avLst/>
          </a:prstGeom>
        </p:spPr>
      </p:pic>
      <p:pic>
        <p:nvPicPr>
          <p:cNvPr id="84" name="Graphic 83">
            <a:extLst>
              <a:ext uri="{FF2B5EF4-FFF2-40B4-BE49-F238E27FC236}">
                <a16:creationId xmlns:a16="http://schemas.microsoft.com/office/drawing/2014/main" id="{3ED0B4E5-5BB1-4D2A-9918-C8CF012FAB4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013185" y="3003970"/>
            <a:ext cx="276999" cy="276999"/>
          </a:xfrm>
          <a:prstGeom prst="rect">
            <a:avLst/>
          </a:prstGeom>
        </p:spPr>
      </p:pic>
      <p:pic>
        <p:nvPicPr>
          <p:cNvPr id="85" name="Graphic 84">
            <a:extLst>
              <a:ext uri="{FF2B5EF4-FFF2-40B4-BE49-F238E27FC236}">
                <a16:creationId xmlns:a16="http://schemas.microsoft.com/office/drawing/2014/main" id="{EE83490A-2723-4943-9AD3-2F006CCFA9A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120755" y="4359529"/>
            <a:ext cx="276999" cy="276999"/>
          </a:xfrm>
          <a:prstGeom prst="rect">
            <a:avLst/>
          </a:prstGeom>
        </p:spPr>
      </p:pic>
      <p:pic>
        <p:nvPicPr>
          <p:cNvPr id="86" name="Graphic 85">
            <a:extLst>
              <a:ext uri="{FF2B5EF4-FFF2-40B4-BE49-F238E27FC236}">
                <a16:creationId xmlns:a16="http://schemas.microsoft.com/office/drawing/2014/main" id="{CFE0CC10-AA88-4E5C-87DA-8FC662E9835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021203" y="4359529"/>
            <a:ext cx="276999" cy="276999"/>
          </a:xfrm>
          <a:prstGeom prst="rect">
            <a:avLst/>
          </a:prstGeom>
        </p:spPr>
      </p:pic>
      <p:pic>
        <p:nvPicPr>
          <p:cNvPr id="87" name="Graphic 86">
            <a:extLst>
              <a:ext uri="{FF2B5EF4-FFF2-40B4-BE49-F238E27FC236}">
                <a16:creationId xmlns:a16="http://schemas.microsoft.com/office/drawing/2014/main" id="{64C6AFE4-4B98-4624-B7C2-DBB105C1048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752437" y="5132876"/>
            <a:ext cx="276999" cy="276999"/>
          </a:xfrm>
          <a:prstGeom prst="rect">
            <a:avLst/>
          </a:prstGeom>
        </p:spPr>
      </p:pic>
      <p:pic>
        <p:nvPicPr>
          <p:cNvPr id="88" name="Graphic 87">
            <a:extLst>
              <a:ext uri="{FF2B5EF4-FFF2-40B4-BE49-F238E27FC236}">
                <a16:creationId xmlns:a16="http://schemas.microsoft.com/office/drawing/2014/main" id="{3151C123-1903-4967-BC2A-842D8DD35B7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29736" y="5125902"/>
            <a:ext cx="276999" cy="276999"/>
          </a:xfrm>
          <a:prstGeom prst="rect">
            <a:avLst/>
          </a:prstGeom>
        </p:spPr>
      </p:pic>
      <p:pic>
        <p:nvPicPr>
          <p:cNvPr id="89" name="Graphic 88">
            <a:extLst>
              <a:ext uri="{FF2B5EF4-FFF2-40B4-BE49-F238E27FC236}">
                <a16:creationId xmlns:a16="http://schemas.microsoft.com/office/drawing/2014/main" id="{6C57ED6E-FFBF-488F-AFD7-FF929239AAA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13014" y="4885938"/>
            <a:ext cx="276999" cy="276999"/>
          </a:xfrm>
          <a:prstGeom prst="rect">
            <a:avLst/>
          </a:prstGeom>
        </p:spPr>
      </p:pic>
      <p:pic>
        <p:nvPicPr>
          <p:cNvPr id="90" name="Graphic 89">
            <a:extLst>
              <a:ext uri="{FF2B5EF4-FFF2-40B4-BE49-F238E27FC236}">
                <a16:creationId xmlns:a16="http://schemas.microsoft.com/office/drawing/2014/main" id="{EA3CB132-28CF-4858-AF56-D0BA3283486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358750" y="5703058"/>
            <a:ext cx="276999" cy="276999"/>
          </a:xfrm>
          <a:prstGeom prst="rect">
            <a:avLst/>
          </a:prstGeom>
        </p:spPr>
      </p:pic>
      <p:pic>
        <p:nvPicPr>
          <p:cNvPr id="91" name="Graphic 90">
            <a:extLst>
              <a:ext uri="{FF2B5EF4-FFF2-40B4-BE49-F238E27FC236}">
                <a16:creationId xmlns:a16="http://schemas.microsoft.com/office/drawing/2014/main" id="{31C47B2C-B93B-44E0-BC41-9E11400B5DA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800626" y="5703058"/>
            <a:ext cx="276999" cy="276999"/>
          </a:xfrm>
          <a:prstGeom prst="rect">
            <a:avLst/>
          </a:prstGeom>
        </p:spPr>
      </p:pic>
      <p:sp>
        <p:nvSpPr>
          <p:cNvPr id="92" name="Rectangle 91">
            <a:extLst>
              <a:ext uri="{FF2B5EF4-FFF2-40B4-BE49-F238E27FC236}">
                <a16:creationId xmlns:a16="http://schemas.microsoft.com/office/drawing/2014/main" id="{7F8D5C7B-B3BB-4C62-A5CF-A2AC51BF91A8}"/>
              </a:ext>
            </a:extLst>
          </p:cNvPr>
          <p:cNvSpPr/>
          <p:nvPr/>
        </p:nvSpPr>
        <p:spPr>
          <a:xfrm>
            <a:off x="10856822" y="3259763"/>
            <a:ext cx="1272475" cy="236772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Country differences: India heavily leaning towards 100% work from office across all business sizes; Indonesia among medium and large; Mexico among large businesses; might be worth pointing out in conjunction with the fact that these are also the countries &amp; business sizes that are struggling the most with tech issues</a:t>
            </a:r>
          </a:p>
        </p:txBody>
      </p:sp>
    </p:spTree>
    <p:extLst>
      <p:ext uri="{BB962C8B-B14F-4D97-AF65-F5344CB8AC3E}">
        <p14:creationId xmlns:p14="http://schemas.microsoft.com/office/powerpoint/2010/main" val="201029110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 name="Chart 95">
            <a:extLst>
              <a:ext uri="{FF2B5EF4-FFF2-40B4-BE49-F238E27FC236}">
                <a16:creationId xmlns:a16="http://schemas.microsoft.com/office/drawing/2014/main" id="{BB8C7E95-8C99-4E39-B066-CABE2A249397}"/>
              </a:ext>
            </a:extLst>
          </p:cNvPr>
          <p:cNvGraphicFramePr/>
          <p:nvPr>
            <p:extLst>
              <p:ext uri="{D42A27DB-BD31-4B8C-83A1-F6EECF244321}">
                <p14:modId xmlns:p14="http://schemas.microsoft.com/office/powerpoint/2010/main" val="3263817598"/>
              </p:ext>
            </p:extLst>
          </p:nvPr>
        </p:nvGraphicFramePr>
        <p:xfrm>
          <a:off x="2982641" y="2164822"/>
          <a:ext cx="6223541" cy="2706217"/>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1">
            <a:extLst>
              <a:ext uri="{FF2B5EF4-FFF2-40B4-BE49-F238E27FC236}">
                <a16:creationId xmlns:a16="http://schemas.microsoft.com/office/drawing/2014/main" id="{324DCDEC-C008-4FE8-B17A-8653114F9A34}"/>
              </a:ext>
            </a:extLst>
          </p:cNvPr>
          <p:cNvSpPr>
            <a:spLocks noGrp="1"/>
          </p:cNvSpPr>
          <p:nvPr>
            <p:ph type="ftr" sz="quarter" idx="11"/>
          </p:nvPr>
        </p:nvSpPr>
        <p:spPr/>
        <p:txBody>
          <a:bodyPr/>
          <a:lstStyle/>
          <a:p>
            <a:r>
              <a:rPr lang="en-US" dirty="0"/>
              <a:t>2021 Lenovo Internal. All rights reserved.</a:t>
            </a:r>
          </a:p>
        </p:txBody>
      </p:sp>
      <p:sp>
        <p:nvSpPr>
          <p:cNvPr id="3" name="Content Placeholder 2">
            <a:extLst>
              <a:ext uri="{FF2B5EF4-FFF2-40B4-BE49-F238E27FC236}">
                <a16:creationId xmlns:a16="http://schemas.microsoft.com/office/drawing/2014/main" id="{3D3C0CD1-47EF-4BCA-9911-786B2E375180}"/>
              </a:ext>
            </a:extLst>
          </p:cNvPr>
          <p:cNvSpPr>
            <a:spLocks noGrp="1"/>
          </p:cNvSpPr>
          <p:nvPr>
            <p:ph sz="quarter" idx="12"/>
          </p:nvPr>
        </p:nvSpPr>
        <p:spPr>
          <a:xfrm>
            <a:off x="3950149" y="6295349"/>
            <a:ext cx="6756928" cy="562651"/>
          </a:xfrm>
        </p:spPr>
        <p:txBody>
          <a:bodyPr vert="horz" lIns="91440" tIns="45720" rIns="91440" bIns="45720" rtlCol="0" anchor="b">
            <a:noAutofit/>
          </a:bodyPr>
          <a:lstStyle/>
          <a:p>
            <a:r>
              <a:rPr lang="en-US" dirty="0"/>
              <a:t>Q4. If it were up to you and </a:t>
            </a:r>
            <a:r>
              <a:rPr lang="en-US" err="1"/>
              <a:t>Covid</a:t>
            </a:r>
            <a:r>
              <a:rPr lang="en-US" dirty="0"/>
              <a:t> wasn’t an issue, what schedule would you prefer for working at your company’s physical office?  </a:t>
            </a:r>
          </a:p>
          <a:p>
            <a:r>
              <a:rPr lang="en-US" dirty="0"/>
              <a:t>Base: BEU Aged 18-34 (n=1,452), Age 35+ (n=2,638)</a:t>
            </a:r>
          </a:p>
        </p:txBody>
      </p:sp>
      <p:sp>
        <p:nvSpPr>
          <p:cNvPr id="4" name="Slide Number Placeholder 3">
            <a:extLst>
              <a:ext uri="{FF2B5EF4-FFF2-40B4-BE49-F238E27FC236}">
                <a16:creationId xmlns:a16="http://schemas.microsoft.com/office/drawing/2014/main" id="{18F58947-1E64-496D-B2FC-6196F7241FA4}"/>
              </a:ext>
            </a:extLst>
          </p:cNvPr>
          <p:cNvSpPr>
            <a:spLocks noGrp="1"/>
          </p:cNvSpPr>
          <p:nvPr>
            <p:ph type="sldNum" sz="quarter" idx="4"/>
          </p:nvPr>
        </p:nvSpPr>
        <p:spPr/>
        <p:txBody>
          <a:bodyPr/>
          <a:lstStyle/>
          <a:p>
            <a:fld id="{6D22F896-40B5-4ADD-8801-0D06FADFA095}" type="slidenum">
              <a:rPr lang="en-US" smtClean="0">
                <a:latin typeface="Arial" panose="020B0604020202020204" pitchFamily="34" charset="0"/>
              </a:rPr>
              <a:pPr/>
              <a:t>24</a:t>
            </a:fld>
            <a:endParaRPr lang="en-US" dirty="0">
              <a:latin typeface="Arial" panose="020B0604020202020204" pitchFamily="34" charset="0"/>
            </a:endParaRPr>
          </a:p>
        </p:txBody>
      </p:sp>
      <p:sp>
        <p:nvSpPr>
          <p:cNvPr id="5" name="Title 4">
            <a:extLst>
              <a:ext uri="{FF2B5EF4-FFF2-40B4-BE49-F238E27FC236}">
                <a16:creationId xmlns:a16="http://schemas.microsoft.com/office/drawing/2014/main" id="{EDEBBF0B-168C-4251-8320-2798E2980AAE}"/>
              </a:ext>
            </a:extLst>
          </p:cNvPr>
          <p:cNvSpPr>
            <a:spLocks noGrp="1"/>
          </p:cNvSpPr>
          <p:nvPr>
            <p:ph type="title"/>
          </p:nvPr>
        </p:nvSpPr>
        <p:spPr/>
        <p:txBody>
          <a:bodyPr/>
          <a:lstStyle/>
          <a:p>
            <a:r>
              <a:rPr lang="en-US" dirty="0"/>
              <a:t>Younger BEUs favor working in the office post-Covid, while older BEUs are split in their preference for some combination of mostly in the office or at home  </a:t>
            </a:r>
          </a:p>
        </p:txBody>
      </p:sp>
      <p:sp>
        <p:nvSpPr>
          <p:cNvPr id="7" name="TextBox 6">
            <a:extLst>
              <a:ext uri="{FF2B5EF4-FFF2-40B4-BE49-F238E27FC236}">
                <a16:creationId xmlns:a16="http://schemas.microsoft.com/office/drawing/2014/main" id="{DE825024-02AA-4E7D-BBB7-E399918E7AEA}"/>
              </a:ext>
            </a:extLst>
          </p:cNvPr>
          <p:cNvSpPr txBox="1"/>
          <p:nvPr/>
        </p:nvSpPr>
        <p:spPr>
          <a:xfrm>
            <a:off x="3377182" y="870268"/>
            <a:ext cx="5434461" cy="338554"/>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Work Location Preference without Covid-19 Issue</a:t>
            </a:r>
          </a:p>
        </p:txBody>
      </p:sp>
      <p:sp>
        <p:nvSpPr>
          <p:cNvPr id="20" name="Arrow: Pentagon 19">
            <a:extLst>
              <a:ext uri="{FF2B5EF4-FFF2-40B4-BE49-F238E27FC236}">
                <a16:creationId xmlns:a16="http://schemas.microsoft.com/office/drawing/2014/main" id="{6A44E2B6-FBF6-4FCD-AC87-BAE8A91F6850}"/>
              </a:ext>
            </a:extLst>
          </p:cNvPr>
          <p:cNvSpPr/>
          <p:nvPr/>
        </p:nvSpPr>
        <p:spPr>
          <a:xfrm>
            <a:off x="1" y="870268"/>
            <a:ext cx="744278" cy="276999"/>
          </a:xfrm>
          <a:prstGeom prst="homePlate">
            <a:avLst/>
          </a:prstGeom>
          <a:solidFill>
            <a:srgbClr val="327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chemeClr val="bg1"/>
                </a:solidFill>
                <a:latin typeface="Arial" panose="020B0604020202020204" pitchFamily="34" charset="0"/>
                <a:cs typeface="Arial" panose="020B0604020202020204" pitchFamily="34" charset="0"/>
              </a:rPr>
              <a:t>BEU</a:t>
            </a:r>
          </a:p>
        </p:txBody>
      </p:sp>
      <p:sp>
        <p:nvSpPr>
          <p:cNvPr id="29" name="TextBox 28">
            <a:extLst>
              <a:ext uri="{FF2B5EF4-FFF2-40B4-BE49-F238E27FC236}">
                <a16:creationId xmlns:a16="http://schemas.microsoft.com/office/drawing/2014/main" id="{F28B5439-7CA0-4F49-BFC3-ACECE04CC73C}"/>
              </a:ext>
            </a:extLst>
          </p:cNvPr>
          <p:cNvSpPr txBox="1"/>
          <p:nvPr/>
        </p:nvSpPr>
        <p:spPr>
          <a:xfrm>
            <a:off x="3516743" y="1882669"/>
            <a:ext cx="1756067" cy="347326"/>
          </a:xfrm>
          <a:prstGeom prst="rect">
            <a:avLst/>
          </a:prstGeom>
          <a:noFill/>
        </p:spPr>
        <p:txBody>
          <a:bodyPr wrap="square" lIns="18288" rIns="18288" rtlCol="0" anchor="ctr">
            <a:noAutofit/>
          </a:bodyPr>
          <a:lstStyle/>
          <a:p>
            <a:pPr algn="ctr"/>
            <a:r>
              <a:rPr lang="en-US" sz="1400" dirty="0">
                <a:solidFill>
                  <a:srgbClr val="29639E"/>
                </a:solidFill>
                <a:latin typeface="Arial" panose="020B0604020202020204" pitchFamily="34" charset="0"/>
                <a:cs typeface="Arial" panose="020B0604020202020204" pitchFamily="34" charset="0"/>
              </a:rPr>
              <a:t>NET: Office</a:t>
            </a:r>
          </a:p>
        </p:txBody>
      </p:sp>
      <p:sp>
        <p:nvSpPr>
          <p:cNvPr id="32" name="TextBox 31">
            <a:extLst>
              <a:ext uri="{FF2B5EF4-FFF2-40B4-BE49-F238E27FC236}">
                <a16:creationId xmlns:a16="http://schemas.microsoft.com/office/drawing/2014/main" id="{6AA9D6B7-C2CB-408C-B867-478F03F9DEA9}"/>
              </a:ext>
            </a:extLst>
          </p:cNvPr>
          <p:cNvSpPr txBox="1"/>
          <p:nvPr/>
        </p:nvSpPr>
        <p:spPr>
          <a:xfrm>
            <a:off x="7382551" y="1882669"/>
            <a:ext cx="1756067" cy="347326"/>
          </a:xfrm>
          <a:prstGeom prst="rect">
            <a:avLst/>
          </a:prstGeom>
          <a:noFill/>
        </p:spPr>
        <p:txBody>
          <a:bodyPr wrap="square" lIns="18288" rIns="18288" rtlCol="0" anchor="ctr">
            <a:noAutofit/>
          </a:bodyPr>
          <a:lstStyle/>
          <a:p>
            <a:pPr algn="ctr"/>
            <a:r>
              <a:rPr lang="en-US" sz="1400" dirty="0">
                <a:solidFill>
                  <a:srgbClr val="3E8DDD"/>
                </a:solidFill>
                <a:latin typeface="Arial" panose="020B0604020202020204" pitchFamily="34" charset="0"/>
                <a:cs typeface="Arial" panose="020B0604020202020204" pitchFamily="34" charset="0"/>
              </a:rPr>
              <a:t>NET: Home</a:t>
            </a:r>
          </a:p>
        </p:txBody>
      </p:sp>
      <p:sp>
        <p:nvSpPr>
          <p:cNvPr id="36" name="TextBox 35">
            <a:extLst>
              <a:ext uri="{FF2B5EF4-FFF2-40B4-BE49-F238E27FC236}">
                <a16:creationId xmlns:a16="http://schemas.microsoft.com/office/drawing/2014/main" id="{A8E880E8-4379-47A5-86E8-4F680AF3B64E}"/>
              </a:ext>
            </a:extLst>
          </p:cNvPr>
          <p:cNvSpPr txBox="1"/>
          <p:nvPr/>
        </p:nvSpPr>
        <p:spPr>
          <a:xfrm>
            <a:off x="2438211" y="2781192"/>
            <a:ext cx="575800"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18-34</a:t>
            </a:r>
          </a:p>
        </p:txBody>
      </p:sp>
      <p:sp>
        <p:nvSpPr>
          <p:cNvPr id="38" name="TextBox 37">
            <a:extLst>
              <a:ext uri="{FF2B5EF4-FFF2-40B4-BE49-F238E27FC236}">
                <a16:creationId xmlns:a16="http://schemas.microsoft.com/office/drawing/2014/main" id="{49DF727D-DE65-4B6B-B155-B14E6F1BFDBB}"/>
              </a:ext>
            </a:extLst>
          </p:cNvPr>
          <p:cNvSpPr txBox="1"/>
          <p:nvPr/>
        </p:nvSpPr>
        <p:spPr>
          <a:xfrm>
            <a:off x="2503933" y="4020546"/>
            <a:ext cx="444353"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35+</a:t>
            </a:r>
          </a:p>
        </p:txBody>
      </p:sp>
      <p:pic>
        <p:nvPicPr>
          <p:cNvPr id="43" name="Graphic 42">
            <a:extLst>
              <a:ext uri="{FF2B5EF4-FFF2-40B4-BE49-F238E27FC236}">
                <a16:creationId xmlns:a16="http://schemas.microsoft.com/office/drawing/2014/main" id="{9A4D045A-ECA2-4CDE-9BC5-1CFE30C4F1EA}"/>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24892" b="14280"/>
          <a:stretch/>
        </p:blipFill>
        <p:spPr>
          <a:xfrm>
            <a:off x="94591" y="1206790"/>
            <a:ext cx="432479" cy="263068"/>
          </a:xfrm>
          <a:prstGeom prst="rect">
            <a:avLst/>
          </a:prstGeom>
        </p:spPr>
      </p:pic>
      <p:sp>
        <p:nvSpPr>
          <p:cNvPr id="100" name="Rectangle 99">
            <a:extLst>
              <a:ext uri="{FF2B5EF4-FFF2-40B4-BE49-F238E27FC236}">
                <a16:creationId xmlns:a16="http://schemas.microsoft.com/office/drawing/2014/main" id="{B7833FC1-FD12-41AB-A946-96AE8EC7BCD6}"/>
              </a:ext>
            </a:extLst>
          </p:cNvPr>
          <p:cNvSpPr/>
          <p:nvPr/>
        </p:nvSpPr>
        <p:spPr>
          <a:xfrm>
            <a:off x="8021410" y="3998261"/>
            <a:ext cx="354584" cy="253916"/>
          </a:xfrm>
          <a:prstGeom prst="rect">
            <a:avLst/>
          </a:prstGeom>
        </p:spPr>
        <p:txBody>
          <a:bodyPr wrap="none">
            <a:spAutoFit/>
          </a:bodyPr>
          <a:lstStyle/>
          <a:p>
            <a:r>
              <a:rPr lang="en-US" sz="1050" b="1" i="1" dirty="0">
                <a:solidFill>
                  <a:schemeClr val="bg1"/>
                </a:solidFill>
                <a:latin typeface="Arial" panose="020B0604020202020204" pitchFamily="34" charset="0"/>
                <a:cs typeface="Arial" pitchFamily="34" charset="0"/>
              </a:rPr>
              <a:t>▲ </a:t>
            </a:r>
            <a:endParaRPr lang="en-US" sz="800" dirty="0">
              <a:solidFill>
                <a:schemeClr val="bg1"/>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71FCF685-9ADB-4A35-BE58-84A24F699088}"/>
              </a:ext>
            </a:extLst>
          </p:cNvPr>
          <p:cNvSpPr txBox="1"/>
          <p:nvPr/>
        </p:nvSpPr>
        <p:spPr>
          <a:xfrm>
            <a:off x="5646118" y="1882669"/>
            <a:ext cx="1756067" cy="347326"/>
          </a:xfrm>
          <a:prstGeom prst="rect">
            <a:avLst/>
          </a:prstGeom>
          <a:noFill/>
        </p:spPr>
        <p:txBody>
          <a:bodyPr wrap="square" lIns="18288" rIns="18288" rtlCol="0" anchor="ctr">
            <a:noAutofit/>
          </a:bodyPr>
          <a:lstStyle/>
          <a:p>
            <a:pPr algn="ctr"/>
            <a:r>
              <a:rPr lang="en-US" sz="1400" dirty="0">
                <a:solidFill>
                  <a:srgbClr val="29639E"/>
                </a:solidFill>
                <a:latin typeface="Arial" panose="020B0604020202020204" pitchFamily="34" charset="0"/>
                <a:cs typeface="Arial" panose="020B0604020202020204" pitchFamily="34" charset="0"/>
              </a:rPr>
              <a:t>Even split</a:t>
            </a:r>
          </a:p>
        </p:txBody>
      </p:sp>
      <p:sp>
        <p:nvSpPr>
          <p:cNvPr id="27" name="Rectangle 26">
            <a:extLst>
              <a:ext uri="{FF2B5EF4-FFF2-40B4-BE49-F238E27FC236}">
                <a16:creationId xmlns:a16="http://schemas.microsoft.com/office/drawing/2014/main" id="{9B44996D-E86B-4BD2-99F7-66CA187278DB}"/>
              </a:ext>
            </a:extLst>
          </p:cNvPr>
          <p:cNvSpPr/>
          <p:nvPr/>
        </p:nvSpPr>
        <p:spPr>
          <a:xfrm>
            <a:off x="4582162" y="2781868"/>
            <a:ext cx="354584" cy="253916"/>
          </a:xfrm>
          <a:prstGeom prst="rect">
            <a:avLst/>
          </a:prstGeom>
        </p:spPr>
        <p:txBody>
          <a:bodyPr wrap="none">
            <a:spAutoFit/>
          </a:bodyPr>
          <a:lstStyle/>
          <a:p>
            <a:r>
              <a:rPr lang="en-US" sz="1050" b="1" i="1" dirty="0">
                <a:solidFill>
                  <a:schemeClr val="bg1"/>
                </a:solidFill>
                <a:latin typeface="Arial" panose="020B0604020202020204" pitchFamily="34" charset="0"/>
                <a:cs typeface="Arial" pitchFamily="34" charset="0"/>
              </a:rPr>
              <a:t>▲ </a:t>
            </a:r>
            <a:endParaRPr lang="en-US" sz="800" dirty="0">
              <a:solidFill>
                <a:schemeClr val="bg1"/>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95AF1E98-52DA-4206-863F-394329A7D59D}"/>
              </a:ext>
            </a:extLst>
          </p:cNvPr>
          <p:cNvSpPr/>
          <p:nvPr/>
        </p:nvSpPr>
        <p:spPr>
          <a:xfrm>
            <a:off x="6765823" y="2781868"/>
            <a:ext cx="354584" cy="253916"/>
          </a:xfrm>
          <a:prstGeom prst="rect">
            <a:avLst/>
          </a:prstGeom>
        </p:spPr>
        <p:txBody>
          <a:bodyPr wrap="none">
            <a:spAutoFit/>
          </a:bodyPr>
          <a:lstStyle/>
          <a:p>
            <a:r>
              <a:rPr lang="en-US" sz="1050" b="1" i="1" dirty="0">
                <a:solidFill>
                  <a:schemeClr val="bg1"/>
                </a:solidFill>
                <a:latin typeface="Arial" panose="020B0604020202020204" pitchFamily="34" charset="0"/>
                <a:cs typeface="Arial" pitchFamily="34" charset="0"/>
              </a:rPr>
              <a:t>▲ </a:t>
            </a:r>
            <a:endParaRPr lang="en-US" sz="8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8D562B2-70C6-40FA-891A-397AB2515DAD}"/>
              </a:ext>
            </a:extLst>
          </p:cNvPr>
          <p:cNvSpPr txBox="1"/>
          <p:nvPr/>
        </p:nvSpPr>
        <p:spPr>
          <a:xfrm>
            <a:off x="3014011" y="6094325"/>
            <a:ext cx="8396189" cy="402047"/>
          </a:xfrm>
          <a:prstGeom prst="rect">
            <a:avLst/>
          </a:prstGeom>
          <a:noFill/>
        </p:spPr>
        <p:txBody>
          <a:bodyPr wrap="square" lIns="18288" rIns="18288" rtlCol="0" anchor="ctr">
            <a:noAutofit/>
          </a:bodyPr>
          <a:lstStyle/>
          <a:p>
            <a:pPr algn="ctr"/>
            <a:r>
              <a:rPr lang="en-US" sz="1000" dirty="0">
                <a:latin typeface="Arial" panose="020B0604020202020204" pitchFamily="34" charset="0"/>
                <a:cs typeface="Arial" panose="020B0604020202020204" pitchFamily="34" charset="0"/>
              </a:rPr>
              <a:t>Note: NET Office consists of WFO 100% and WFO Mostly; NET: Home consists of WFH 100% and WFH Mostly </a:t>
            </a:r>
          </a:p>
        </p:txBody>
      </p:sp>
    </p:spTree>
    <p:extLst>
      <p:ext uri="{BB962C8B-B14F-4D97-AF65-F5344CB8AC3E}">
        <p14:creationId xmlns:p14="http://schemas.microsoft.com/office/powerpoint/2010/main" val="152475777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9F4581-99F1-4961-9CD8-D0BB09B90ED1}"/>
              </a:ext>
            </a:extLst>
          </p:cNvPr>
          <p:cNvSpPr>
            <a:spLocks noGrp="1"/>
          </p:cNvSpPr>
          <p:nvPr>
            <p:ph type="title"/>
          </p:nvPr>
        </p:nvSpPr>
        <p:spPr>
          <a:xfrm>
            <a:off x="548639" y="2001143"/>
            <a:ext cx="4833258" cy="2405203"/>
          </a:xfrm>
        </p:spPr>
        <p:txBody>
          <a:bodyPr/>
          <a:lstStyle/>
          <a:p>
            <a:r>
              <a:rPr lang="en-US" dirty="0"/>
              <a:t>Business/ workplace changes due to Covid-19</a:t>
            </a:r>
            <a:br>
              <a:rPr lang="en-US" dirty="0"/>
            </a:br>
            <a:br>
              <a:rPr lang="en-US" dirty="0"/>
            </a:br>
            <a:r>
              <a:rPr lang="en-US" dirty="0"/>
              <a:t>ITDMs</a:t>
            </a:r>
            <a:endParaRPr lang="en-US" b="0" dirty="0"/>
          </a:p>
        </p:txBody>
      </p:sp>
      <p:sp>
        <p:nvSpPr>
          <p:cNvPr id="2" name="Footer Placeholder 1">
            <a:extLst>
              <a:ext uri="{FF2B5EF4-FFF2-40B4-BE49-F238E27FC236}">
                <a16:creationId xmlns:a16="http://schemas.microsoft.com/office/drawing/2014/main" id="{02DC10F3-E0FD-4FF6-AA0A-AE9B2076A4F3}"/>
              </a:ext>
            </a:extLst>
          </p:cNvPr>
          <p:cNvSpPr>
            <a:spLocks noGrp="1"/>
          </p:cNvSpPr>
          <p:nvPr>
            <p:ph type="ftr" sz="quarter" idx="3"/>
          </p:nvPr>
        </p:nvSpPr>
        <p:spPr/>
        <p:txBody>
          <a:bodyPr/>
          <a:lstStyle/>
          <a:p>
            <a:r>
              <a:rPr lang="en-US" dirty="0"/>
              <a:t>2021 Lenovo Internal. All rights reserved.</a:t>
            </a:r>
          </a:p>
        </p:txBody>
      </p:sp>
      <p:sp>
        <p:nvSpPr>
          <p:cNvPr id="8" name="Slide Number Placeholder 4">
            <a:extLst>
              <a:ext uri="{FF2B5EF4-FFF2-40B4-BE49-F238E27FC236}">
                <a16:creationId xmlns:a16="http://schemas.microsoft.com/office/drawing/2014/main" id="{22D81D3D-7DD0-4F5B-9896-F9584990865F}"/>
              </a:ext>
            </a:extLst>
          </p:cNvPr>
          <p:cNvSpPr>
            <a:spLocks noGrp="1"/>
          </p:cNvSpPr>
          <p:nvPr>
            <p:ph type="sldNum" sz="quarter" idx="4"/>
          </p:nvPr>
        </p:nvSpPr>
        <p:spPr>
          <a:xfrm>
            <a:off x="11697661" y="6473952"/>
            <a:ext cx="438912" cy="155448"/>
          </a:xfrm>
        </p:spPr>
        <p:txBody>
          <a:bodyPr/>
          <a:lstStyle/>
          <a:p>
            <a:fld id="{6D22F896-40B5-4ADD-8801-0D06FADFA095}" type="slidenum">
              <a:rPr lang="en-US" smtClean="0">
                <a:solidFill>
                  <a:schemeClr val="bg1"/>
                </a:solidFill>
                <a:latin typeface="Arial" panose="020B0604020202020204" pitchFamily="34" charset="0"/>
              </a:rPr>
              <a:pPr/>
              <a:t>25</a:t>
            </a:fld>
            <a:endParaRPr lang="en-US" dirty="0">
              <a:solidFill>
                <a:schemeClr val="bg1"/>
              </a:solidFill>
              <a:latin typeface="Arial" panose="020B0604020202020204" pitchFamily="34" charset="0"/>
            </a:endParaRPr>
          </a:p>
        </p:txBody>
      </p:sp>
    </p:spTree>
    <p:extLst>
      <p:ext uri="{BB962C8B-B14F-4D97-AF65-F5344CB8AC3E}">
        <p14:creationId xmlns:p14="http://schemas.microsoft.com/office/powerpoint/2010/main" val="128351342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4DCDEC-C008-4FE8-B17A-8653114F9A34}"/>
              </a:ext>
            </a:extLst>
          </p:cNvPr>
          <p:cNvSpPr>
            <a:spLocks noGrp="1"/>
          </p:cNvSpPr>
          <p:nvPr>
            <p:ph type="ftr" sz="quarter" idx="11"/>
          </p:nvPr>
        </p:nvSpPr>
        <p:spPr/>
        <p:txBody>
          <a:bodyPr/>
          <a:lstStyle/>
          <a:p>
            <a:r>
              <a:rPr lang="en-US" dirty="0"/>
              <a:t>2021 Lenovo Internal. All rights reserved.</a:t>
            </a:r>
          </a:p>
        </p:txBody>
      </p:sp>
      <p:sp>
        <p:nvSpPr>
          <p:cNvPr id="3" name="Content Placeholder 2">
            <a:extLst>
              <a:ext uri="{FF2B5EF4-FFF2-40B4-BE49-F238E27FC236}">
                <a16:creationId xmlns:a16="http://schemas.microsoft.com/office/drawing/2014/main" id="{3D3C0CD1-47EF-4BCA-9911-786B2E375180}"/>
              </a:ext>
            </a:extLst>
          </p:cNvPr>
          <p:cNvSpPr>
            <a:spLocks noGrp="1"/>
          </p:cNvSpPr>
          <p:nvPr>
            <p:ph sz="quarter" idx="12"/>
          </p:nvPr>
        </p:nvSpPr>
        <p:spPr>
          <a:xfrm>
            <a:off x="3950149" y="6295349"/>
            <a:ext cx="6756928" cy="562651"/>
          </a:xfrm>
        </p:spPr>
        <p:txBody>
          <a:bodyPr vert="horz" lIns="91440" tIns="45720" rIns="91440" bIns="45720" rtlCol="0" anchor="b">
            <a:noAutofit/>
          </a:bodyPr>
          <a:lstStyle/>
          <a:p>
            <a:r>
              <a:rPr lang="en-US" dirty="0"/>
              <a:t>Q15. Flash forward a year and presume Covid-19 is no longer a concern. Which of these scenarios are most likely for your company?</a:t>
            </a:r>
          </a:p>
          <a:p>
            <a:r>
              <a:rPr lang="en-US" dirty="0"/>
              <a:t>Base: ITDM VS/Small (n=1,471), Medium (n=1,474), Large (n=1,462)</a:t>
            </a:r>
          </a:p>
        </p:txBody>
      </p:sp>
      <p:sp>
        <p:nvSpPr>
          <p:cNvPr id="4" name="Slide Number Placeholder 3">
            <a:extLst>
              <a:ext uri="{FF2B5EF4-FFF2-40B4-BE49-F238E27FC236}">
                <a16:creationId xmlns:a16="http://schemas.microsoft.com/office/drawing/2014/main" id="{18F58947-1E64-496D-B2FC-6196F7241FA4}"/>
              </a:ext>
            </a:extLst>
          </p:cNvPr>
          <p:cNvSpPr>
            <a:spLocks noGrp="1"/>
          </p:cNvSpPr>
          <p:nvPr>
            <p:ph type="sldNum" sz="quarter" idx="4"/>
          </p:nvPr>
        </p:nvSpPr>
        <p:spPr/>
        <p:txBody>
          <a:bodyPr/>
          <a:lstStyle/>
          <a:p>
            <a:fld id="{6D22F896-40B5-4ADD-8801-0D06FADFA095}" type="slidenum">
              <a:rPr lang="en-US" smtClean="0">
                <a:latin typeface="Arial" panose="020B0604020202020204" pitchFamily="34" charset="0"/>
              </a:rPr>
              <a:pPr/>
              <a:t>26</a:t>
            </a:fld>
            <a:endParaRPr lang="en-US" dirty="0">
              <a:latin typeface="Arial" panose="020B0604020202020204" pitchFamily="34" charset="0"/>
            </a:endParaRPr>
          </a:p>
        </p:txBody>
      </p:sp>
      <p:sp>
        <p:nvSpPr>
          <p:cNvPr id="5" name="Title 4">
            <a:extLst>
              <a:ext uri="{FF2B5EF4-FFF2-40B4-BE49-F238E27FC236}">
                <a16:creationId xmlns:a16="http://schemas.microsoft.com/office/drawing/2014/main" id="{EDEBBF0B-168C-4251-8320-2798E2980AAE}"/>
              </a:ext>
            </a:extLst>
          </p:cNvPr>
          <p:cNvSpPr>
            <a:spLocks noGrp="1"/>
          </p:cNvSpPr>
          <p:nvPr>
            <p:ph type="title"/>
          </p:nvPr>
        </p:nvSpPr>
        <p:spPr/>
        <p:txBody>
          <a:bodyPr/>
          <a:lstStyle/>
          <a:p>
            <a:r>
              <a:rPr lang="en-US" dirty="0"/>
              <a:t>Most businesses anticipate employing some form of a hybrid work model, with employees working both at-home and in the office once Covid is no longer a concern</a:t>
            </a:r>
          </a:p>
        </p:txBody>
      </p:sp>
      <p:sp>
        <p:nvSpPr>
          <p:cNvPr id="7" name="TextBox 6">
            <a:extLst>
              <a:ext uri="{FF2B5EF4-FFF2-40B4-BE49-F238E27FC236}">
                <a16:creationId xmlns:a16="http://schemas.microsoft.com/office/drawing/2014/main" id="{DE825024-02AA-4E7D-BBB7-E399918E7AEA}"/>
              </a:ext>
            </a:extLst>
          </p:cNvPr>
          <p:cNvSpPr txBox="1"/>
          <p:nvPr/>
        </p:nvSpPr>
        <p:spPr>
          <a:xfrm>
            <a:off x="2806563" y="870268"/>
            <a:ext cx="6575698" cy="338554"/>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Most Likely Work Location Scenarios without Covid-19 Issue</a:t>
            </a:r>
          </a:p>
        </p:txBody>
      </p:sp>
      <p:sp>
        <p:nvSpPr>
          <p:cNvPr id="13" name="Arrow: Pentagon 12">
            <a:extLst>
              <a:ext uri="{FF2B5EF4-FFF2-40B4-BE49-F238E27FC236}">
                <a16:creationId xmlns:a16="http://schemas.microsoft.com/office/drawing/2014/main" id="{CCEA447F-F331-4155-A179-88728B536072}"/>
              </a:ext>
            </a:extLst>
          </p:cNvPr>
          <p:cNvSpPr/>
          <p:nvPr/>
        </p:nvSpPr>
        <p:spPr>
          <a:xfrm>
            <a:off x="1" y="870268"/>
            <a:ext cx="744278" cy="27699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chemeClr val="bg1"/>
                </a:solidFill>
                <a:latin typeface="Arial" panose="020B0604020202020204" pitchFamily="34" charset="0"/>
                <a:cs typeface="Arial" panose="020B0604020202020204" pitchFamily="34" charset="0"/>
              </a:rPr>
              <a:t>ITDM</a:t>
            </a:r>
          </a:p>
        </p:txBody>
      </p:sp>
      <p:graphicFrame>
        <p:nvGraphicFramePr>
          <p:cNvPr id="18" name="Chart 17">
            <a:extLst>
              <a:ext uri="{FF2B5EF4-FFF2-40B4-BE49-F238E27FC236}">
                <a16:creationId xmlns:a16="http://schemas.microsoft.com/office/drawing/2014/main" id="{9D627682-9DD5-4CF5-ACB5-2D0842837A2A}"/>
              </a:ext>
            </a:extLst>
          </p:cNvPr>
          <p:cNvGraphicFramePr/>
          <p:nvPr>
            <p:extLst>
              <p:ext uri="{D42A27DB-BD31-4B8C-83A1-F6EECF244321}">
                <p14:modId xmlns:p14="http://schemas.microsoft.com/office/powerpoint/2010/main" val="926076469"/>
              </p:ext>
            </p:extLst>
          </p:nvPr>
        </p:nvGraphicFramePr>
        <p:xfrm>
          <a:off x="1879760" y="1777218"/>
          <a:ext cx="8938471" cy="4299732"/>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196EAC90-91ED-4775-959F-BB998CF7E2B9}"/>
              </a:ext>
            </a:extLst>
          </p:cNvPr>
          <p:cNvSpPr txBox="1"/>
          <p:nvPr/>
        </p:nvSpPr>
        <p:spPr>
          <a:xfrm>
            <a:off x="1802153" y="1791725"/>
            <a:ext cx="1756067" cy="347326"/>
          </a:xfrm>
          <a:prstGeom prst="rect">
            <a:avLst/>
          </a:prstGeom>
          <a:noFill/>
        </p:spPr>
        <p:txBody>
          <a:bodyPr wrap="square" lIns="18288" rIns="18288" rtlCol="0" anchor="ctr">
            <a:noAutofit/>
          </a:bodyPr>
          <a:lstStyle/>
          <a:p>
            <a:pPr algn="ctr"/>
            <a:r>
              <a:rPr lang="en-US" sz="1200" dirty="0">
                <a:latin typeface="Arial" panose="020B0604020202020204" pitchFamily="34" charset="0"/>
                <a:cs typeface="Arial" panose="020B0604020202020204" pitchFamily="34" charset="0"/>
              </a:rPr>
              <a:t>Fully WFH </a:t>
            </a:r>
          </a:p>
          <a:p>
            <a:pPr algn="ctr"/>
            <a:r>
              <a:rPr lang="en-US" sz="1200" dirty="0">
                <a:latin typeface="Arial" panose="020B0604020202020204" pitchFamily="34" charset="0"/>
                <a:cs typeface="Arial" panose="020B0604020202020204" pitchFamily="34" charset="0"/>
              </a:rPr>
              <a:t>(No offices)</a:t>
            </a:r>
          </a:p>
        </p:txBody>
      </p:sp>
      <p:sp>
        <p:nvSpPr>
          <p:cNvPr id="24" name="TextBox 23">
            <a:extLst>
              <a:ext uri="{FF2B5EF4-FFF2-40B4-BE49-F238E27FC236}">
                <a16:creationId xmlns:a16="http://schemas.microsoft.com/office/drawing/2014/main" id="{1B7FFE94-9CF8-4C97-A61A-7AF72A72BB03}"/>
              </a:ext>
            </a:extLst>
          </p:cNvPr>
          <p:cNvSpPr txBox="1"/>
          <p:nvPr/>
        </p:nvSpPr>
        <p:spPr>
          <a:xfrm>
            <a:off x="3542653" y="1791725"/>
            <a:ext cx="2571058" cy="347326"/>
          </a:xfrm>
          <a:prstGeom prst="rect">
            <a:avLst/>
          </a:prstGeom>
          <a:noFill/>
        </p:spPr>
        <p:txBody>
          <a:bodyPr wrap="square" lIns="18288" rIns="18288" rtlCol="0" anchor="ctr">
            <a:noAutofit/>
          </a:bodyPr>
          <a:lstStyle/>
          <a:p>
            <a:pPr algn="ctr"/>
            <a:r>
              <a:rPr lang="en-US" sz="1200" dirty="0">
                <a:latin typeface="Arial" panose="020B0604020202020204" pitchFamily="34" charset="0"/>
                <a:cs typeface="Arial" panose="020B0604020202020204" pitchFamily="34" charset="0"/>
              </a:rPr>
              <a:t>WFH Mostly </a:t>
            </a:r>
          </a:p>
          <a:p>
            <a:pPr algn="ctr"/>
            <a:r>
              <a:rPr lang="en-US" sz="1200" dirty="0">
                <a:latin typeface="Arial" panose="020B0604020202020204" pitchFamily="34" charset="0"/>
                <a:cs typeface="Arial" panose="020B0604020202020204" pitchFamily="34" charset="0"/>
              </a:rPr>
              <a:t>(Office exists but for vital employees)</a:t>
            </a:r>
          </a:p>
        </p:txBody>
      </p:sp>
      <p:sp>
        <p:nvSpPr>
          <p:cNvPr id="25" name="TextBox 24">
            <a:extLst>
              <a:ext uri="{FF2B5EF4-FFF2-40B4-BE49-F238E27FC236}">
                <a16:creationId xmlns:a16="http://schemas.microsoft.com/office/drawing/2014/main" id="{E201E179-ED79-4359-A69F-2C41D1D1BC9C}"/>
              </a:ext>
            </a:extLst>
          </p:cNvPr>
          <p:cNvSpPr txBox="1"/>
          <p:nvPr/>
        </p:nvSpPr>
        <p:spPr>
          <a:xfrm>
            <a:off x="6797263" y="1791725"/>
            <a:ext cx="1756067" cy="347326"/>
          </a:xfrm>
          <a:prstGeom prst="rect">
            <a:avLst/>
          </a:prstGeom>
          <a:noFill/>
        </p:spPr>
        <p:txBody>
          <a:bodyPr wrap="square" lIns="18288" rIns="18288" rtlCol="0" anchor="ctr">
            <a:noAutofit/>
          </a:bodyPr>
          <a:lstStyle/>
          <a:p>
            <a:pPr algn="ctr"/>
            <a:r>
              <a:rPr lang="en-US" sz="1200" dirty="0">
                <a:latin typeface="Arial" panose="020B0604020202020204" pitchFamily="34" charset="0"/>
                <a:cs typeface="Arial" panose="020B0604020202020204" pitchFamily="34" charset="0"/>
              </a:rPr>
              <a:t>Hybrid Model</a:t>
            </a:r>
          </a:p>
        </p:txBody>
      </p:sp>
      <p:sp>
        <p:nvSpPr>
          <p:cNvPr id="26" name="TextBox 25">
            <a:extLst>
              <a:ext uri="{FF2B5EF4-FFF2-40B4-BE49-F238E27FC236}">
                <a16:creationId xmlns:a16="http://schemas.microsoft.com/office/drawing/2014/main" id="{EB77452B-69D2-4DC5-B4A8-375EF8D21221}"/>
              </a:ext>
            </a:extLst>
          </p:cNvPr>
          <p:cNvSpPr txBox="1"/>
          <p:nvPr/>
        </p:nvSpPr>
        <p:spPr>
          <a:xfrm>
            <a:off x="8909186" y="1791725"/>
            <a:ext cx="1756067" cy="347326"/>
          </a:xfrm>
          <a:prstGeom prst="rect">
            <a:avLst/>
          </a:prstGeom>
          <a:noFill/>
        </p:spPr>
        <p:txBody>
          <a:bodyPr wrap="square" lIns="18288" rIns="18288" rtlCol="0" anchor="ctr">
            <a:noAutofit/>
          </a:bodyPr>
          <a:lstStyle/>
          <a:p>
            <a:pPr algn="ctr"/>
            <a:r>
              <a:rPr lang="en-US" sz="1200" dirty="0">
                <a:latin typeface="Arial" panose="020B0604020202020204" pitchFamily="34" charset="0"/>
                <a:cs typeface="Arial" panose="020B0604020202020204" pitchFamily="34" charset="0"/>
              </a:rPr>
              <a:t>Mostly WFO</a:t>
            </a:r>
          </a:p>
        </p:txBody>
      </p:sp>
      <p:sp>
        <p:nvSpPr>
          <p:cNvPr id="27" name="TextBox 26">
            <a:extLst>
              <a:ext uri="{FF2B5EF4-FFF2-40B4-BE49-F238E27FC236}">
                <a16:creationId xmlns:a16="http://schemas.microsoft.com/office/drawing/2014/main" id="{18CF5508-9B21-4B0A-A74D-F5D96BDA1747}"/>
              </a:ext>
            </a:extLst>
          </p:cNvPr>
          <p:cNvSpPr txBox="1"/>
          <p:nvPr/>
        </p:nvSpPr>
        <p:spPr>
          <a:xfrm>
            <a:off x="10072379" y="1791725"/>
            <a:ext cx="1756067" cy="347326"/>
          </a:xfrm>
          <a:prstGeom prst="rect">
            <a:avLst/>
          </a:prstGeom>
          <a:noFill/>
        </p:spPr>
        <p:txBody>
          <a:bodyPr wrap="square" lIns="18288" rIns="18288" rtlCol="0" anchor="ctr">
            <a:noAutofit/>
          </a:bodyPr>
          <a:lstStyle/>
          <a:p>
            <a:pPr algn="ctr"/>
            <a:r>
              <a:rPr lang="en-US" sz="1200" dirty="0">
                <a:latin typeface="Arial" panose="020B0604020202020204" pitchFamily="34" charset="0"/>
                <a:cs typeface="Arial" panose="020B0604020202020204" pitchFamily="34" charset="0"/>
              </a:rPr>
              <a:t>Undecided</a:t>
            </a:r>
          </a:p>
        </p:txBody>
      </p:sp>
      <p:pic>
        <p:nvPicPr>
          <p:cNvPr id="34" name="Graphic 33">
            <a:extLst>
              <a:ext uri="{FF2B5EF4-FFF2-40B4-BE49-F238E27FC236}">
                <a16:creationId xmlns:a16="http://schemas.microsoft.com/office/drawing/2014/main" id="{0B290970-43EC-423E-9603-E8AF9AEFBB44}"/>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6502" r="16840" b="45456"/>
          <a:stretch/>
        </p:blipFill>
        <p:spPr>
          <a:xfrm>
            <a:off x="126597" y="1204817"/>
            <a:ext cx="351749" cy="287825"/>
          </a:xfrm>
          <a:prstGeom prst="rect">
            <a:avLst/>
          </a:prstGeom>
        </p:spPr>
      </p:pic>
      <p:sp>
        <p:nvSpPr>
          <p:cNvPr id="38" name="TextBox 37">
            <a:extLst>
              <a:ext uri="{FF2B5EF4-FFF2-40B4-BE49-F238E27FC236}">
                <a16:creationId xmlns:a16="http://schemas.microsoft.com/office/drawing/2014/main" id="{31A9E459-751B-4C17-B77D-8BF0F0275846}"/>
              </a:ext>
            </a:extLst>
          </p:cNvPr>
          <p:cNvSpPr txBox="1"/>
          <p:nvPr/>
        </p:nvSpPr>
        <p:spPr>
          <a:xfrm>
            <a:off x="1110911" y="2307584"/>
            <a:ext cx="843501"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VS/Small</a:t>
            </a:r>
          </a:p>
        </p:txBody>
      </p:sp>
      <p:sp>
        <p:nvSpPr>
          <p:cNvPr id="39" name="TextBox 38">
            <a:extLst>
              <a:ext uri="{FF2B5EF4-FFF2-40B4-BE49-F238E27FC236}">
                <a16:creationId xmlns:a16="http://schemas.microsoft.com/office/drawing/2014/main" id="{26A81BC3-4A81-41B3-8F83-8043EC73C11C}"/>
              </a:ext>
            </a:extLst>
          </p:cNvPr>
          <p:cNvSpPr txBox="1"/>
          <p:nvPr/>
        </p:nvSpPr>
        <p:spPr>
          <a:xfrm>
            <a:off x="1149383" y="3600465"/>
            <a:ext cx="766557"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Medium</a:t>
            </a:r>
          </a:p>
        </p:txBody>
      </p:sp>
      <p:sp>
        <p:nvSpPr>
          <p:cNvPr id="40" name="TextBox 39">
            <a:extLst>
              <a:ext uri="{FF2B5EF4-FFF2-40B4-BE49-F238E27FC236}">
                <a16:creationId xmlns:a16="http://schemas.microsoft.com/office/drawing/2014/main" id="{B35EDF28-0172-42B3-BB49-3F8239358EE1}"/>
              </a:ext>
            </a:extLst>
          </p:cNvPr>
          <p:cNvSpPr txBox="1"/>
          <p:nvPr/>
        </p:nvSpPr>
        <p:spPr>
          <a:xfrm>
            <a:off x="1231136" y="4967959"/>
            <a:ext cx="603050"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Large</a:t>
            </a:r>
          </a:p>
        </p:txBody>
      </p:sp>
      <p:pic>
        <p:nvPicPr>
          <p:cNvPr id="41" name="Graphic 40">
            <a:extLst>
              <a:ext uri="{FF2B5EF4-FFF2-40B4-BE49-F238E27FC236}">
                <a16:creationId xmlns:a16="http://schemas.microsoft.com/office/drawing/2014/main" id="{8E21E2B0-05C8-48AA-B651-2089947E4CCA}"/>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23456" b="21606"/>
          <a:stretch/>
        </p:blipFill>
        <p:spPr>
          <a:xfrm>
            <a:off x="1237110" y="5281089"/>
            <a:ext cx="591103" cy="324741"/>
          </a:xfrm>
          <a:prstGeom prst="rect">
            <a:avLst/>
          </a:prstGeom>
        </p:spPr>
      </p:pic>
      <p:pic>
        <p:nvPicPr>
          <p:cNvPr id="42" name="Graphic 41">
            <a:extLst>
              <a:ext uri="{FF2B5EF4-FFF2-40B4-BE49-F238E27FC236}">
                <a16:creationId xmlns:a16="http://schemas.microsoft.com/office/drawing/2014/main" id="{2D2D7ADE-F7C0-4610-9754-304B60FFDFE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80914" y="2598561"/>
            <a:ext cx="303495" cy="303495"/>
          </a:xfrm>
          <a:prstGeom prst="rect">
            <a:avLst/>
          </a:prstGeom>
        </p:spPr>
      </p:pic>
      <p:grpSp>
        <p:nvGrpSpPr>
          <p:cNvPr id="43" name="Group 42">
            <a:extLst>
              <a:ext uri="{FF2B5EF4-FFF2-40B4-BE49-F238E27FC236}">
                <a16:creationId xmlns:a16="http://schemas.microsoft.com/office/drawing/2014/main" id="{BB5A8E7A-7714-4B03-B3D0-4CA4A3786D92}"/>
              </a:ext>
            </a:extLst>
          </p:cNvPr>
          <p:cNvGrpSpPr/>
          <p:nvPr/>
        </p:nvGrpSpPr>
        <p:grpSpPr>
          <a:xfrm>
            <a:off x="1274308" y="3898058"/>
            <a:ext cx="516706" cy="303495"/>
            <a:chOff x="1305793" y="4073343"/>
            <a:chExt cx="516706" cy="303495"/>
          </a:xfrm>
        </p:grpSpPr>
        <p:pic>
          <p:nvPicPr>
            <p:cNvPr id="44" name="Graphic 43">
              <a:extLst>
                <a:ext uri="{FF2B5EF4-FFF2-40B4-BE49-F238E27FC236}">
                  <a16:creationId xmlns:a16="http://schemas.microsoft.com/office/drawing/2014/main" id="{DB61A53F-39B3-4C60-AD65-C7074A938CC8}"/>
                </a:ext>
              </a:extLst>
            </p:cNvPr>
            <p:cNvPicPr>
              <a:picLocks noChangeAspect="1"/>
            </p:cNvPicPr>
            <p:nvPr/>
          </p:nvPicPr>
          <p:blipFill>
            <a:blip r:embed="rId8">
              <a:extLst>
                <a:ext uri="{96DAC541-7B7A-43D3-8B79-37D633B846F1}">
                  <asvg:svgBlip xmlns:asvg="http://schemas.microsoft.com/office/drawing/2016/SVG/main" r:embed="rId10"/>
                </a:ext>
              </a:extLst>
            </a:blip>
            <a:stretch>
              <a:fillRect/>
            </a:stretch>
          </p:blipFill>
          <p:spPr>
            <a:xfrm>
              <a:off x="1305793" y="4073343"/>
              <a:ext cx="303495" cy="303495"/>
            </a:xfrm>
            <a:prstGeom prst="rect">
              <a:avLst/>
            </a:prstGeom>
          </p:spPr>
        </p:pic>
        <p:pic>
          <p:nvPicPr>
            <p:cNvPr id="45" name="Graphic 44">
              <a:extLst>
                <a:ext uri="{FF2B5EF4-FFF2-40B4-BE49-F238E27FC236}">
                  <a16:creationId xmlns:a16="http://schemas.microsoft.com/office/drawing/2014/main" id="{506F50F3-1C5C-474F-BEB1-67510E62BEA2}"/>
                </a:ext>
              </a:extLst>
            </p:cNvPr>
            <p:cNvPicPr>
              <a:picLocks noChangeAspect="1"/>
            </p:cNvPicPr>
            <p:nvPr/>
          </p:nvPicPr>
          <p:blipFill>
            <a:blip r:embed="rId8">
              <a:extLst>
                <a:ext uri="{96DAC541-7B7A-43D3-8B79-37D633B846F1}">
                  <asvg:svgBlip xmlns:asvg="http://schemas.microsoft.com/office/drawing/2016/SVG/main" r:embed="rId10"/>
                </a:ext>
              </a:extLst>
            </a:blip>
            <a:stretch>
              <a:fillRect/>
            </a:stretch>
          </p:blipFill>
          <p:spPr>
            <a:xfrm>
              <a:off x="1519004" y="4073343"/>
              <a:ext cx="303495" cy="303495"/>
            </a:xfrm>
            <a:prstGeom prst="rect">
              <a:avLst/>
            </a:prstGeom>
          </p:spPr>
        </p:pic>
      </p:grpSp>
      <p:sp>
        <p:nvSpPr>
          <p:cNvPr id="30" name="Rectangle 29">
            <a:extLst>
              <a:ext uri="{FF2B5EF4-FFF2-40B4-BE49-F238E27FC236}">
                <a16:creationId xmlns:a16="http://schemas.microsoft.com/office/drawing/2014/main" id="{72BBCBC5-825D-44E6-A0C4-45AC0836C0E8}"/>
              </a:ext>
            </a:extLst>
          </p:cNvPr>
          <p:cNvSpPr/>
          <p:nvPr/>
        </p:nvSpPr>
        <p:spPr>
          <a:xfrm>
            <a:off x="2878877" y="2437816"/>
            <a:ext cx="436338" cy="253916"/>
          </a:xfrm>
          <a:prstGeom prst="rect">
            <a:avLst/>
          </a:prstGeom>
        </p:spPr>
        <p:txBody>
          <a:bodyPr wrap="none">
            <a:spAutoFit/>
          </a:bodyPr>
          <a:lstStyle/>
          <a:p>
            <a:pPr algn="ctr"/>
            <a:r>
              <a:rPr lang="en-US" sz="1050" b="1" i="1" dirty="0">
                <a:solidFill>
                  <a:schemeClr val="bg1"/>
                </a:solidFill>
                <a:latin typeface="Arial" panose="020B0604020202020204" pitchFamily="34" charset="0"/>
                <a:cs typeface="Arial" pitchFamily="34" charset="0"/>
              </a:rPr>
              <a:t>▲ L</a:t>
            </a:r>
            <a:endParaRPr lang="en-US" sz="1050" dirty="0">
              <a:solidFill>
                <a:schemeClr val="bg1"/>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B64FC332-CCA9-4AA9-9603-63511672F937}"/>
              </a:ext>
            </a:extLst>
          </p:cNvPr>
          <p:cNvSpPr/>
          <p:nvPr/>
        </p:nvSpPr>
        <p:spPr>
          <a:xfrm>
            <a:off x="2878877" y="3771100"/>
            <a:ext cx="436338" cy="253916"/>
          </a:xfrm>
          <a:prstGeom prst="rect">
            <a:avLst/>
          </a:prstGeom>
        </p:spPr>
        <p:txBody>
          <a:bodyPr wrap="none">
            <a:spAutoFit/>
          </a:bodyPr>
          <a:lstStyle/>
          <a:p>
            <a:pPr algn="ctr"/>
            <a:r>
              <a:rPr lang="en-US" sz="1050" b="1" i="1" dirty="0">
                <a:solidFill>
                  <a:schemeClr val="bg1"/>
                </a:solidFill>
                <a:latin typeface="Arial" panose="020B0604020202020204" pitchFamily="34" charset="0"/>
                <a:cs typeface="Arial" pitchFamily="34" charset="0"/>
              </a:rPr>
              <a:t>▲ L</a:t>
            </a:r>
            <a:endParaRPr lang="en-US" sz="1050" dirty="0">
              <a:solidFill>
                <a:schemeClr val="bg1"/>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9E5B6C5C-E6C7-4C49-9067-F10611530A2A}"/>
              </a:ext>
            </a:extLst>
          </p:cNvPr>
          <p:cNvSpPr/>
          <p:nvPr/>
        </p:nvSpPr>
        <p:spPr>
          <a:xfrm>
            <a:off x="7408236" y="5154131"/>
            <a:ext cx="534122" cy="253916"/>
          </a:xfrm>
          <a:prstGeom prst="rect">
            <a:avLst/>
          </a:prstGeom>
        </p:spPr>
        <p:txBody>
          <a:bodyPr wrap="none">
            <a:spAutoFit/>
          </a:bodyPr>
          <a:lstStyle/>
          <a:p>
            <a:pPr algn="ctr"/>
            <a:r>
              <a:rPr lang="en-US" sz="1050" b="1" i="1" dirty="0">
                <a:solidFill>
                  <a:schemeClr val="bg1"/>
                </a:solidFill>
                <a:latin typeface="Arial" panose="020B0604020202020204" pitchFamily="34" charset="0"/>
                <a:cs typeface="Arial" pitchFamily="34" charset="0"/>
              </a:rPr>
              <a:t>▲ VS</a:t>
            </a:r>
            <a:endParaRPr lang="en-US" sz="1050" dirty="0">
              <a:solidFill>
                <a:schemeClr val="bg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284D2A59-4A01-47EF-8194-D3024731DF6E}"/>
              </a:ext>
            </a:extLst>
          </p:cNvPr>
          <p:cNvSpPr/>
          <p:nvPr/>
        </p:nvSpPr>
        <p:spPr>
          <a:xfrm>
            <a:off x="10010223" y="5154131"/>
            <a:ext cx="466794" cy="253916"/>
          </a:xfrm>
          <a:prstGeom prst="rect">
            <a:avLst/>
          </a:prstGeom>
        </p:spPr>
        <p:txBody>
          <a:bodyPr wrap="none">
            <a:spAutoFit/>
          </a:bodyPr>
          <a:lstStyle/>
          <a:p>
            <a:pPr algn="ctr"/>
            <a:r>
              <a:rPr lang="en-US" sz="1050" b="1" i="1" dirty="0">
                <a:solidFill>
                  <a:schemeClr val="bg1"/>
                </a:solidFill>
                <a:latin typeface="Arial" panose="020B0604020202020204" pitchFamily="34" charset="0"/>
                <a:cs typeface="Arial" pitchFamily="34" charset="0"/>
              </a:rPr>
              <a:t>▲ M</a:t>
            </a:r>
            <a:endParaRPr lang="en-US" sz="1050" dirty="0">
              <a:solidFill>
                <a:schemeClr val="bg1"/>
              </a:solidFill>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AE18425B-E188-4E60-ACFE-B1CBD7B60E6A}"/>
              </a:ext>
            </a:extLst>
          </p:cNvPr>
          <p:cNvGrpSpPr/>
          <p:nvPr/>
        </p:nvGrpSpPr>
        <p:grpSpPr>
          <a:xfrm>
            <a:off x="11145224" y="6044406"/>
            <a:ext cx="862626" cy="302924"/>
            <a:chOff x="11145224" y="6044406"/>
            <a:chExt cx="862626" cy="302924"/>
          </a:xfrm>
        </p:grpSpPr>
        <p:sp>
          <p:nvSpPr>
            <p:cNvPr id="36" name="TextBox 35">
              <a:extLst>
                <a:ext uri="{FF2B5EF4-FFF2-40B4-BE49-F238E27FC236}">
                  <a16:creationId xmlns:a16="http://schemas.microsoft.com/office/drawing/2014/main" id="{766B4A82-8576-4E1C-A4D7-D159E5EC6386}"/>
                </a:ext>
              </a:extLst>
            </p:cNvPr>
            <p:cNvSpPr txBox="1"/>
            <p:nvPr/>
          </p:nvSpPr>
          <p:spPr>
            <a:xfrm>
              <a:off x="11436273" y="6044406"/>
              <a:ext cx="571577" cy="302924"/>
            </a:xfrm>
            <a:prstGeom prst="rect">
              <a:avLst/>
            </a:prstGeom>
            <a:noFill/>
          </p:spPr>
          <p:txBody>
            <a:bodyPr wrap="square" lIns="18288" rIns="18288" rtlCol="0" anchor="ctr">
              <a:noAutofit/>
            </a:bodyPr>
            <a:lstStyle/>
            <a:p>
              <a:r>
                <a:rPr lang="en-US" sz="700" dirty="0">
                  <a:solidFill>
                    <a:srgbClr val="7E96AA"/>
                  </a:solidFill>
                  <a:latin typeface="Arial" panose="020B0604020202020204" pitchFamily="34" charset="0"/>
                  <a:cs typeface="Arial" panose="020B0604020202020204" pitchFamily="34" charset="0"/>
                </a:rPr>
                <a:t>See notes for sig. testing</a:t>
              </a:r>
            </a:p>
          </p:txBody>
        </p:sp>
        <p:pic>
          <p:nvPicPr>
            <p:cNvPr id="37" name="Graphic 36">
              <a:extLst>
                <a:ext uri="{FF2B5EF4-FFF2-40B4-BE49-F238E27FC236}">
                  <a16:creationId xmlns:a16="http://schemas.microsoft.com/office/drawing/2014/main" id="{D43F1189-1967-4AAF-84F5-E2EFF472846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145224" y="6060486"/>
              <a:ext cx="276999" cy="276999"/>
            </a:xfrm>
            <a:prstGeom prst="rect">
              <a:avLst/>
            </a:prstGeom>
          </p:spPr>
        </p:pic>
      </p:grpSp>
      <p:pic>
        <p:nvPicPr>
          <p:cNvPr id="46" name="Graphic 45">
            <a:extLst>
              <a:ext uri="{FF2B5EF4-FFF2-40B4-BE49-F238E27FC236}">
                <a16:creationId xmlns:a16="http://schemas.microsoft.com/office/drawing/2014/main" id="{2ED3A7ED-4633-4C7D-832D-DD72E456F7C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041689" y="2460061"/>
            <a:ext cx="276999" cy="276999"/>
          </a:xfrm>
          <a:prstGeom prst="rect">
            <a:avLst/>
          </a:prstGeom>
        </p:spPr>
      </p:pic>
      <p:pic>
        <p:nvPicPr>
          <p:cNvPr id="47" name="Graphic 46">
            <a:extLst>
              <a:ext uri="{FF2B5EF4-FFF2-40B4-BE49-F238E27FC236}">
                <a16:creationId xmlns:a16="http://schemas.microsoft.com/office/drawing/2014/main" id="{5EB1B2E5-4B46-43FE-8134-210AF24D64B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79698" y="2460060"/>
            <a:ext cx="276999" cy="276999"/>
          </a:xfrm>
          <a:prstGeom prst="rect">
            <a:avLst/>
          </a:prstGeom>
        </p:spPr>
      </p:pic>
      <p:pic>
        <p:nvPicPr>
          <p:cNvPr id="48" name="Graphic 47">
            <a:extLst>
              <a:ext uri="{FF2B5EF4-FFF2-40B4-BE49-F238E27FC236}">
                <a16:creationId xmlns:a16="http://schemas.microsoft.com/office/drawing/2014/main" id="{5585B803-86AF-424A-9298-80A76605AB2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714604" y="4025016"/>
            <a:ext cx="276999" cy="276999"/>
          </a:xfrm>
          <a:prstGeom prst="rect">
            <a:avLst/>
          </a:prstGeom>
        </p:spPr>
      </p:pic>
      <p:pic>
        <p:nvPicPr>
          <p:cNvPr id="49" name="Graphic 48">
            <a:extLst>
              <a:ext uri="{FF2B5EF4-FFF2-40B4-BE49-F238E27FC236}">
                <a16:creationId xmlns:a16="http://schemas.microsoft.com/office/drawing/2014/main" id="{097211C2-2B36-4823-A9AC-D5ACCCC105A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088530" y="3788584"/>
            <a:ext cx="276999" cy="276999"/>
          </a:xfrm>
          <a:prstGeom prst="rect">
            <a:avLst/>
          </a:prstGeom>
        </p:spPr>
      </p:pic>
      <p:pic>
        <p:nvPicPr>
          <p:cNvPr id="50" name="Graphic 49">
            <a:extLst>
              <a:ext uri="{FF2B5EF4-FFF2-40B4-BE49-F238E27FC236}">
                <a16:creationId xmlns:a16="http://schemas.microsoft.com/office/drawing/2014/main" id="{34A9E88C-E567-4163-A923-5930E915654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200018" y="3807095"/>
            <a:ext cx="276999" cy="276999"/>
          </a:xfrm>
          <a:prstGeom prst="rect">
            <a:avLst/>
          </a:prstGeom>
        </p:spPr>
      </p:pic>
      <p:pic>
        <p:nvPicPr>
          <p:cNvPr id="51" name="Graphic 50">
            <a:extLst>
              <a:ext uri="{FF2B5EF4-FFF2-40B4-BE49-F238E27FC236}">
                <a16:creationId xmlns:a16="http://schemas.microsoft.com/office/drawing/2014/main" id="{3292F6CE-8683-47CC-ABCE-73E170A1CDC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379123" y="5353087"/>
            <a:ext cx="276999" cy="276999"/>
          </a:xfrm>
          <a:prstGeom prst="rect">
            <a:avLst/>
          </a:prstGeom>
        </p:spPr>
      </p:pic>
      <p:pic>
        <p:nvPicPr>
          <p:cNvPr id="52" name="Graphic 51">
            <a:extLst>
              <a:ext uri="{FF2B5EF4-FFF2-40B4-BE49-F238E27FC236}">
                <a16:creationId xmlns:a16="http://schemas.microsoft.com/office/drawing/2014/main" id="{D08925BA-579D-4F16-9495-307950051BE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041689" y="5117813"/>
            <a:ext cx="276999" cy="276999"/>
          </a:xfrm>
          <a:prstGeom prst="rect">
            <a:avLst/>
          </a:prstGeom>
        </p:spPr>
      </p:pic>
      <p:sp>
        <p:nvSpPr>
          <p:cNvPr id="53" name="Rectangle 52">
            <a:extLst>
              <a:ext uri="{FF2B5EF4-FFF2-40B4-BE49-F238E27FC236}">
                <a16:creationId xmlns:a16="http://schemas.microsoft.com/office/drawing/2014/main" id="{37BA69A2-2E38-44F5-91C4-600223562CDC}"/>
              </a:ext>
            </a:extLst>
          </p:cNvPr>
          <p:cNvSpPr/>
          <p:nvPr/>
        </p:nvSpPr>
        <p:spPr>
          <a:xfrm>
            <a:off x="10890740" y="4619060"/>
            <a:ext cx="1277812" cy="124636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Country differences: Indonesia significantly likely to go mostly WFO across all business sizes</a:t>
            </a:r>
          </a:p>
        </p:txBody>
      </p:sp>
    </p:spTree>
    <p:extLst>
      <p:ext uri="{BB962C8B-B14F-4D97-AF65-F5344CB8AC3E}">
        <p14:creationId xmlns:p14="http://schemas.microsoft.com/office/powerpoint/2010/main" val="130075111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4DCDEC-C008-4FE8-B17A-8653114F9A34}"/>
              </a:ext>
            </a:extLst>
          </p:cNvPr>
          <p:cNvSpPr>
            <a:spLocks noGrp="1"/>
          </p:cNvSpPr>
          <p:nvPr>
            <p:ph type="ftr" sz="quarter" idx="11"/>
          </p:nvPr>
        </p:nvSpPr>
        <p:spPr/>
        <p:txBody>
          <a:bodyPr/>
          <a:lstStyle/>
          <a:p>
            <a:r>
              <a:rPr lang="en-US" dirty="0"/>
              <a:t>2021 Lenovo Internal. All rights reserved.</a:t>
            </a:r>
          </a:p>
        </p:txBody>
      </p:sp>
      <p:sp>
        <p:nvSpPr>
          <p:cNvPr id="3" name="Content Placeholder 2">
            <a:extLst>
              <a:ext uri="{FF2B5EF4-FFF2-40B4-BE49-F238E27FC236}">
                <a16:creationId xmlns:a16="http://schemas.microsoft.com/office/drawing/2014/main" id="{3D3C0CD1-47EF-4BCA-9911-786B2E375180}"/>
              </a:ext>
            </a:extLst>
          </p:cNvPr>
          <p:cNvSpPr>
            <a:spLocks noGrp="1"/>
          </p:cNvSpPr>
          <p:nvPr>
            <p:ph sz="quarter" idx="12"/>
          </p:nvPr>
        </p:nvSpPr>
        <p:spPr>
          <a:xfrm>
            <a:off x="3950149" y="6295349"/>
            <a:ext cx="6756928" cy="562651"/>
          </a:xfrm>
        </p:spPr>
        <p:txBody>
          <a:bodyPr vert="horz" lIns="91440" tIns="45720" rIns="91440" bIns="45720" rtlCol="0" anchor="b">
            <a:noAutofit/>
          </a:bodyPr>
          <a:lstStyle/>
          <a:p>
            <a:r>
              <a:rPr lang="en-US" dirty="0"/>
              <a:t>Q16. If you think about how the workplace has changed and what’s ahead for the future of work, what keeps you up at night about how your company specifically will operate moving forward?</a:t>
            </a:r>
          </a:p>
          <a:p>
            <a:r>
              <a:rPr lang="en-US" dirty="0"/>
              <a:t>Base: Total ITDM (n=4,407)</a:t>
            </a:r>
          </a:p>
        </p:txBody>
      </p:sp>
      <p:sp>
        <p:nvSpPr>
          <p:cNvPr id="4" name="Slide Number Placeholder 3">
            <a:extLst>
              <a:ext uri="{FF2B5EF4-FFF2-40B4-BE49-F238E27FC236}">
                <a16:creationId xmlns:a16="http://schemas.microsoft.com/office/drawing/2014/main" id="{18F58947-1E64-496D-B2FC-6196F7241FA4}"/>
              </a:ext>
            </a:extLst>
          </p:cNvPr>
          <p:cNvSpPr>
            <a:spLocks noGrp="1"/>
          </p:cNvSpPr>
          <p:nvPr>
            <p:ph type="sldNum" sz="quarter" idx="4"/>
          </p:nvPr>
        </p:nvSpPr>
        <p:spPr/>
        <p:txBody>
          <a:bodyPr/>
          <a:lstStyle/>
          <a:p>
            <a:fld id="{6D22F896-40B5-4ADD-8801-0D06FADFA095}" type="slidenum">
              <a:rPr lang="en-US" smtClean="0">
                <a:latin typeface="Arial" panose="020B0604020202020204" pitchFamily="34" charset="0"/>
              </a:rPr>
              <a:pPr/>
              <a:t>27</a:t>
            </a:fld>
            <a:endParaRPr lang="en-US" dirty="0">
              <a:latin typeface="Arial" panose="020B0604020202020204" pitchFamily="34" charset="0"/>
            </a:endParaRPr>
          </a:p>
        </p:txBody>
      </p:sp>
      <p:sp>
        <p:nvSpPr>
          <p:cNvPr id="5" name="Title 4">
            <a:extLst>
              <a:ext uri="{FF2B5EF4-FFF2-40B4-BE49-F238E27FC236}">
                <a16:creationId xmlns:a16="http://schemas.microsoft.com/office/drawing/2014/main" id="{EDEBBF0B-168C-4251-8320-2798E2980AAE}"/>
              </a:ext>
            </a:extLst>
          </p:cNvPr>
          <p:cNvSpPr>
            <a:spLocks noGrp="1"/>
          </p:cNvSpPr>
          <p:nvPr>
            <p:ph type="title"/>
          </p:nvPr>
        </p:nvSpPr>
        <p:spPr/>
        <p:txBody>
          <a:bodyPr/>
          <a:lstStyle/>
          <a:p>
            <a:r>
              <a:rPr lang="en-US" dirty="0"/>
              <a:t>Keeping data secure and private with the shift to WFH is a top concern, as well as the internal logistics that the likely shift to more permanent WFH will entail</a:t>
            </a:r>
          </a:p>
        </p:txBody>
      </p:sp>
      <p:sp>
        <p:nvSpPr>
          <p:cNvPr id="7" name="TextBox 6">
            <a:extLst>
              <a:ext uri="{FF2B5EF4-FFF2-40B4-BE49-F238E27FC236}">
                <a16:creationId xmlns:a16="http://schemas.microsoft.com/office/drawing/2014/main" id="{DE825024-02AA-4E7D-BBB7-E399918E7AEA}"/>
              </a:ext>
            </a:extLst>
          </p:cNvPr>
          <p:cNvSpPr txBox="1"/>
          <p:nvPr/>
        </p:nvSpPr>
        <p:spPr>
          <a:xfrm>
            <a:off x="2806563" y="870268"/>
            <a:ext cx="6575698" cy="338554"/>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Concerns for Company Workplace and the Future of Work</a:t>
            </a:r>
          </a:p>
        </p:txBody>
      </p:sp>
      <p:sp>
        <p:nvSpPr>
          <p:cNvPr id="13" name="Arrow: Pentagon 12">
            <a:extLst>
              <a:ext uri="{FF2B5EF4-FFF2-40B4-BE49-F238E27FC236}">
                <a16:creationId xmlns:a16="http://schemas.microsoft.com/office/drawing/2014/main" id="{5A0EC8F0-D07A-4D31-B0F2-5F7D7B8770AA}"/>
              </a:ext>
            </a:extLst>
          </p:cNvPr>
          <p:cNvSpPr/>
          <p:nvPr/>
        </p:nvSpPr>
        <p:spPr>
          <a:xfrm>
            <a:off x="1" y="870268"/>
            <a:ext cx="744278" cy="27699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chemeClr val="bg1"/>
                </a:solidFill>
                <a:latin typeface="Arial" panose="020B0604020202020204" pitchFamily="34" charset="0"/>
                <a:cs typeface="Arial" panose="020B0604020202020204" pitchFamily="34" charset="0"/>
              </a:rPr>
              <a:t>ITDM</a:t>
            </a:r>
          </a:p>
        </p:txBody>
      </p:sp>
      <p:pic>
        <p:nvPicPr>
          <p:cNvPr id="19" name="Graphic 18">
            <a:extLst>
              <a:ext uri="{FF2B5EF4-FFF2-40B4-BE49-F238E27FC236}">
                <a16:creationId xmlns:a16="http://schemas.microsoft.com/office/drawing/2014/main" id="{9BC64B1D-8CBE-4C24-B393-8DFB46EF223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6502" r="16840" b="45456"/>
          <a:stretch/>
        </p:blipFill>
        <p:spPr>
          <a:xfrm>
            <a:off x="126597" y="1204817"/>
            <a:ext cx="351749" cy="287825"/>
          </a:xfrm>
          <a:prstGeom prst="rect">
            <a:avLst/>
          </a:prstGeom>
        </p:spPr>
      </p:pic>
      <p:sp>
        <p:nvSpPr>
          <p:cNvPr id="21" name="Speech Bubble: Rectangle 20">
            <a:extLst>
              <a:ext uri="{FF2B5EF4-FFF2-40B4-BE49-F238E27FC236}">
                <a16:creationId xmlns:a16="http://schemas.microsoft.com/office/drawing/2014/main" id="{20EFA7E2-3664-421F-A1BE-FBF2C51DCE2F}"/>
              </a:ext>
            </a:extLst>
          </p:cNvPr>
          <p:cNvSpPr/>
          <p:nvPr/>
        </p:nvSpPr>
        <p:spPr>
          <a:xfrm>
            <a:off x="749596" y="1732130"/>
            <a:ext cx="4183321" cy="1716266"/>
          </a:xfrm>
          <a:prstGeom prst="wedgeRectCallout">
            <a:avLst>
              <a:gd name="adj1" fmla="val -33632"/>
              <a:gd name="adj2" fmla="val 58806"/>
            </a:avLst>
          </a:prstGeom>
          <a:noFill/>
          <a:ln>
            <a:solidFill>
              <a:srgbClr val="FF6A0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400" i="1" dirty="0">
                <a:solidFill>
                  <a:schemeClr val="tx1"/>
                </a:solidFill>
                <a:latin typeface="Arial" panose="020B0604020202020204" pitchFamily="34" charset="0"/>
                <a:cs typeface="Arial" panose="020B0604020202020204" pitchFamily="34" charset="0"/>
              </a:rPr>
              <a:t>“Prior to the coronavirus pandemic, my company's </a:t>
            </a:r>
            <a:r>
              <a:rPr lang="en-US" sz="1400" b="1" i="1" dirty="0">
                <a:solidFill>
                  <a:schemeClr val="tx1"/>
                </a:solidFill>
                <a:latin typeface="Arial" panose="020B0604020202020204" pitchFamily="34" charset="0"/>
                <a:cs typeface="Arial" panose="020B0604020202020204" pitchFamily="34" charset="0"/>
              </a:rPr>
              <a:t>employees mostly worked in physical locations</a:t>
            </a:r>
            <a:r>
              <a:rPr lang="en-US" sz="1400" i="1" dirty="0">
                <a:solidFill>
                  <a:schemeClr val="tx1"/>
                </a:solidFill>
                <a:latin typeface="Arial" panose="020B0604020202020204" pitchFamily="34" charset="0"/>
                <a:cs typeface="Arial" panose="020B0604020202020204" pitchFamily="34" charset="0"/>
              </a:rPr>
              <a:t>. Although we have to change that and create a much more remote working possibility for our employees, </a:t>
            </a:r>
            <a:r>
              <a:rPr lang="en-US" sz="1400" b="1" i="1" dirty="0">
                <a:solidFill>
                  <a:schemeClr val="tx1"/>
                </a:solidFill>
                <a:latin typeface="Arial" panose="020B0604020202020204" pitchFamily="34" charset="0"/>
                <a:cs typeface="Arial" panose="020B0604020202020204" pitchFamily="34" charset="0"/>
              </a:rPr>
              <a:t>whether or not we intend to sustain this model is what we've been pondering over</a:t>
            </a:r>
            <a:r>
              <a:rPr lang="en-US" sz="1400" i="1" dirty="0">
                <a:solidFill>
                  <a:schemeClr val="tx1"/>
                </a:solidFill>
                <a:latin typeface="Arial" panose="020B0604020202020204" pitchFamily="34" charset="0"/>
                <a:cs typeface="Arial" panose="020B0604020202020204" pitchFamily="34" charset="0"/>
              </a:rPr>
              <a:t>.”</a:t>
            </a:r>
          </a:p>
          <a:p>
            <a:r>
              <a:rPr lang="en-US" sz="1400" b="1" dirty="0">
                <a:solidFill>
                  <a:schemeClr val="tx1"/>
                </a:solidFill>
                <a:latin typeface="Arial" panose="020B0604020202020204" pitchFamily="34" charset="0"/>
                <a:cs typeface="Arial" panose="020B0604020202020204" pitchFamily="34" charset="0"/>
              </a:rPr>
              <a:t>- USA, ITDM, Medium</a:t>
            </a:r>
          </a:p>
        </p:txBody>
      </p:sp>
      <p:sp>
        <p:nvSpPr>
          <p:cNvPr id="22" name="Speech Bubble: Rectangle 21">
            <a:extLst>
              <a:ext uri="{FF2B5EF4-FFF2-40B4-BE49-F238E27FC236}">
                <a16:creationId xmlns:a16="http://schemas.microsoft.com/office/drawing/2014/main" id="{B7342309-1A67-4801-BBFA-2B7A5E98CE51}"/>
              </a:ext>
            </a:extLst>
          </p:cNvPr>
          <p:cNvSpPr/>
          <p:nvPr/>
        </p:nvSpPr>
        <p:spPr>
          <a:xfrm>
            <a:off x="596122" y="3974044"/>
            <a:ext cx="4943580" cy="1860058"/>
          </a:xfrm>
          <a:prstGeom prst="wedgeRectCallout">
            <a:avLst>
              <a:gd name="adj1" fmla="val -32652"/>
              <a:gd name="adj2" fmla="val 61856"/>
            </a:avLst>
          </a:prstGeom>
          <a:noFill/>
          <a:ln>
            <a:solidFill>
              <a:srgbClr val="FF6A0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400" i="1" dirty="0">
                <a:solidFill>
                  <a:schemeClr val="tx1"/>
                </a:solidFill>
                <a:latin typeface="Arial" panose="020B0604020202020204" pitchFamily="34" charset="0"/>
                <a:cs typeface="Arial" panose="020B0604020202020204" pitchFamily="34" charset="0"/>
              </a:rPr>
              <a:t>“Because of covid19, it gave us an </a:t>
            </a:r>
            <a:r>
              <a:rPr lang="en-US" sz="1400" b="1" i="1" dirty="0">
                <a:solidFill>
                  <a:schemeClr val="tx1"/>
                </a:solidFill>
                <a:latin typeface="Arial" panose="020B0604020202020204" pitchFamily="34" charset="0"/>
                <a:cs typeface="Arial" panose="020B0604020202020204" pitchFamily="34" charset="0"/>
              </a:rPr>
              <a:t>opportunity of exploring the possibility of using technology to innovate your home in a unique workplace where employees can work similarly to the office-like environment</a:t>
            </a:r>
            <a:r>
              <a:rPr lang="en-US" sz="1400" i="1" dirty="0">
                <a:solidFill>
                  <a:schemeClr val="tx1"/>
                </a:solidFill>
                <a:latin typeface="Arial" panose="020B0604020202020204" pitchFamily="34" charset="0"/>
                <a:cs typeface="Arial" panose="020B0604020202020204" pitchFamily="34" charset="0"/>
              </a:rPr>
              <a:t>. It gives us an upfront cost burden and almost no progress on work as it is new to everyone. But times pass and we have </a:t>
            </a:r>
            <a:r>
              <a:rPr lang="en-US" sz="1400" b="1" i="1" dirty="0">
                <a:solidFill>
                  <a:schemeClr val="tx1"/>
                </a:solidFill>
                <a:latin typeface="Arial" panose="020B0604020202020204" pitchFamily="34" charset="0"/>
                <a:cs typeface="Arial" panose="020B0604020202020204" pitchFamily="34" charset="0"/>
              </a:rPr>
              <a:t>learned from the situation </a:t>
            </a:r>
            <a:r>
              <a:rPr lang="en-US" sz="1400" i="1" dirty="0">
                <a:solidFill>
                  <a:schemeClr val="tx1"/>
                </a:solidFill>
                <a:latin typeface="Arial" panose="020B0604020202020204" pitchFamily="34" charset="0"/>
                <a:cs typeface="Arial" panose="020B0604020202020204" pitchFamily="34" charset="0"/>
              </a:rPr>
              <a:t>and keep up and grow with it.”</a:t>
            </a:r>
          </a:p>
          <a:p>
            <a:r>
              <a:rPr lang="en-US" sz="1400" b="1" dirty="0">
                <a:solidFill>
                  <a:schemeClr val="tx1"/>
                </a:solidFill>
                <a:latin typeface="Arial" panose="020B0604020202020204" pitchFamily="34" charset="0"/>
                <a:cs typeface="Arial" panose="020B0604020202020204" pitchFamily="34" charset="0"/>
              </a:rPr>
              <a:t>- UK, ITDM, Medium</a:t>
            </a:r>
          </a:p>
        </p:txBody>
      </p:sp>
      <p:sp>
        <p:nvSpPr>
          <p:cNvPr id="23" name="Speech Bubble: Rectangle 22">
            <a:extLst>
              <a:ext uri="{FF2B5EF4-FFF2-40B4-BE49-F238E27FC236}">
                <a16:creationId xmlns:a16="http://schemas.microsoft.com/office/drawing/2014/main" id="{2FDC42CB-8E75-4E5B-B3D5-B266DE7A36F7}"/>
              </a:ext>
            </a:extLst>
          </p:cNvPr>
          <p:cNvSpPr/>
          <p:nvPr/>
        </p:nvSpPr>
        <p:spPr>
          <a:xfrm>
            <a:off x="6322501" y="3825137"/>
            <a:ext cx="5498803" cy="2264604"/>
          </a:xfrm>
          <a:prstGeom prst="wedgeRectCallout">
            <a:avLst>
              <a:gd name="adj1" fmla="val -33143"/>
              <a:gd name="adj2" fmla="val 57950"/>
            </a:avLst>
          </a:prstGeom>
          <a:noFill/>
          <a:ln>
            <a:solidFill>
              <a:srgbClr val="FF6A0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400" i="1" dirty="0">
                <a:solidFill>
                  <a:schemeClr val="tx1"/>
                </a:solidFill>
                <a:latin typeface="Arial" panose="020B0604020202020204" pitchFamily="34" charset="0"/>
                <a:cs typeface="Arial" panose="020B0604020202020204" pitchFamily="34" charset="0"/>
              </a:rPr>
              <a:t>“I think that </a:t>
            </a:r>
            <a:r>
              <a:rPr lang="en-US" sz="1400" b="1" i="1" dirty="0">
                <a:solidFill>
                  <a:schemeClr val="tx1"/>
                </a:solidFill>
                <a:latin typeface="Arial" panose="020B0604020202020204" pitchFamily="34" charset="0"/>
                <a:cs typeface="Arial" panose="020B0604020202020204" pitchFamily="34" charset="0"/>
              </a:rPr>
              <a:t>my company will be focusing more on work-from-home approach in the future</a:t>
            </a:r>
            <a:r>
              <a:rPr lang="en-US" sz="1400" i="1" dirty="0">
                <a:solidFill>
                  <a:schemeClr val="tx1"/>
                </a:solidFill>
                <a:latin typeface="Arial" panose="020B0604020202020204" pitchFamily="34" charset="0"/>
                <a:cs typeface="Arial" panose="020B0604020202020204" pitchFamily="34" charset="0"/>
              </a:rPr>
              <a:t>. Most staff that could work-from-home will remain that way. This </a:t>
            </a:r>
            <a:r>
              <a:rPr lang="en-US" sz="1400" b="1" i="1" dirty="0">
                <a:solidFill>
                  <a:schemeClr val="tx1"/>
                </a:solidFill>
                <a:latin typeface="Arial" panose="020B0604020202020204" pitchFamily="34" charset="0"/>
                <a:cs typeface="Arial" panose="020B0604020202020204" pitchFamily="34" charset="0"/>
              </a:rPr>
              <a:t>new operational aspect keeps me up at night because it is harder to provide our employees with the right level of IT support </a:t>
            </a:r>
            <a:r>
              <a:rPr lang="en-US" sz="1400" i="1" dirty="0">
                <a:solidFill>
                  <a:schemeClr val="tx1"/>
                </a:solidFill>
                <a:latin typeface="Arial" panose="020B0604020202020204" pitchFamily="34" charset="0"/>
                <a:cs typeface="Arial" panose="020B0604020202020204" pitchFamily="34" charset="0"/>
              </a:rPr>
              <a:t>because they are not located in the company office. The I</a:t>
            </a:r>
            <a:r>
              <a:rPr lang="en-US" sz="1400" b="1" i="1" dirty="0">
                <a:solidFill>
                  <a:schemeClr val="tx1"/>
                </a:solidFill>
                <a:latin typeface="Arial" panose="020B0604020202020204" pitchFamily="34" charset="0"/>
                <a:cs typeface="Arial" panose="020B0604020202020204" pitchFamily="34" charset="0"/>
              </a:rPr>
              <a:t>T security issues that can happen will be more challenging to solve because our employees are using their own internet connection that lacks enterprise security</a:t>
            </a:r>
            <a:r>
              <a:rPr lang="en-US" sz="1400" i="1" dirty="0">
                <a:solidFill>
                  <a:schemeClr val="tx1"/>
                </a:solidFill>
                <a:latin typeface="Arial" panose="020B0604020202020204" pitchFamily="34" charset="0"/>
                <a:cs typeface="Arial" panose="020B0604020202020204" pitchFamily="34" charset="0"/>
              </a:rPr>
              <a:t>.  It will not be easy to measure our employee's productivity.”</a:t>
            </a:r>
          </a:p>
          <a:p>
            <a:r>
              <a:rPr lang="en-US" sz="1400" b="1" dirty="0">
                <a:solidFill>
                  <a:schemeClr val="tx1"/>
                </a:solidFill>
                <a:latin typeface="Arial" panose="020B0604020202020204" pitchFamily="34" charset="0"/>
                <a:cs typeface="Arial" panose="020B0604020202020204" pitchFamily="34" charset="0"/>
              </a:rPr>
              <a:t>- Singapore, ITDM, Large</a:t>
            </a:r>
          </a:p>
        </p:txBody>
      </p:sp>
      <p:sp>
        <p:nvSpPr>
          <p:cNvPr id="25" name="Speech Bubble: Rectangle 24">
            <a:extLst>
              <a:ext uri="{FF2B5EF4-FFF2-40B4-BE49-F238E27FC236}">
                <a16:creationId xmlns:a16="http://schemas.microsoft.com/office/drawing/2014/main" id="{06E414BD-1FDD-411C-9997-0B5B6EDEAEDF}"/>
              </a:ext>
            </a:extLst>
          </p:cNvPr>
          <p:cNvSpPr/>
          <p:nvPr/>
        </p:nvSpPr>
        <p:spPr>
          <a:xfrm>
            <a:off x="9382261" y="1728346"/>
            <a:ext cx="2250474" cy="1501266"/>
          </a:xfrm>
          <a:prstGeom prst="wedgeRectCallout">
            <a:avLst>
              <a:gd name="adj1" fmla="val -33114"/>
              <a:gd name="adj2" fmla="val 61465"/>
            </a:avLst>
          </a:prstGeom>
          <a:noFill/>
          <a:ln>
            <a:solidFill>
              <a:srgbClr val="FF6A0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400" i="1" dirty="0">
                <a:solidFill>
                  <a:schemeClr val="tx1"/>
                </a:solidFill>
                <a:latin typeface="Arial" panose="020B0604020202020204" pitchFamily="34" charset="0"/>
                <a:cs typeface="Arial" panose="020B0604020202020204" pitchFamily="34" charset="0"/>
              </a:rPr>
              <a:t>“Moving </a:t>
            </a:r>
            <a:r>
              <a:rPr lang="en-US" sz="1400" b="1" i="1" dirty="0">
                <a:solidFill>
                  <a:schemeClr val="tx1"/>
                </a:solidFill>
                <a:latin typeface="Arial" panose="020B0604020202020204" pitchFamily="34" charset="0"/>
                <a:cs typeface="Arial" panose="020B0604020202020204" pitchFamily="34" charset="0"/>
              </a:rPr>
              <a:t>everything to the cloud </a:t>
            </a:r>
            <a:r>
              <a:rPr lang="en-US" sz="1400" i="1" dirty="0">
                <a:solidFill>
                  <a:schemeClr val="tx1"/>
                </a:solidFill>
                <a:latin typeface="Arial" panose="020B0604020202020204" pitchFamily="34" charset="0"/>
                <a:cs typeface="Arial" panose="020B0604020202020204" pitchFamily="34" charset="0"/>
              </a:rPr>
              <a:t>is now absolutely necessary. </a:t>
            </a:r>
            <a:r>
              <a:rPr lang="en-US" sz="1400" b="1" i="1" dirty="0">
                <a:solidFill>
                  <a:schemeClr val="tx1"/>
                </a:solidFill>
                <a:latin typeface="Arial" panose="020B0604020202020204" pitchFamily="34" charset="0"/>
                <a:cs typeface="Arial" panose="020B0604020202020204" pitchFamily="34" charset="0"/>
              </a:rPr>
              <a:t>Having vital programs and data in one place is a liability</a:t>
            </a:r>
            <a:r>
              <a:rPr lang="en-US" sz="1400" i="1" dirty="0">
                <a:solidFill>
                  <a:schemeClr val="tx1"/>
                </a:solidFill>
                <a:latin typeface="Arial" panose="020B0604020202020204" pitchFamily="34" charset="0"/>
                <a:cs typeface="Arial" panose="020B0604020202020204" pitchFamily="34" charset="0"/>
              </a:rPr>
              <a:t>.”</a:t>
            </a:r>
          </a:p>
          <a:p>
            <a:r>
              <a:rPr lang="en-US" sz="1400" b="1" dirty="0">
                <a:solidFill>
                  <a:schemeClr val="tx1"/>
                </a:solidFill>
                <a:latin typeface="Arial" panose="020B0604020202020204" pitchFamily="34" charset="0"/>
                <a:cs typeface="Arial" panose="020B0604020202020204" pitchFamily="34" charset="0"/>
              </a:rPr>
              <a:t>- USA, ITDM, Large</a:t>
            </a:r>
          </a:p>
        </p:txBody>
      </p:sp>
      <p:sp>
        <p:nvSpPr>
          <p:cNvPr id="17" name="Speech Bubble: Rectangle 16">
            <a:extLst>
              <a:ext uri="{FF2B5EF4-FFF2-40B4-BE49-F238E27FC236}">
                <a16:creationId xmlns:a16="http://schemas.microsoft.com/office/drawing/2014/main" id="{A95EE66A-FD04-49D9-899A-9FD418814598}"/>
              </a:ext>
            </a:extLst>
          </p:cNvPr>
          <p:cNvSpPr/>
          <p:nvPr/>
        </p:nvSpPr>
        <p:spPr>
          <a:xfrm>
            <a:off x="5311101" y="1939152"/>
            <a:ext cx="3238500" cy="1364787"/>
          </a:xfrm>
          <a:prstGeom prst="wedgeRectCallout">
            <a:avLst>
              <a:gd name="adj1" fmla="val -31421"/>
              <a:gd name="adj2" fmla="val 69925"/>
            </a:avLst>
          </a:prstGeom>
          <a:noFill/>
          <a:ln>
            <a:solidFill>
              <a:srgbClr val="FF6A0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400" i="1" dirty="0">
                <a:solidFill>
                  <a:schemeClr val="tx1"/>
                </a:solidFill>
                <a:latin typeface="Arial" panose="020B0604020202020204" pitchFamily="34" charset="0"/>
                <a:cs typeface="Arial" panose="020B0604020202020204" pitchFamily="34" charset="0"/>
              </a:rPr>
              <a:t>“I </a:t>
            </a:r>
            <a:r>
              <a:rPr lang="en-US" sz="1400" b="1" i="1" dirty="0">
                <a:solidFill>
                  <a:schemeClr val="tx1"/>
                </a:solidFill>
                <a:latin typeface="Arial" panose="020B0604020202020204" pitchFamily="34" charset="0"/>
                <a:cs typeface="Arial" panose="020B0604020202020204" pitchFamily="34" charset="0"/>
              </a:rPr>
              <a:t>worry about cyber security </a:t>
            </a:r>
            <a:r>
              <a:rPr lang="en-US" sz="1400" i="1" dirty="0">
                <a:solidFill>
                  <a:schemeClr val="tx1"/>
                </a:solidFill>
                <a:latin typeface="Arial" panose="020B0604020202020204" pitchFamily="34" charset="0"/>
                <a:cs typeface="Arial" panose="020B0604020202020204" pitchFamily="34" charset="0"/>
              </a:rPr>
              <a:t>and how it will affect the company if something went wrong especially </a:t>
            </a:r>
            <a:r>
              <a:rPr lang="en-US" sz="1400" b="1" i="1" dirty="0">
                <a:solidFill>
                  <a:schemeClr val="tx1"/>
                </a:solidFill>
                <a:latin typeface="Arial" panose="020B0604020202020204" pitchFamily="34" charset="0"/>
                <a:cs typeface="Arial" panose="020B0604020202020204" pitchFamily="34" charset="0"/>
              </a:rPr>
              <a:t>now that there’s increase need for working remotely</a:t>
            </a:r>
            <a:r>
              <a:rPr lang="en-US" sz="1400" i="1" dirty="0">
                <a:solidFill>
                  <a:schemeClr val="tx1"/>
                </a:solidFill>
                <a:latin typeface="Arial" panose="020B0604020202020204" pitchFamily="34" charset="0"/>
                <a:cs typeface="Arial" panose="020B0604020202020204" pitchFamily="34" charset="0"/>
              </a:rPr>
              <a:t>”</a:t>
            </a:r>
          </a:p>
          <a:p>
            <a:r>
              <a:rPr lang="en-US" sz="1400" b="1" dirty="0">
                <a:solidFill>
                  <a:schemeClr val="tx1"/>
                </a:solidFill>
                <a:latin typeface="Arial" panose="020B0604020202020204" pitchFamily="34" charset="0"/>
                <a:cs typeface="Arial" panose="020B0604020202020204" pitchFamily="34" charset="0"/>
              </a:rPr>
              <a:t>- Australia, ITDM, Large</a:t>
            </a:r>
          </a:p>
        </p:txBody>
      </p:sp>
    </p:spTree>
    <p:extLst>
      <p:ext uri="{BB962C8B-B14F-4D97-AF65-F5344CB8AC3E}">
        <p14:creationId xmlns:p14="http://schemas.microsoft.com/office/powerpoint/2010/main" val="205045313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4DCDEC-C008-4FE8-B17A-8653114F9A34}"/>
              </a:ext>
            </a:extLst>
          </p:cNvPr>
          <p:cNvSpPr>
            <a:spLocks noGrp="1"/>
          </p:cNvSpPr>
          <p:nvPr>
            <p:ph type="ftr" sz="quarter" idx="11"/>
          </p:nvPr>
        </p:nvSpPr>
        <p:spPr/>
        <p:txBody>
          <a:bodyPr/>
          <a:lstStyle/>
          <a:p>
            <a:r>
              <a:rPr lang="en-US" dirty="0"/>
              <a:t>2021 Lenovo Internal. All rights reserved.</a:t>
            </a:r>
          </a:p>
        </p:txBody>
      </p:sp>
      <p:sp>
        <p:nvSpPr>
          <p:cNvPr id="3" name="Content Placeholder 2">
            <a:extLst>
              <a:ext uri="{FF2B5EF4-FFF2-40B4-BE49-F238E27FC236}">
                <a16:creationId xmlns:a16="http://schemas.microsoft.com/office/drawing/2014/main" id="{3D3C0CD1-47EF-4BCA-9911-786B2E375180}"/>
              </a:ext>
            </a:extLst>
          </p:cNvPr>
          <p:cNvSpPr>
            <a:spLocks noGrp="1"/>
          </p:cNvSpPr>
          <p:nvPr>
            <p:ph sz="quarter" idx="12"/>
          </p:nvPr>
        </p:nvSpPr>
        <p:spPr>
          <a:xfrm>
            <a:off x="3950149" y="6295349"/>
            <a:ext cx="6756928" cy="562651"/>
          </a:xfrm>
        </p:spPr>
        <p:txBody>
          <a:bodyPr vert="horz" lIns="91440" tIns="45720" rIns="91440" bIns="45720" rtlCol="0" anchor="b">
            <a:noAutofit/>
          </a:bodyPr>
          <a:lstStyle/>
          <a:p>
            <a:r>
              <a:rPr lang="en-US" dirty="0"/>
              <a:t>Q9. Which of these best describes how your company is managing the various aspects of business during Covid-19?</a:t>
            </a:r>
          </a:p>
          <a:p>
            <a:r>
              <a:rPr lang="en-US" dirty="0"/>
              <a:t>Base: ITDM VS/Small (n=1,471), Medium (n=1,474), Large (n=1,462)</a:t>
            </a:r>
          </a:p>
        </p:txBody>
      </p:sp>
      <p:sp>
        <p:nvSpPr>
          <p:cNvPr id="4" name="Slide Number Placeholder 3">
            <a:extLst>
              <a:ext uri="{FF2B5EF4-FFF2-40B4-BE49-F238E27FC236}">
                <a16:creationId xmlns:a16="http://schemas.microsoft.com/office/drawing/2014/main" id="{18F58947-1E64-496D-B2FC-6196F7241FA4}"/>
              </a:ext>
            </a:extLst>
          </p:cNvPr>
          <p:cNvSpPr>
            <a:spLocks noGrp="1"/>
          </p:cNvSpPr>
          <p:nvPr>
            <p:ph type="sldNum" sz="quarter" idx="4"/>
          </p:nvPr>
        </p:nvSpPr>
        <p:spPr/>
        <p:txBody>
          <a:bodyPr/>
          <a:lstStyle/>
          <a:p>
            <a:fld id="{6D22F896-40B5-4ADD-8801-0D06FADFA095}" type="slidenum">
              <a:rPr lang="en-US" smtClean="0">
                <a:latin typeface="Arial" panose="020B0604020202020204" pitchFamily="34" charset="0"/>
              </a:rPr>
              <a:pPr/>
              <a:t>28</a:t>
            </a:fld>
            <a:endParaRPr lang="en-US" dirty="0">
              <a:latin typeface="Arial" panose="020B0604020202020204" pitchFamily="34" charset="0"/>
            </a:endParaRPr>
          </a:p>
        </p:txBody>
      </p:sp>
      <p:sp>
        <p:nvSpPr>
          <p:cNvPr id="5" name="Title 4">
            <a:extLst>
              <a:ext uri="{FF2B5EF4-FFF2-40B4-BE49-F238E27FC236}">
                <a16:creationId xmlns:a16="http://schemas.microsoft.com/office/drawing/2014/main" id="{EDEBBF0B-168C-4251-8320-2798E2980AAE}"/>
              </a:ext>
            </a:extLst>
          </p:cNvPr>
          <p:cNvSpPr>
            <a:spLocks noGrp="1"/>
          </p:cNvSpPr>
          <p:nvPr>
            <p:ph type="title"/>
          </p:nvPr>
        </p:nvSpPr>
        <p:spPr/>
        <p:txBody>
          <a:bodyPr/>
          <a:lstStyle/>
          <a:p>
            <a:r>
              <a:rPr lang="en-US" dirty="0"/>
              <a:t>The larger the company, the more confident ITDMs are in their own department, though confidence in the overall company stays flat regardless of size</a:t>
            </a:r>
          </a:p>
        </p:txBody>
      </p:sp>
      <p:sp>
        <p:nvSpPr>
          <p:cNvPr id="7" name="TextBox 6">
            <a:extLst>
              <a:ext uri="{FF2B5EF4-FFF2-40B4-BE49-F238E27FC236}">
                <a16:creationId xmlns:a16="http://schemas.microsoft.com/office/drawing/2014/main" id="{DE825024-02AA-4E7D-BBB7-E399918E7AEA}"/>
              </a:ext>
            </a:extLst>
          </p:cNvPr>
          <p:cNvSpPr txBox="1"/>
          <p:nvPr/>
        </p:nvSpPr>
        <p:spPr>
          <a:xfrm>
            <a:off x="2477778" y="870268"/>
            <a:ext cx="7233268" cy="338554"/>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Ability to Keep Company Operations Running as Normal</a:t>
            </a:r>
          </a:p>
        </p:txBody>
      </p:sp>
      <p:sp>
        <p:nvSpPr>
          <p:cNvPr id="13" name="Arrow: Pentagon 12">
            <a:extLst>
              <a:ext uri="{FF2B5EF4-FFF2-40B4-BE49-F238E27FC236}">
                <a16:creationId xmlns:a16="http://schemas.microsoft.com/office/drawing/2014/main" id="{8F1630ED-9A9D-4AF2-B6B7-8963F696EA27}"/>
              </a:ext>
            </a:extLst>
          </p:cNvPr>
          <p:cNvSpPr/>
          <p:nvPr/>
        </p:nvSpPr>
        <p:spPr>
          <a:xfrm>
            <a:off x="1" y="870268"/>
            <a:ext cx="744278" cy="27699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chemeClr val="bg1"/>
                </a:solidFill>
                <a:latin typeface="Arial" panose="020B0604020202020204" pitchFamily="34" charset="0"/>
                <a:cs typeface="Arial" panose="020B0604020202020204" pitchFamily="34" charset="0"/>
              </a:rPr>
              <a:t>ITDM</a:t>
            </a:r>
          </a:p>
        </p:txBody>
      </p:sp>
      <p:graphicFrame>
        <p:nvGraphicFramePr>
          <p:cNvPr id="9" name="Chart 8">
            <a:extLst>
              <a:ext uri="{FF2B5EF4-FFF2-40B4-BE49-F238E27FC236}">
                <a16:creationId xmlns:a16="http://schemas.microsoft.com/office/drawing/2014/main" id="{93E953E9-3DC1-4D77-B257-3DF5AA6EE359}"/>
              </a:ext>
            </a:extLst>
          </p:cNvPr>
          <p:cNvGraphicFramePr/>
          <p:nvPr>
            <p:extLst>
              <p:ext uri="{D42A27DB-BD31-4B8C-83A1-F6EECF244321}">
                <p14:modId xmlns:p14="http://schemas.microsoft.com/office/powerpoint/2010/main" val="2634644392"/>
              </p:ext>
            </p:extLst>
          </p:nvPr>
        </p:nvGraphicFramePr>
        <p:xfrm>
          <a:off x="942975" y="2714624"/>
          <a:ext cx="2801801" cy="3423003"/>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a:extLst>
              <a:ext uri="{FF2B5EF4-FFF2-40B4-BE49-F238E27FC236}">
                <a16:creationId xmlns:a16="http://schemas.microsoft.com/office/drawing/2014/main" id="{DC87AC2B-D68B-4585-AC64-0B8E4BD72FA7}"/>
              </a:ext>
            </a:extLst>
          </p:cNvPr>
          <p:cNvSpPr txBox="1"/>
          <p:nvPr/>
        </p:nvSpPr>
        <p:spPr>
          <a:xfrm>
            <a:off x="1084545" y="2367298"/>
            <a:ext cx="1199417" cy="347326"/>
          </a:xfrm>
          <a:prstGeom prst="rect">
            <a:avLst/>
          </a:prstGeom>
          <a:noFill/>
        </p:spPr>
        <p:txBody>
          <a:bodyPr wrap="square" lIns="18288" rIns="18288" rtlCol="0" anchor="ctr">
            <a:noAutofit/>
          </a:bodyPr>
          <a:lstStyle/>
          <a:p>
            <a:pPr algn="ctr"/>
            <a:r>
              <a:rPr lang="en-US" sz="1200" dirty="0">
                <a:latin typeface="Arial" panose="020B0604020202020204" pitchFamily="34" charset="0"/>
                <a:cs typeface="Arial" panose="020B0604020202020204" pitchFamily="34" charset="0"/>
              </a:rPr>
              <a:t>Within Department</a:t>
            </a:r>
          </a:p>
        </p:txBody>
      </p:sp>
      <p:sp>
        <p:nvSpPr>
          <p:cNvPr id="31" name="TextBox 30">
            <a:extLst>
              <a:ext uri="{FF2B5EF4-FFF2-40B4-BE49-F238E27FC236}">
                <a16:creationId xmlns:a16="http://schemas.microsoft.com/office/drawing/2014/main" id="{E7ACD8C4-7A6C-4652-AF5B-E0A233400F62}"/>
              </a:ext>
            </a:extLst>
          </p:cNvPr>
          <p:cNvSpPr txBox="1"/>
          <p:nvPr/>
        </p:nvSpPr>
        <p:spPr>
          <a:xfrm>
            <a:off x="2434548" y="2367298"/>
            <a:ext cx="1090379" cy="347326"/>
          </a:xfrm>
          <a:prstGeom prst="rect">
            <a:avLst/>
          </a:prstGeom>
          <a:noFill/>
        </p:spPr>
        <p:txBody>
          <a:bodyPr wrap="square" lIns="18288" rIns="18288" rtlCol="0" anchor="ctr">
            <a:noAutofit/>
          </a:bodyPr>
          <a:lstStyle/>
          <a:p>
            <a:pPr algn="ctr"/>
            <a:r>
              <a:rPr lang="en-US" sz="1200" dirty="0">
                <a:latin typeface="Arial" panose="020B0604020202020204" pitchFamily="34" charset="0"/>
                <a:cs typeface="Arial" panose="020B0604020202020204" pitchFamily="34" charset="0"/>
              </a:rPr>
              <a:t>Within Company Overall</a:t>
            </a:r>
          </a:p>
        </p:txBody>
      </p:sp>
      <p:sp>
        <p:nvSpPr>
          <p:cNvPr id="32" name="TextBox 31">
            <a:extLst>
              <a:ext uri="{FF2B5EF4-FFF2-40B4-BE49-F238E27FC236}">
                <a16:creationId xmlns:a16="http://schemas.microsoft.com/office/drawing/2014/main" id="{4719D357-E956-4C1A-B614-197C80459EF2}"/>
              </a:ext>
            </a:extLst>
          </p:cNvPr>
          <p:cNvSpPr txBox="1"/>
          <p:nvPr/>
        </p:nvSpPr>
        <p:spPr>
          <a:xfrm>
            <a:off x="237721" y="3504845"/>
            <a:ext cx="1175444" cy="347326"/>
          </a:xfrm>
          <a:prstGeom prst="rect">
            <a:avLst/>
          </a:prstGeom>
          <a:noFill/>
        </p:spPr>
        <p:txBody>
          <a:bodyPr wrap="square" lIns="18288" rIns="18288" rtlCol="0" anchor="ctr">
            <a:noAutofit/>
          </a:bodyPr>
          <a:lstStyle/>
          <a:p>
            <a:pPr algn="r"/>
            <a:r>
              <a:rPr lang="en-US" sz="1100" dirty="0">
                <a:latin typeface="Arial" panose="020B0604020202020204" pitchFamily="34" charset="0"/>
                <a:cs typeface="Arial" panose="020B0604020202020204" pitchFamily="34" charset="0"/>
              </a:rPr>
              <a:t>Feel confident</a:t>
            </a:r>
          </a:p>
        </p:txBody>
      </p:sp>
      <p:sp>
        <p:nvSpPr>
          <p:cNvPr id="33" name="TextBox 32">
            <a:extLst>
              <a:ext uri="{FF2B5EF4-FFF2-40B4-BE49-F238E27FC236}">
                <a16:creationId xmlns:a16="http://schemas.microsoft.com/office/drawing/2014/main" id="{160F1265-7AF8-492C-941D-CECC303C2C41}"/>
              </a:ext>
            </a:extLst>
          </p:cNvPr>
          <p:cNvSpPr txBox="1"/>
          <p:nvPr/>
        </p:nvSpPr>
        <p:spPr>
          <a:xfrm>
            <a:off x="237721" y="4900490"/>
            <a:ext cx="1175444" cy="347326"/>
          </a:xfrm>
          <a:prstGeom prst="rect">
            <a:avLst/>
          </a:prstGeom>
          <a:noFill/>
        </p:spPr>
        <p:txBody>
          <a:bodyPr wrap="square" lIns="18288" rIns="18288" rtlCol="0" anchor="ctr">
            <a:noAutofit/>
          </a:bodyPr>
          <a:lstStyle/>
          <a:p>
            <a:pPr algn="r"/>
            <a:r>
              <a:rPr lang="en-US" sz="1100" dirty="0">
                <a:latin typeface="Arial" panose="020B0604020202020204" pitchFamily="34" charset="0"/>
                <a:cs typeface="Arial" panose="020B0604020202020204" pitchFamily="34" charset="0"/>
              </a:rPr>
              <a:t>Still work in progress</a:t>
            </a:r>
          </a:p>
        </p:txBody>
      </p:sp>
      <p:sp>
        <p:nvSpPr>
          <p:cNvPr id="34" name="TextBox 33">
            <a:extLst>
              <a:ext uri="{FF2B5EF4-FFF2-40B4-BE49-F238E27FC236}">
                <a16:creationId xmlns:a16="http://schemas.microsoft.com/office/drawing/2014/main" id="{82DE705F-97BD-4D82-B8E3-AE55B39159C5}"/>
              </a:ext>
            </a:extLst>
          </p:cNvPr>
          <p:cNvSpPr txBox="1"/>
          <p:nvPr/>
        </p:nvSpPr>
        <p:spPr>
          <a:xfrm>
            <a:off x="441724" y="5595142"/>
            <a:ext cx="971441" cy="347326"/>
          </a:xfrm>
          <a:prstGeom prst="rect">
            <a:avLst/>
          </a:prstGeom>
          <a:noFill/>
        </p:spPr>
        <p:txBody>
          <a:bodyPr wrap="square" lIns="18288" rIns="18288" rtlCol="0" anchor="ctr">
            <a:noAutofit/>
          </a:bodyPr>
          <a:lstStyle/>
          <a:p>
            <a:pPr algn="r"/>
            <a:r>
              <a:rPr lang="en-US" sz="1100" dirty="0">
                <a:latin typeface="Arial" panose="020B0604020202020204" pitchFamily="34" charset="0"/>
                <a:cs typeface="Arial" panose="020B0604020202020204" pitchFamily="34" charset="0"/>
              </a:rPr>
              <a:t>Still putting out fires</a:t>
            </a:r>
          </a:p>
        </p:txBody>
      </p:sp>
      <p:graphicFrame>
        <p:nvGraphicFramePr>
          <p:cNvPr id="35" name="Chart 34">
            <a:extLst>
              <a:ext uri="{FF2B5EF4-FFF2-40B4-BE49-F238E27FC236}">
                <a16:creationId xmlns:a16="http://schemas.microsoft.com/office/drawing/2014/main" id="{B4A9AE34-E0A5-4B57-9EEE-B12E1286B3BC}"/>
              </a:ext>
            </a:extLst>
          </p:cNvPr>
          <p:cNvGraphicFramePr/>
          <p:nvPr>
            <p:extLst>
              <p:ext uri="{D42A27DB-BD31-4B8C-83A1-F6EECF244321}">
                <p14:modId xmlns:p14="http://schemas.microsoft.com/office/powerpoint/2010/main" val="4126608473"/>
              </p:ext>
            </p:extLst>
          </p:nvPr>
        </p:nvGraphicFramePr>
        <p:xfrm>
          <a:off x="4781550" y="2714624"/>
          <a:ext cx="2801801" cy="3423003"/>
        </p:xfrm>
        <a:graphic>
          <a:graphicData uri="http://schemas.openxmlformats.org/drawingml/2006/chart">
            <c:chart xmlns:c="http://schemas.openxmlformats.org/drawingml/2006/chart" xmlns:r="http://schemas.openxmlformats.org/officeDocument/2006/relationships" r:id="rId4"/>
          </a:graphicData>
        </a:graphic>
      </p:graphicFrame>
      <p:sp>
        <p:nvSpPr>
          <p:cNvPr id="36" name="TextBox 35">
            <a:extLst>
              <a:ext uri="{FF2B5EF4-FFF2-40B4-BE49-F238E27FC236}">
                <a16:creationId xmlns:a16="http://schemas.microsoft.com/office/drawing/2014/main" id="{75F3A6F5-3934-4247-BC63-B9F8F38F93C8}"/>
              </a:ext>
            </a:extLst>
          </p:cNvPr>
          <p:cNvSpPr txBox="1"/>
          <p:nvPr/>
        </p:nvSpPr>
        <p:spPr>
          <a:xfrm>
            <a:off x="4923120" y="2367298"/>
            <a:ext cx="1199417" cy="347326"/>
          </a:xfrm>
          <a:prstGeom prst="rect">
            <a:avLst/>
          </a:prstGeom>
          <a:noFill/>
        </p:spPr>
        <p:txBody>
          <a:bodyPr wrap="square" lIns="18288" rIns="18288" rtlCol="0" anchor="ctr">
            <a:noAutofit/>
          </a:bodyPr>
          <a:lstStyle/>
          <a:p>
            <a:pPr algn="ctr"/>
            <a:r>
              <a:rPr lang="en-US" sz="1200" dirty="0">
                <a:latin typeface="Arial" panose="020B0604020202020204" pitchFamily="34" charset="0"/>
                <a:cs typeface="Arial" panose="020B0604020202020204" pitchFamily="34" charset="0"/>
              </a:rPr>
              <a:t>Within Department</a:t>
            </a:r>
          </a:p>
        </p:txBody>
      </p:sp>
      <p:sp>
        <p:nvSpPr>
          <p:cNvPr id="37" name="TextBox 36">
            <a:extLst>
              <a:ext uri="{FF2B5EF4-FFF2-40B4-BE49-F238E27FC236}">
                <a16:creationId xmlns:a16="http://schemas.microsoft.com/office/drawing/2014/main" id="{25549036-D9BB-4AC6-B283-2E9271F68F78}"/>
              </a:ext>
            </a:extLst>
          </p:cNvPr>
          <p:cNvSpPr txBox="1"/>
          <p:nvPr/>
        </p:nvSpPr>
        <p:spPr>
          <a:xfrm>
            <a:off x="6273123" y="2367298"/>
            <a:ext cx="1090379" cy="347326"/>
          </a:xfrm>
          <a:prstGeom prst="rect">
            <a:avLst/>
          </a:prstGeom>
          <a:noFill/>
        </p:spPr>
        <p:txBody>
          <a:bodyPr wrap="square" lIns="18288" rIns="18288" rtlCol="0" anchor="ctr">
            <a:noAutofit/>
          </a:bodyPr>
          <a:lstStyle/>
          <a:p>
            <a:pPr algn="ctr"/>
            <a:r>
              <a:rPr lang="en-US" sz="1200" dirty="0">
                <a:latin typeface="Arial" panose="020B0604020202020204" pitchFamily="34" charset="0"/>
                <a:cs typeface="Arial" panose="020B0604020202020204" pitchFamily="34" charset="0"/>
              </a:rPr>
              <a:t>Within Company Overall</a:t>
            </a:r>
          </a:p>
        </p:txBody>
      </p:sp>
      <p:graphicFrame>
        <p:nvGraphicFramePr>
          <p:cNvPr id="38" name="Chart 37">
            <a:extLst>
              <a:ext uri="{FF2B5EF4-FFF2-40B4-BE49-F238E27FC236}">
                <a16:creationId xmlns:a16="http://schemas.microsoft.com/office/drawing/2014/main" id="{52192B6F-A891-451B-82B7-8F8818AC98AA}"/>
              </a:ext>
            </a:extLst>
          </p:cNvPr>
          <p:cNvGraphicFramePr/>
          <p:nvPr>
            <p:extLst>
              <p:ext uri="{D42A27DB-BD31-4B8C-83A1-F6EECF244321}">
                <p14:modId xmlns:p14="http://schemas.microsoft.com/office/powerpoint/2010/main" val="524067407"/>
              </p:ext>
            </p:extLst>
          </p:nvPr>
        </p:nvGraphicFramePr>
        <p:xfrm>
          <a:off x="8562908" y="2714624"/>
          <a:ext cx="2801801" cy="3423003"/>
        </p:xfrm>
        <a:graphic>
          <a:graphicData uri="http://schemas.openxmlformats.org/drawingml/2006/chart">
            <c:chart xmlns:c="http://schemas.openxmlformats.org/drawingml/2006/chart" xmlns:r="http://schemas.openxmlformats.org/officeDocument/2006/relationships" r:id="rId5"/>
          </a:graphicData>
        </a:graphic>
      </p:graphicFrame>
      <p:sp>
        <p:nvSpPr>
          <p:cNvPr id="39" name="TextBox 38">
            <a:extLst>
              <a:ext uri="{FF2B5EF4-FFF2-40B4-BE49-F238E27FC236}">
                <a16:creationId xmlns:a16="http://schemas.microsoft.com/office/drawing/2014/main" id="{9658F34B-7781-4C66-840E-19849BEA8939}"/>
              </a:ext>
            </a:extLst>
          </p:cNvPr>
          <p:cNvSpPr txBox="1"/>
          <p:nvPr/>
        </p:nvSpPr>
        <p:spPr>
          <a:xfrm>
            <a:off x="8704478" y="2367298"/>
            <a:ext cx="1199417" cy="347326"/>
          </a:xfrm>
          <a:prstGeom prst="rect">
            <a:avLst/>
          </a:prstGeom>
          <a:noFill/>
        </p:spPr>
        <p:txBody>
          <a:bodyPr wrap="square" lIns="18288" rIns="18288" rtlCol="0" anchor="ctr">
            <a:noAutofit/>
          </a:bodyPr>
          <a:lstStyle/>
          <a:p>
            <a:pPr algn="ctr"/>
            <a:r>
              <a:rPr lang="en-US" sz="1200" dirty="0">
                <a:latin typeface="Arial" panose="020B0604020202020204" pitchFamily="34" charset="0"/>
                <a:cs typeface="Arial" panose="020B0604020202020204" pitchFamily="34" charset="0"/>
              </a:rPr>
              <a:t>Within Department</a:t>
            </a:r>
          </a:p>
        </p:txBody>
      </p:sp>
      <p:sp>
        <p:nvSpPr>
          <p:cNvPr id="40" name="TextBox 39">
            <a:extLst>
              <a:ext uri="{FF2B5EF4-FFF2-40B4-BE49-F238E27FC236}">
                <a16:creationId xmlns:a16="http://schemas.microsoft.com/office/drawing/2014/main" id="{6B1A837E-5F7E-4B30-8B80-90A10B672AA6}"/>
              </a:ext>
            </a:extLst>
          </p:cNvPr>
          <p:cNvSpPr txBox="1"/>
          <p:nvPr/>
        </p:nvSpPr>
        <p:spPr>
          <a:xfrm>
            <a:off x="10054481" y="2367298"/>
            <a:ext cx="1090379" cy="347326"/>
          </a:xfrm>
          <a:prstGeom prst="rect">
            <a:avLst/>
          </a:prstGeom>
          <a:noFill/>
        </p:spPr>
        <p:txBody>
          <a:bodyPr wrap="square" lIns="18288" rIns="18288" rtlCol="0" anchor="ctr">
            <a:noAutofit/>
          </a:bodyPr>
          <a:lstStyle/>
          <a:p>
            <a:pPr algn="ctr"/>
            <a:r>
              <a:rPr lang="en-US" sz="1200" dirty="0">
                <a:latin typeface="Arial" panose="020B0604020202020204" pitchFamily="34" charset="0"/>
                <a:cs typeface="Arial" panose="020B0604020202020204" pitchFamily="34" charset="0"/>
              </a:rPr>
              <a:t>Within Company Overall</a:t>
            </a:r>
          </a:p>
        </p:txBody>
      </p:sp>
      <p:pic>
        <p:nvPicPr>
          <p:cNvPr id="41" name="Graphic 40">
            <a:extLst>
              <a:ext uri="{FF2B5EF4-FFF2-40B4-BE49-F238E27FC236}">
                <a16:creationId xmlns:a16="http://schemas.microsoft.com/office/drawing/2014/main" id="{E03BCD07-BC2D-452E-8921-C5E74D7D8171}"/>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6502" r="16840" b="45456"/>
          <a:stretch/>
        </p:blipFill>
        <p:spPr>
          <a:xfrm>
            <a:off x="126597" y="1204817"/>
            <a:ext cx="351749" cy="287825"/>
          </a:xfrm>
          <a:prstGeom prst="rect">
            <a:avLst/>
          </a:prstGeom>
        </p:spPr>
      </p:pic>
      <p:sp>
        <p:nvSpPr>
          <p:cNvPr id="42" name="TextBox 41">
            <a:extLst>
              <a:ext uri="{FF2B5EF4-FFF2-40B4-BE49-F238E27FC236}">
                <a16:creationId xmlns:a16="http://schemas.microsoft.com/office/drawing/2014/main" id="{A10C4F78-D263-468C-A4E8-3632D5C6DAC1}"/>
              </a:ext>
            </a:extLst>
          </p:cNvPr>
          <p:cNvSpPr txBox="1"/>
          <p:nvPr/>
        </p:nvSpPr>
        <p:spPr>
          <a:xfrm>
            <a:off x="1956972" y="1546778"/>
            <a:ext cx="843501"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VS/Small</a:t>
            </a:r>
          </a:p>
        </p:txBody>
      </p:sp>
      <p:sp>
        <p:nvSpPr>
          <p:cNvPr id="43" name="TextBox 42">
            <a:extLst>
              <a:ext uri="{FF2B5EF4-FFF2-40B4-BE49-F238E27FC236}">
                <a16:creationId xmlns:a16="http://schemas.microsoft.com/office/drawing/2014/main" id="{D7D41C66-FC73-4F0C-83A3-FA5A9B5F2B8C}"/>
              </a:ext>
            </a:extLst>
          </p:cNvPr>
          <p:cNvSpPr txBox="1"/>
          <p:nvPr/>
        </p:nvSpPr>
        <p:spPr>
          <a:xfrm>
            <a:off x="5898443" y="1546778"/>
            <a:ext cx="766557"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Medium</a:t>
            </a:r>
          </a:p>
        </p:txBody>
      </p:sp>
      <p:sp>
        <p:nvSpPr>
          <p:cNvPr id="44" name="TextBox 43">
            <a:extLst>
              <a:ext uri="{FF2B5EF4-FFF2-40B4-BE49-F238E27FC236}">
                <a16:creationId xmlns:a16="http://schemas.microsoft.com/office/drawing/2014/main" id="{89D06C29-E1E4-41B3-9F7F-5E5BA7393CF1}"/>
              </a:ext>
            </a:extLst>
          </p:cNvPr>
          <p:cNvSpPr txBox="1"/>
          <p:nvPr/>
        </p:nvSpPr>
        <p:spPr>
          <a:xfrm>
            <a:off x="9609752" y="1546778"/>
            <a:ext cx="603050"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Large</a:t>
            </a:r>
          </a:p>
        </p:txBody>
      </p:sp>
      <p:pic>
        <p:nvPicPr>
          <p:cNvPr id="45" name="Graphic 44">
            <a:extLst>
              <a:ext uri="{FF2B5EF4-FFF2-40B4-BE49-F238E27FC236}">
                <a16:creationId xmlns:a16="http://schemas.microsoft.com/office/drawing/2014/main" id="{CF032F49-C42C-4571-AA24-0BDF1FE66C79}"/>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t="23456" b="21606"/>
          <a:stretch/>
        </p:blipFill>
        <p:spPr>
          <a:xfrm>
            <a:off x="9612137" y="1823930"/>
            <a:ext cx="591103" cy="324741"/>
          </a:xfrm>
          <a:prstGeom prst="rect">
            <a:avLst/>
          </a:prstGeom>
        </p:spPr>
      </p:pic>
      <p:grpSp>
        <p:nvGrpSpPr>
          <p:cNvPr id="46" name="Group 45">
            <a:extLst>
              <a:ext uri="{FF2B5EF4-FFF2-40B4-BE49-F238E27FC236}">
                <a16:creationId xmlns:a16="http://schemas.microsoft.com/office/drawing/2014/main" id="{FE3357C4-7FB6-472C-B20B-DC1AAD1C0CD6}"/>
              </a:ext>
            </a:extLst>
          </p:cNvPr>
          <p:cNvGrpSpPr/>
          <p:nvPr/>
        </p:nvGrpSpPr>
        <p:grpSpPr>
          <a:xfrm>
            <a:off x="6019779" y="1823930"/>
            <a:ext cx="516706" cy="303495"/>
            <a:chOff x="1305793" y="4073343"/>
            <a:chExt cx="516706" cy="303495"/>
          </a:xfrm>
        </p:grpSpPr>
        <p:pic>
          <p:nvPicPr>
            <p:cNvPr id="47" name="Graphic 46">
              <a:extLst>
                <a:ext uri="{FF2B5EF4-FFF2-40B4-BE49-F238E27FC236}">
                  <a16:creationId xmlns:a16="http://schemas.microsoft.com/office/drawing/2014/main" id="{679F9798-6166-4423-8A5C-D6E446A2895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05793" y="4073343"/>
              <a:ext cx="303495" cy="303495"/>
            </a:xfrm>
            <a:prstGeom prst="rect">
              <a:avLst/>
            </a:prstGeom>
          </p:spPr>
        </p:pic>
        <p:pic>
          <p:nvPicPr>
            <p:cNvPr id="48" name="Graphic 47">
              <a:extLst>
                <a:ext uri="{FF2B5EF4-FFF2-40B4-BE49-F238E27FC236}">
                  <a16:creationId xmlns:a16="http://schemas.microsoft.com/office/drawing/2014/main" id="{3A97A6CA-1791-4566-B49B-F7DA455D213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19004" y="4073343"/>
              <a:ext cx="303495" cy="303495"/>
            </a:xfrm>
            <a:prstGeom prst="rect">
              <a:avLst/>
            </a:prstGeom>
          </p:spPr>
        </p:pic>
      </p:grpSp>
      <p:pic>
        <p:nvPicPr>
          <p:cNvPr id="49" name="Graphic 48">
            <a:extLst>
              <a:ext uri="{FF2B5EF4-FFF2-40B4-BE49-F238E27FC236}">
                <a16:creationId xmlns:a16="http://schemas.microsoft.com/office/drawing/2014/main" id="{13CFD73E-2733-4C19-9027-A65F87C460C3}"/>
              </a:ext>
            </a:extLst>
          </p:cNvPr>
          <p:cNvPicPr>
            <a:picLocks noChangeAspect="1"/>
          </p:cNvPicPr>
          <p:nvPr/>
        </p:nvPicPr>
        <p:blipFill>
          <a:blip r:embed="rId10">
            <a:extLst>
              <a:ext uri="{96DAC541-7B7A-43D3-8B79-37D633B846F1}">
                <asvg:svgBlip xmlns:asvg="http://schemas.microsoft.com/office/drawing/2016/SVG/main" r:embed="rId12"/>
              </a:ext>
            </a:extLst>
          </a:blip>
          <a:stretch>
            <a:fillRect/>
          </a:stretch>
        </p:blipFill>
        <p:spPr>
          <a:xfrm>
            <a:off x="2226974" y="1823930"/>
            <a:ext cx="303495" cy="303495"/>
          </a:xfrm>
          <a:prstGeom prst="rect">
            <a:avLst/>
          </a:prstGeom>
        </p:spPr>
      </p:pic>
      <p:sp>
        <p:nvSpPr>
          <p:cNvPr id="52" name="Rectangle 51">
            <a:extLst>
              <a:ext uri="{FF2B5EF4-FFF2-40B4-BE49-F238E27FC236}">
                <a16:creationId xmlns:a16="http://schemas.microsoft.com/office/drawing/2014/main" id="{082F5041-7871-484A-867F-B181F1BEEEA3}"/>
              </a:ext>
            </a:extLst>
          </p:cNvPr>
          <p:cNvSpPr/>
          <p:nvPr/>
        </p:nvSpPr>
        <p:spPr>
          <a:xfrm>
            <a:off x="5243114" y="3820316"/>
            <a:ext cx="572593" cy="276999"/>
          </a:xfrm>
          <a:prstGeom prst="rect">
            <a:avLst/>
          </a:prstGeom>
        </p:spPr>
        <p:txBody>
          <a:bodyPr wrap="none">
            <a:spAutoFit/>
          </a:bodyPr>
          <a:lstStyle/>
          <a:p>
            <a:pPr algn="ctr"/>
            <a:r>
              <a:rPr lang="en-US" sz="1200" b="1" i="1" dirty="0">
                <a:solidFill>
                  <a:schemeClr val="bg1"/>
                </a:solidFill>
                <a:latin typeface="Arial" panose="020B0604020202020204" pitchFamily="34" charset="0"/>
                <a:cs typeface="Arial" pitchFamily="34" charset="0"/>
              </a:rPr>
              <a:t>▲</a:t>
            </a:r>
            <a:r>
              <a:rPr lang="en-US" sz="800" i="1" dirty="0">
                <a:solidFill>
                  <a:schemeClr val="bg1"/>
                </a:solidFill>
                <a:latin typeface="Arial" panose="020B0604020202020204" pitchFamily="34" charset="0"/>
                <a:cs typeface="Arial" pitchFamily="34" charset="0"/>
              </a:rPr>
              <a:t>VS/S</a:t>
            </a:r>
            <a:endParaRPr lang="en-US" sz="1000" dirty="0">
              <a:solidFill>
                <a:schemeClr val="bg1"/>
              </a:solidFill>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A1F2E923-6713-43FA-89C1-723DFF8AB1CD}"/>
              </a:ext>
            </a:extLst>
          </p:cNvPr>
          <p:cNvSpPr/>
          <p:nvPr/>
        </p:nvSpPr>
        <p:spPr>
          <a:xfrm>
            <a:off x="9030623" y="3842894"/>
            <a:ext cx="572593" cy="276999"/>
          </a:xfrm>
          <a:prstGeom prst="rect">
            <a:avLst/>
          </a:prstGeom>
        </p:spPr>
        <p:txBody>
          <a:bodyPr wrap="none">
            <a:spAutoFit/>
          </a:bodyPr>
          <a:lstStyle/>
          <a:p>
            <a:pPr algn="ctr"/>
            <a:r>
              <a:rPr lang="en-US" sz="1200" b="1" i="1" dirty="0">
                <a:solidFill>
                  <a:schemeClr val="bg1"/>
                </a:solidFill>
                <a:latin typeface="Arial" panose="020B0604020202020204" pitchFamily="34" charset="0"/>
                <a:cs typeface="Arial" pitchFamily="34" charset="0"/>
              </a:rPr>
              <a:t>▲</a:t>
            </a:r>
            <a:r>
              <a:rPr lang="en-US" sz="800" i="1" dirty="0">
                <a:solidFill>
                  <a:schemeClr val="bg1"/>
                </a:solidFill>
                <a:latin typeface="Arial" panose="020B0604020202020204" pitchFamily="34" charset="0"/>
                <a:cs typeface="Arial" pitchFamily="34" charset="0"/>
              </a:rPr>
              <a:t>VS/S</a:t>
            </a:r>
            <a:endParaRPr lang="en-US" sz="1000" dirty="0">
              <a:solidFill>
                <a:schemeClr val="bg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229377B-99C9-4124-8BFD-641ADA39265C}"/>
              </a:ext>
            </a:extLst>
          </p:cNvPr>
          <p:cNvSpPr/>
          <p:nvPr/>
        </p:nvSpPr>
        <p:spPr>
          <a:xfrm>
            <a:off x="1391834" y="5138979"/>
            <a:ext cx="542136" cy="276999"/>
          </a:xfrm>
          <a:prstGeom prst="rect">
            <a:avLst/>
          </a:prstGeom>
        </p:spPr>
        <p:txBody>
          <a:bodyPr wrap="none">
            <a:spAutoFit/>
          </a:bodyPr>
          <a:lstStyle/>
          <a:p>
            <a:pPr algn="ctr"/>
            <a:r>
              <a:rPr lang="en-US" sz="1200" b="1" i="1" dirty="0">
                <a:solidFill>
                  <a:schemeClr val="bg1"/>
                </a:solidFill>
                <a:latin typeface="Arial" panose="020B0604020202020204" pitchFamily="34" charset="0"/>
                <a:cs typeface="Arial" pitchFamily="34" charset="0"/>
              </a:rPr>
              <a:t>▲</a:t>
            </a:r>
            <a:r>
              <a:rPr lang="en-US" sz="800" b="1" i="1" dirty="0">
                <a:solidFill>
                  <a:schemeClr val="bg1"/>
                </a:solidFill>
                <a:latin typeface="Arial" panose="020B0604020202020204" pitchFamily="34" charset="0"/>
                <a:cs typeface="Arial" pitchFamily="34" charset="0"/>
              </a:rPr>
              <a:t>M, L</a:t>
            </a:r>
            <a:endParaRPr lang="en-US" sz="1000" dirty="0">
              <a:solidFill>
                <a:schemeClr val="bg1"/>
              </a:solidFill>
              <a:latin typeface="Arial" panose="020B0604020202020204" pitchFamily="34" charset="0"/>
              <a:cs typeface="Arial" panose="020B0604020202020204" pitchFamily="34" charset="0"/>
            </a:endParaRPr>
          </a:p>
        </p:txBody>
      </p:sp>
      <p:pic>
        <p:nvPicPr>
          <p:cNvPr id="55" name="Graphic 54">
            <a:extLst>
              <a:ext uri="{FF2B5EF4-FFF2-40B4-BE49-F238E27FC236}">
                <a16:creationId xmlns:a16="http://schemas.microsoft.com/office/drawing/2014/main" id="{3EE9B7FB-01E7-4C8E-B112-83DBABFD00E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79919" y="3684261"/>
            <a:ext cx="276999" cy="276999"/>
          </a:xfrm>
          <a:prstGeom prst="rect">
            <a:avLst/>
          </a:prstGeom>
        </p:spPr>
      </p:pic>
      <p:pic>
        <p:nvPicPr>
          <p:cNvPr id="57" name="Graphic 56">
            <a:extLst>
              <a:ext uri="{FF2B5EF4-FFF2-40B4-BE49-F238E27FC236}">
                <a16:creationId xmlns:a16="http://schemas.microsoft.com/office/drawing/2014/main" id="{B347F729-ACB6-4A54-B50D-9E15DAD8708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79919" y="4704697"/>
            <a:ext cx="276999" cy="276999"/>
          </a:xfrm>
          <a:prstGeom prst="rect">
            <a:avLst/>
          </a:prstGeom>
        </p:spPr>
      </p:pic>
      <p:pic>
        <p:nvPicPr>
          <p:cNvPr id="59" name="Graphic 58">
            <a:extLst>
              <a:ext uri="{FF2B5EF4-FFF2-40B4-BE49-F238E27FC236}">
                <a16:creationId xmlns:a16="http://schemas.microsoft.com/office/drawing/2014/main" id="{8E37B6F2-2D3A-478C-93C6-385961F1CE7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79919" y="5663238"/>
            <a:ext cx="276999" cy="276999"/>
          </a:xfrm>
          <a:prstGeom prst="rect">
            <a:avLst/>
          </a:prstGeom>
        </p:spPr>
      </p:pic>
      <p:pic>
        <p:nvPicPr>
          <p:cNvPr id="60" name="Graphic 59">
            <a:extLst>
              <a:ext uri="{FF2B5EF4-FFF2-40B4-BE49-F238E27FC236}">
                <a16:creationId xmlns:a16="http://schemas.microsoft.com/office/drawing/2014/main" id="{7687E083-791A-4051-8AC7-E478CE082D0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854038" y="3684261"/>
            <a:ext cx="276999" cy="276999"/>
          </a:xfrm>
          <a:prstGeom prst="rect">
            <a:avLst/>
          </a:prstGeom>
        </p:spPr>
      </p:pic>
      <p:pic>
        <p:nvPicPr>
          <p:cNvPr id="61" name="Graphic 60">
            <a:extLst>
              <a:ext uri="{FF2B5EF4-FFF2-40B4-BE49-F238E27FC236}">
                <a16:creationId xmlns:a16="http://schemas.microsoft.com/office/drawing/2014/main" id="{A00693E7-9B22-47A6-B856-B70614B45D2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854038" y="5663238"/>
            <a:ext cx="276999" cy="276999"/>
          </a:xfrm>
          <a:prstGeom prst="rect">
            <a:avLst/>
          </a:prstGeom>
        </p:spPr>
      </p:pic>
      <p:pic>
        <p:nvPicPr>
          <p:cNvPr id="62" name="Graphic 61">
            <a:extLst>
              <a:ext uri="{FF2B5EF4-FFF2-40B4-BE49-F238E27FC236}">
                <a16:creationId xmlns:a16="http://schemas.microsoft.com/office/drawing/2014/main" id="{4A1407F7-8EB3-4EF3-8BA1-8DF1F1A1A86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603216" y="3684261"/>
            <a:ext cx="276999" cy="276999"/>
          </a:xfrm>
          <a:prstGeom prst="rect">
            <a:avLst/>
          </a:prstGeom>
        </p:spPr>
      </p:pic>
      <p:pic>
        <p:nvPicPr>
          <p:cNvPr id="63" name="Graphic 62">
            <a:extLst>
              <a:ext uri="{FF2B5EF4-FFF2-40B4-BE49-F238E27FC236}">
                <a16:creationId xmlns:a16="http://schemas.microsoft.com/office/drawing/2014/main" id="{F8D8B060-A96B-4EEE-9584-CBE09E48D6E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603216" y="5663238"/>
            <a:ext cx="276999" cy="276999"/>
          </a:xfrm>
          <a:prstGeom prst="rect">
            <a:avLst/>
          </a:prstGeom>
        </p:spPr>
      </p:pic>
      <p:pic>
        <p:nvPicPr>
          <p:cNvPr id="64" name="Graphic 63">
            <a:extLst>
              <a:ext uri="{FF2B5EF4-FFF2-40B4-BE49-F238E27FC236}">
                <a16:creationId xmlns:a16="http://schemas.microsoft.com/office/drawing/2014/main" id="{AB846CDE-54EC-458D-9678-05ABFEB5154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603216" y="4704697"/>
            <a:ext cx="276999" cy="276999"/>
          </a:xfrm>
          <a:prstGeom prst="rect">
            <a:avLst/>
          </a:prstGeom>
        </p:spPr>
      </p:pic>
      <p:pic>
        <p:nvPicPr>
          <p:cNvPr id="65" name="Graphic 64">
            <a:extLst>
              <a:ext uri="{FF2B5EF4-FFF2-40B4-BE49-F238E27FC236}">
                <a16:creationId xmlns:a16="http://schemas.microsoft.com/office/drawing/2014/main" id="{15E96CB0-0382-4912-98FA-9A6E8F2E81A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236475" y="5663238"/>
            <a:ext cx="276999" cy="276999"/>
          </a:xfrm>
          <a:prstGeom prst="rect">
            <a:avLst/>
          </a:prstGeom>
        </p:spPr>
      </p:pic>
      <p:pic>
        <p:nvPicPr>
          <p:cNvPr id="66" name="Graphic 65">
            <a:extLst>
              <a:ext uri="{FF2B5EF4-FFF2-40B4-BE49-F238E27FC236}">
                <a16:creationId xmlns:a16="http://schemas.microsoft.com/office/drawing/2014/main" id="{13D786BF-60DF-45A6-813A-BE65E357F24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372936" y="4704697"/>
            <a:ext cx="276999" cy="276999"/>
          </a:xfrm>
          <a:prstGeom prst="rect">
            <a:avLst/>
          </a:prstGeom>
        </p:spPr>
      </p:pic>
      <p:pic>
        <p:nvPicPr>
          <p:cNvPr id="67" name="Graphic 66">
            <a:extLst>
              <a:ext uri="{FF2B5EF4-FFF2-40B4-BE49-F238E27FC236}">
                <a16:creationId xmlns:a16="http://schemas.microsoft.com/office/drawing/2014/main" id="{F1CED9D6-F517-4616-8714-66E3142893E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250883" y="3684261"/>
            <a:ext cx="276999" cy="276999"/>
          </a:xfrm>
          <a:prstGeom prst="rect">
            <a:avLst/>
          </a:prstGeom>
        </p:spPr>
      </p:pic>
      <p:pic>
        <p:nvPicPr>
          <p:cNvPr id="68" name="Graphic 67">
            <a:extLst>
              <a:ext uri="{FF2B5EF4-FFF2-40B4-BE49-F238E27FC236}">
                <a16:creationId xmlns:a16="http://schemas.microsoft.com/office/drawing/2014/main" id="{FA216B94-E77C-4AEE-954C-48559F3E65B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167811" y="5663238"/>
            <a:ext cx="276999" cy="276999"/>
          </a:xfrm>
          <a:prstGeom prst="rect">
            <a:avLst/>
          </a:prstGeom>
        </p:spPr>
      </p:pic>
      <p:pic>
        <p:nvPicPr>
          <p:cNvPr id="69" name="Graphic 68">
            <a:extLst>
              <a:ext uri="{FF2B5EF4-FFF2-40B4-BE49-F238E27FC236}">
                <a16:creationId xmlns:a16="http://schemas.microsoft.com/office/drawing/2014/main" id="{DFD6D82C-D424-478C-BF5C-55443FDC90B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130630" y="3684261"/>
            <a:ext cx="276999" cy="276999"/>
          </a:xfrm>
          <a:prstGeom prst="rect">
            <a:avLst/>
          </a:prstGeom>
        </p:spPr>
      </p:pic>
      <p:pic>
        <p:nvPicPr>
          <p:cNvPr id="70" name="Graphic 69">
            <a:extLst>
              <a:ext uri="{FF2B5EF4-FFF2-40B4-BE49-F238E27FC236}">
                <a16:creationId xmlns:a16="http://schemas.microsoft.com/office/drawing/2014/main" id="{4DD03624-AA84-443D-AEF1-3AC54E81F51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946448" y="5663238"/>
            <a:ext cx="276999" cy="276999"/>
          </a:xfrm>
          <a:prstGeom prst="rect">
            <a:avLst/>
          </a:prstGeom>
        </p:spPr>
      </p:pic>
      <p:pic>
        <p:nvPicPr>
          <p:cNvPr id="73" name="Graphic 72">
            <a:extLst>
              <a:ext uri="{FF2B5EF4-FFF2-40B4-BE49-F238E27FC236}">
                <a16:creationId xmlns:a16="http://schemas.microsoft.com/office/drawing/2014/main" id="{07A40314-302B-4CF4-9E16-7E55490E20F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939501" y="3684261"/>
            <a:ext cx="276999" cy="276999"/>
          </a:xfrm>
          <a:prstGeom prst="rect">
            <a:avLst/>
          </a:prstGeom>
        </p:spPr>
      </p:pic>
      <p:pic>
        <p:nvPicPr>
          <p:cNvPr id="74" name="Graphic 73">
            <a:extLst>
              <a:ext uri="{FF2B5EF4-FFF2-40B4-BE49-F238E27FC236}">
                <a16:creationId xmlns:a16="http://schemas.microsoft.com/office/drawing/2014/main" id="{6898E3AB-C636-4BA7-8C82-E3937AAE061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939501" y="4704697"/>
            <a:ext cx="276999" cy="276999"/>
          </a:xfrm>
          <a:prstGeom prst="rect">
            <a:avLst/>
          </a:prstGeom>
        </p:spPr>
      </p:pic>
      <p:grpSp>
        <p:nvGrpSpPr>
          <p:cNvPr id="75" name="Group 74">
            <a:extLst>
              <a:ext uri="{FF2B5EF4-FFF2-40B4-BE49-F238E27FC236}">
                <a16:creationId xmlns:a16="http://schemas.microsoft.com/office/drawing/2014/main" id="{BC483791-8D0A-4142-9D36-AB72A6A779FC}"/>
              </a:ext>
            </a:extLst>
          </p:cNvPr>
          <p:cNvGrpSpPr/>
          <p:nvPr/>
        </p:nvGrpSpPr>
        <p:grpSpPr>
          <a:xfrm>
            <a:off x="11145224" y="6044406"/>
            <a:ext cx="862626" cy="302924"/>
            <a:chOff x="11145224" y="6044406"/>
            <a:chExt cx="862626" cy="302924"/>
          </a:xfrm>
        </p:grpSpPr>
        <p:sp>
          <p:nvSpPr>
            <p:cNvPr id="76" name="TextBox 75">
              <a:extLst>
                <a:ext uri="{FF2B5EF4-FFF2-40B4-BE49-F238E27FC236}">
                  <a16:creationId xmlns:a16="http://schemas.microsoft.com/office/drawing/2014/main" id="{E8421469-DC39-4EB3-86B0-CBE5A0527B99}"/>
                </a:ext>
              </a:extLst>
            </p:cNvPr>
            <p:cNvSpPr txBox="1"/>
            <p:nvPr/>
          </p:nvSpPr>
          <p:spPr>
            <a:xfrm>
              <a:off x="11436273" y="6044406"/>
              <a:ext cx="571577" cy="302924"/>
            </a:xfrm>
            <a:prstGeom prst="rect">
              <a:avLst/>
            </a:prstGeom>
            <a:noFill/>
          </p:spPr>
          <p:txBody>
            <a:bodyPr wrap="square" lIns="18288" rIns="18288" rtlCol="0" anchor="ctr">
              <a:noAutofit/>
            </a:bodyPr>
            <a:lstStyle/>
            <a:p>
              <a:r>
                <a:rPr lang="en-US" sz="700" dirty="0">
                  <a:solidFill>
                    <a:srgbClr val="7E96AA"/>
                  </a:solidFill>
                  <a:latin typeface="Arial" panose="020B0604020202020204" pitchFamily="34" charset="0"/>
                  <a:cs typeface="Arial" panose="020B0604020202020204" pitchFamily="34" charset="0"/>
                </a:rPr>
                <a:t>See notes for sig. testing</a:t>
              </a:r>
            </a:p>
          </p:txBody>
        </p:sp>
        <p:pic>
          <p:nvPicPr>
            <p:cNvPr id="77" name="Graphic 76">
              <a:extLst>
                <a:ext uri="{FF2B5EF4-FFF2-40B4-BE49-F238E27FC236}">
                  <a16:creationId xmlns:a16="http://schemas.microsoft.com/office/drawing/2014/main" id="{27DB4B6E-3F34-4573-9406-EE1E6219C6E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145224" y="6060486"/>
              <a:ext cx="276999" cy="276999"/>
            </a:xfrm>
            <a:prstGeom prst="rect">
              <a:avLst/>
            </a:prstGeom>
          </p:spPr>
        </p:pic>
      </p:grpSp>
      <p:sp>
        <p:nvSpPr>
          <p:cNvPr id="6" name="Rectangle 5">
            <a:extLst>
              <a:ext uri="{FF2B5EF4-FFF2-40B4-BE49-F238E27FC236}">
                <a16:creationId xmlns:a16="http://schemas.microsoft.com/office/drawing/2014/main" id="{7A3ABD94-B4F3-4857-B068-4DC095820DE3}"/>
              </a:ext>
            </a:extLst>
          </p:cNvPr>
          <p:cNvSpPr/>
          <p:nvPr/>
        </p:nvSpPr>
        <p:spPr>
          <a:xfrm>
            <a:off x="9179442" y="899596"/>
            <a:ext cx="2957131" cy="56265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Country differences: Japan nearly universally putting out fires across the board both within their department and the company overall</a:t>
            </a:r>
          </a:p>
        </p:txBody>
      </p:sp>
    </p:spTree>
    <p:extLst>
      <p:ext uri="{BB962C8B-B14F-4D97-AF65-F5344CB8AC3E}">
        <p14:creationId xmlns:p14="http://schemas.microsoft.com/office/powerpoint/2010/main" val="66400798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4DCDEC-C008-4FE8-B17A-8653114F9A34}"/>
              </a:ext>
            </a:extLst>
          </p:cNvPr>
          <p:cNvSpPr>
            <a:spLocks noGrp="1"/>
          </p:cNvSpPr>
          <p:nvPr>
            <p:ph type="ftr" sz="quarter" idx="11"/>
          </p:nvPr>
        </p:nvSpPr>
        <p:spPr/>
        <p:txBody>
          <a:bodyPr/>
          <a:lstStyle/>
          <a:p>
            <a:r>
              <a:rPr lang="en-US" dirty="0"/>
              <a:t>2021 Lenovo Internal. All rights reserved.</a:t>
            </a:r>
          </a:p>
        </p:txBody>
      </p:sp>
      <p:sp>
        <p:nvSpPr>
          <p:cNvPr id="3" name="Content Placeholder 2">
            <a:extLst>
              <a:ext uri="{FF2B5EF4-FFF2-40B4-BE49-F238E27FC236}">
                <a16:creationId xmlns:a16="http://schemas.microsoft.com/office/drawing/2014/main" id="{3D3C0CD1-47EF-4BCA-9911-786B2E375180}"/>
              </a:ext>
            </a:extLst>
          </p:cNvPr>
          <p:cNvSpPr>
            <a:spLocks noGrp="1"/>
          </p:cNvSpPr>
          <p:nvPr>
            <p:ph sz="quarter" idx="12"/>
          </p:nvPr>
        </p:nvSpPr>
        <p:spPr>
          <a:xfrm>
            <a:off x="3950149" y="6295349"/>
            <a:ext cx="6756928" cy="562651"/>
          </a:xfrm>
        </p:spPr>
        <p:txBody>
          <a:bodyPr vert="horz" lIns="91440" tIns="45720" rIns="91440" bIns="45720" rtlCol="0" anchor="b">
            <a:noAutofit/>
          </a:bodyPr>
          <a:lstStyle/>
          <a:p>
            <a:r>
              <a:rPr lang="en-US" dirty="0"/>
              <a:t>Q10. Which of these best describes your current IT help desk / troubleshooting approach?</a:t>
            </a:r>
          </a:p>
          <a:p>
            <a:r>
              <a:rPr lang="en-US" dirty="0"/>
              <a:t>Q11. There are vendors that offer services to companies to assist with managing various IT-related tasks. Does your company currently subscribe to any service for these areas?</a:t>
            </a:r>
          </a:p>
          <a:p>
            <a:r>
              <a:rPr lang="en-US" dirty="0"/>
              <a:t>Base: ITDM VS/Small (n=1,471), Medium (n=1,474), Large (n=1,462)</a:t>
            </a:r>
          </a:p>
        </p:txBody>
      </p:sp>
      <p:sp>
        <p:nvSpPr>
          <p:cNvPr id="4" name="Slide Number Placeholder 3">
            <a:extLst>
              <a:ext uri="{FF2B5EF4-FFF2-40B4-BE49-F238E27FC236}">
                <a16:creationId xmlns:a16="http://schemas.microsoft.com/office/drawing/2014/main" id="{18F58947-1E64-496D-B2FC-6196F7241FA4}"/>
              </a:ext>
            </a:extLst>
          </p:cNvPr>
          <p:cNvSpPr>
            <a:spLocks noGrp="1"/>
          </p:cNvSpPr>
          <p:nvPr>
            <p:ph type="sldNum" sz="quarter" idx="4"/>
          </p:nvPr>
        </p:nvSpPr>
        <p:spPr/>
        <p:txBody>
          <a:bodyPr/>
          <a:lstStyle/>
          <a:p>
            <a:fld id="{6D22F896-40B5-4ADD-8801-0D06FADFA095}" type="slidenum">
              <a:rPr lang="en-US" smtClean="0">
                <a:latin typeface="Arial" panose="020B0604020202020204" pitchFamily="34" charset="0"/>
              </a:rPr>
              <a:pPr/>
              <a:t>29</a:t>
            </a:fld>
            <a:endParaRPr lang="en-US" dirty="0">
              <a:latin typeface="Arial" panose="020B0604020202020204" pitchFamily="34" charset="0"/>
            </a:endParaRPr>
          </a:p>
        </p:txBody>
      </p:sp>
      <p:sp>
        <p:nvSpPr>
          <p:cNvPr id="5" name="Title 4">
            <a:extLst>
              <a:ext uri="{FF2B5EF4-FFF2-40B4-BE49-F238E27FC236}">
                <a16:creationId xmlns:a16="http://schemas.microsoft.com/office/drawing/2014/main" id="{EDEBBF0B-168C-4251-8320-2798E2980AAE}"/>
              </a:ext>
            </a:extLst>
          </p:cNvPr>
          <p:cNvSpPr>
            <a:spLocks noGrp="1"/>
          </p:cNvSpPr>
          <p:nvPr>
            <p:ph type="title"/>
          </p:nvPr>
        </p:nvSpPr>
        <p:spPr/>
        <p:txBody>
          <a:bodyPr/>
          <a:lstStyle/>
          <a:p>
            <a:r>
              <a:rPr lang="en-US" dirty="0"/>
              <a:t>IT troubleshooting is primarily handled internally. Outsourcing IT services more common as size grows, subscriptions are largely for security and support</a:t>
            </a:r>
          </a:p>
        </p:txBody>
      </p:sp>
      <p:sp>
        <p:nvSpPr>
          <p:cNvPr id="7" name="TextBox 6">
            <a:extLst>
              <a:ext uri="{FF2B5EF4-FFF2-40B4-BE49-F238E27FC236}">
                <a16:creationId xmlns:a16="http://schemas.microsoft.com/office/drawing/2014/main" id="{DE825024-02AA-4E7D-BBB7-E399918E7AEA}"/>
              </a:ext>
            </a:extLst>
          </p:cNvPr>
          <p:cNvSpPr txBox="1"/>
          <p:nvPr/>
        </p:nvSpPr>
        <p:spPr>
          <a:xfrm>
            <a:off x="1190201" y="870268"/>
            <a:ext cx="5434461" cy="338554"/>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IT Helpdesk/Troubleshooting Approach</a:t>
            </a:r>
          </a:p>
        </p:txBody>
      </p:sp>
      <p:sp>
        <p:nvSpPr>
          <p:cNvPr id="13" name="Arrow: Pentagon 12">
            <a:extLst>
              <a:ext uri="{FF2B5EF4-FFF2-40B4-BE49-F238E27FC236}">
                <a16:creationId xmlns:a16="http://schemas.microsoft.com/office/drawing/2014/main" id="{A9702FB5-6081-4E16-BB60-148EF1F7DA4A}"/>
              </a:ext>
            </a:extLst>
          </p:cNvPr>
          <p:cNvSpPr/>
          <p:nvPr/>
        </p:nvSpPr>
        <p:spPr>
          <a:xfrm>
            <a:off x="1" y="870268"/>
            <a:ext cx="744278" cy="27699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chemeClr val="bg1"/>
                </a:solidFill>
                <a:latin typeface="Arial" panose="020B0604020202020204" pitchFamily="34" charset="0"/>
                <a:cs typeface="Arial" panose="020B0604020202020204" pitchFamily="34" charset="0"/>
              </a:rPr>
              <a:t>ITDM</a:t>
            </a:r>
          </a:p>
        </p:txBody>
      </p:sp>
      <p:graphicFrame>
        <p:nvGraphicFramePr>
          <p:cNvPr id="18" name="Chart 17">
            <a:extLst>
              <a:ext uri="{FF2B5EF4-FFF2-40B4-BE49-F238E27FC236}">
                <a16:creationId xmlns:a16="http://schemas.microsoft.com/office/drawing/2014/main" id="{1955E73A-C863-4FA1-85D6-73D2B6BCACC3}"/>
              </a:ext>
            </a:extLst>
          </p:cNvPr>
          <p:cNvGraphicFramePr/>
          <p:nvPr>
            <p:extLst>
              <p:ext uri="{D42A27DB-BD31-4B8C-83A1-F6EECF244321}">
                <p14:modId xmlns:p14="http://schemas.microsoft.com/office/powerpoint/2010/main" val="3720392615"/>
              </p:ext>
            </p:extLst>
          </p:nvPr>
        </p:nvGraphicFramePr>
        <p:xfrm>
          <a:off x="1290238" y="1777218"/>
          <a:ext cx="5234388" cy="4299732"/>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09E26DC6-55D9-4236-AB8B-8489AFB81E1B}"/>
              </a:ext>
            </a:extLst>
          </p:cNvPr>
          <p:cNvSpPr txBox="1"/>
          <p:nvPr/>
        </p:nvSpPr>
        <p:spPr>
          <a:xfrm>
            <a:off x="5689117" y="1837061"/>
            <a:ext cx="1022749" cy="347326"/>
          </a:xfrm>
          <a:prstGeom prst="rect">
            <a:avLst/>
          </a:prstGeom>
          <a:noFill/>
        </p:spPr>
        <p:txBody>
          <a:bodyPr wrap="square" lIns="18288" rIns="18288" rtlCol="0" anchor="ctr">
            <a:noAutofit/>
          </a:bodyPr>
          <a:lstStyle/>
          <a:p>
            <a:pPr algn="ctr"/>
            <a:r>
              <a:rPr lang="en-US" sz="1050" dirty="0">
                <a:latin typeface="Arial" panose="020B0604020202020204" pitchFamily="34" charset="0"/>
                <a:cs typeface="Arial" panose="020B0604020202020204" pitchFamily="34" charset="0"/>
              </a:rPr>
              <a:t>Outsourced</a:t>
            </a:r>
          </a:p>
        </p:txBody>
      </p:sp>
      <p:sp>
        <p:nvSpPr>
          <p:cNvPr id="26" name="TextBox 25">
            <a:extLst>
              <a:ext uri="{FF2B5EF4-FFF2-40B4-BE49-F238E27FC236}">
                <a16:creationId xmlns:a16="http://schemas.microsoft.com/office/drawing/2014/main" id="{80F9925E-FC52-49C2-AEEE-8AD05C330D78}"/>
              </a:ext>
            </a:extLst>
          </p:cNvPr>
          <p:cNvSpPr txBox="1"/>
          <p:nvPr/>
        </p:nvSpPr>
        <p:spPr>
          <a:xfrm>
            <a:off x="1492600" y="1837061"/>
            <a:ext cx="1756067" cy="347326"/>
          </a:xfrm>
          <a:prstGeom prst="rect">
            <a:avLst/>
          </a:prstGeom>
          <a:noFill/>
        </p:spPr>
        <p:txBody>
          <a:bodyPr wrap="square" lIns="18288" rIns="18288" rtlCol="0" anchor="ctr">
            <a:noAutofit/>
          </a:bodyPr>
          <a:lstStyle/>
          <a:p>
            <a:pPr algn="ctr"/>
            <a:r>
              <a:rPr lang="en-US" sz="1050" dirty="0">
                <a:latin typeface="Arial" panose="020B0604020202020204" pitchFamily="34" charset="0"/>
                <a:cs typeface="Arial" panose="020B0604020202020204" pitchFamily="34" charset="0"/>
              </a:rPr>
              <a:t>Handled Internally</a:t>
            </a:r>
          </a:p>
        </p:txBody>
      </p:sp>
      <p:sp>
        <p:nvSpPr>
          <p:cNvPr id="27" name="TextBox 26">
            <a:extLst>
              <a:ext uri="{FF2B5EF4-FFF2-40B4-BE49-F238E27FC236}">
                <a16:creationId xmlns:a16="http://schemas.microsoft.com/office/drawing/2014/main" id="{CDD24D03-4E24-4756-9678-DEB9172B8162}"/>
              </a:ext>
            </a:extLst>
          </p:cNvPr>
          <p:cNvSpPr txBox="1"/>
          <p:nvPr/>
        </p:nvSpPr>
        <p:spPr>
          <a:xfrm>
            <a:off x="3200352" y="1837061"/>
            <a:ext cx="1756067" cy="347326"/>
          </a:xfrm>
          <a:prstGeom prst="rect">
            <a:avLst/>
          </a:prstGeom>
          <a:noFill/>
        </p:spPr>
        <p:txBody>
          <a:bodyPr wrap="square" lIns="18288" rIns="18288" rtlCol="0" anchor="ctr">
            <a:noAutofit/>
          </a:bodyPr>
          <a:lstStyle/>
          <a:p>
            <a:pPr algn="ctr"/>
            <a:r>
              <a:rPr lang="en-US" sz="1050" dirty="0">
                <a:latin typeface="Arial" panose="020B0604020202020204" pitchFamily="34" charset="0"/>
                <a:cs typeface="Arial" panose="020B0604020202020204" pitchFamily="34" charset="0"/>
              </a:rPr>
              <a:t>Mix (Primarily Internal)</a:t>
            </a:r>
          </a:p>
        </p:txBody>
      </p:sp>
      <p:sp>
        <p:nvSpPr>
          <p:cNvPr id="28" name="TextBox 27">
            <a:extLst>
              <a:ext uri="{FF2B5EF4-FFF2-40B4-BE49-F238E27FC236}">
                <a16:creationId xmlns:a16="http://schemas.microsoft.com/office/drawing/2014/main" id="{AAADF02A-160A-48DC-B708-D15325BB41B2}"/>
              </a:ext>
            </a:extLst>
          </p:cNvPr>
          <p:cNvSpPr txBox="1"/>
          <p:nvPr/>
        </p:nvSpPr>
        <p:spPr>
          <a:xfrm>
            <a:off x="4819997" y="1837061"/>
            <a:ext cx="1046668" cy="347326"/>
          </a:xfrm>
          <a:prstGeom prst="rect">
            <a:avLst/>
          </a:prstGeom>
          <a:noFill/>
        </p:spPr>
        <p:txBody>
          <a:bodyPr wrap="square" lIns="18288" rIns="18288" rtlCol="0" anchor="ctr">
            <a:noAutofit/>
          </a:bodyPr>
          <a:lstStyle/>
          <a:p>
            <a:pPr algn="ctr"/>
            <a:r>
              <a:rPr lang="en-US" sz="1050" dirty="0">
                <a:latin typeface="Arial" panose="020B0604020202020204" pitchFamily="34" charset="0"/>
                <a:cs typeface="Arial" panose="020B0604020202020204" pitchFamily="34" charset="0"/>
              </a:rPr>
              <a:t>Mix (Primarily External)</a:t>
            </a:r>
          </a:p>
        </p:txBody>
      </p:sp>
      <p:graphicFrame>
        <p:nvGraphicFramePr>
          <p:cNvPr id="35" name="Chart 34">
            <a:extLst>
              <a:ext uri="{FF2B5EF4-FFF2-40B4-BE49-F238E27FC236}">
                <a16:creationId xmlns:a16="http://schemas.microsoft.com/office/drawing/2014/main" id="{AD8C08CB-A30C-4468-AE98-43AE3B6A7BDE}"/>
              </a:ext>
            </a:extLst>
          </p:cNvPr>
          <p:cNvGraphicFramePr/>
          <p:nvPr>
            <p:extLst>
              <p:ext uri="{D42A27DB-BD31-4B8C-83A1-F6EECF244321}">
                <p14:modId xmlns:p14="http://schemas.microsoft.com/office/powerpoint/2010/main" val="1634477226"/>
              </p:ext>
            </p:extLst>
          </p:nvPr>
        </p:nvGraphicFramePr>
        <p:xfrm>
          <a:off x="7199823" y="1393488"/>
          <a:ext cx="5446150" cy="4730865"/>
        </p:xfrm>
        <a:graphic>
          <a:graphicData uri="http://schemas.openxmlformats.org/drawingml/2006/chart">
            <c:chart xmlns:c="http://schemas.openxmlformats.org/drawingml/2006/chart" xmlns:r="http://schemas.openxmlformats.org/officeDocument/2006/relationships" r:id="rId4"/>
          </a:graphicData>
        </a:graphic>
      </p:graphicFrame>
      <p:sp>
        <p:nvSpPr>
          <p:cNvPr id="36" name="TextBox 35">
            <a:extLst>
              <a:ext uri="{FF2B5EF4-FFF2-40B4-BE49-F238E27FC236}">
                <a16:creationId xmlns:a16="http://schemas.microsoft.com/office/drawing/2014/main" id="{835BB189-4BE2-4E50-A5EA-0685258EBB32}"/>
              </a:ext>
            </a:extLst>
          </p:cNvPr>
          <p:cNvSpPr txBox="1"/>
          <p:nvPr/>
        </p:nvSpPr>
        <p:spPr>
          <a:xfrm>
            <a:off x="6478865" y="870268"/>
            <a:ext cx="5434461" cy="338554"/>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IT Services Subscriptions</a:t>
            </a:r>
          </a:p>
        </p:txBody>
      </p:sp>
      <p:cxnSp>
        <p:nvCxnSpPr>
          <p:cNvPr id="8" name="Straight Connector 7">
            <a:extLst>
              <a:ext uri="{FF2B5EF4-FFF2-40B4-BE49-F238E27FC236}">
                <a16:creationId xmlns:a16="http://schemas.microsoft.com/office/drawing/2014/main" id="{4D5BE033-C6FF-47A7-8C2D-6BD5E2588E3F}"/>
              </a:ext>
            </a:extLst>
          </p:cNvPr>
          <p:cNvCxnSpPr/>
          <p:nvPr/>
        </p:nvCxnSpPr>
        <p:spPr>
          <a:xfrm>
            <a:off x="6896100" y="1667606"/>
            <a:ext cx="0" cy="432637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41" name="Graphic 40">
            <a:extLst>
              <a:ext uri="{FF2B5EF4-FFF2-40B4-BE49-F238E27FC236}">
                <a16:creationId xmlns:a16="http://schemas.microsoft.com/office/drawing/2014/main" id="{AD8AA853-67A9-49CB-9E18-F1493E5C81A2}"/>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6502" r="16840" b="45456"/>
          <a:stretch/>
        </p:blipFill>
        <p:spPr>
          <a:xfrm>
            <a:off x="126597" y="1204817"/>
            <a:ext cx="351749" cy="287825"/>
          </a:xfrm>
          <a:prstGeom prst="rect">
            <a:avLst/>
          </a:prstGeom>
        </p:spPr>
      </p:pic>
      <p:sp>
        <p:nvSpPr>
          <p:cNvPr id="42" name="TextBox 41">
            <a:extLst>
              <a:ext uri="{FF2B5EF4-FFF2-40B4-BE49-F238E27FC236}">
                <a16:creationId xmlns:a16="http://schemas.microsoft.com/office/drawing/2014/main" id="{AA626A37-FC4E-4D63-8FBF-672D7265C22F}"/>
              </a:ext>
            </a:extLst>
          </p:cNvPr>
          <p:cNvSpPr txBox="1"/>
          <p:nvPr/>
        </p:nvSpPr>
        <p:spPr>
          <a:xfrm>
            <a:off x="9258536" y="1472649"/>
            <a:ext cx="753455"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VS/Small</a:t>
            </a:r>
          </a:p>
        </p:txBody>
      </p:sp>
      <p:sp>
        <p:nvSpPr>
          <p:cNvPr id="43" name="TextBox 42">
            <a:extLst>
              <a:ext uri="{FF2B5EF4-FFF2-40B4-BE49-F238E27FC236}">
                <a16:creationId xmlns:a16="http://schemas.microsoft.com/office/drawing/2014/main" id="{41182B6E-98C3-4868-8696-84C84DD5BC3C}"/>
              </a:ext>
            </a:extLst>
          </p:cNvPr>
          <p:cNvSpPr txBox="1"/>
          <p:nvPr/>
        </p:nvSpPr>
        <p:spPr>
          <a:xfrm>
            <a:off x="9258536" y="1611702"/>
            <a:ext cx="753455"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Medium</a:t>
            </a:r>
          </a:p>
        </p:txBody>
      </p:sp>
      <p:sp>
        <p:nvSpPr>
          <p:cNvPr id="44" name="TextBox 43">
            <a:extLst>
              <a:ext uri="{FF2B5EF4-FFF2-40B4-BE49-F238E27FC236}">
                <a16:creationId xmlns:a16="http://schemas.microsoft.com/office/drawing/2014/main" id="{1EB36D7F-CD64-4ECE-AF21-691330D6B5DF}"/>
              </a:ext>
            </a:extLst>
          </p:cNvPr>
          <p:cNvSpPr txBox="1"/>
          <p:nvPr/>
        </p:nvSpPr>
        <p:spPr>
          <a:xfrm>
            <a:off x="9258536" y="1749847"/>
            <a:ext cx="753455"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Large</a:t>
            </a:r>
          </a:p>
        </p:txBody>
      </p:sp>
      <p:sp>
        <p:nvSpPr>
          <p:cNvPr id="51" name="TextBox 50">
            <a:extLst>
              <a:ext uri="{FF2B5EF4-FFF2-40B4-BE49-F238E27FC236}">
                <a16:creationId xmlns:a16="http://schemas.microsoft.com/office/drawing/2014/main" id="{4793C067-82FC-42C4-BBAB-6B9887FBAFAD}"/>
              </a:ext>
            </a:extLst>
          </p:cNvPr>
          <p:cNvSpPr txBox="1"/>
          <p:nvPr/>
        </p:nvSpPr>
        <p:spPr>
          <a:xfrm>
            <a:off x="554087" y="2307584"/>
            <a:ext cx="843501"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VS/Small</a:t>
            </a:r>
          </a:p>
        </p:txBody>
      </p:sp>
      <p:sp>
        <p:nvSpPr>
          <p:cNvPr id="52" name="TextBox 51">
            <a:extLst>
              <a:ext uri="{FF2B5EF4-FFF2-40B4-BE49-F238E27FC236}">
                <a16:creationId xmlns:a16="http://schemas.microsoft.com/office/drawing/2014/main" id="{4CB48F54-AF70-4EFD-9A1A-06300926787D}"/>
              </a:ext>
            </a:extLst>
          </p:cNvPr>
          <p:cNvSpPr txBox="1"/>
          <p:nvPr/>
        </p:nvSpPr>
        <p:spPr>
          <a:xfrm>
            <a:off x="592559" y="3600465"/>
            <a:ext cx="766557"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Medium</a:t>
            </a:r>
          </a:p>
        </p:txBody>
      </p:sp>
      <p:sp>
        <p:nvSpPr>
          <p:cNvPr id="53" name="TextBox 52">
            <a:extLst>
              <a:ext uri="{FF2B5EF4-FFF2-40B4-BE49-F238E27FC236}">
                <a16:creationId xmlns:a16="http://schemas.microsoft.com/office/drawing/2014/main" id="{5C7EF6A2-739F-4CD7-B4AF-2AB53DF49B8F}"/>
              </a:ext>
            </a:extLst>
          </p:cNvPr>
          <p:cNvSpPr txBox="1"/>
          <p:nvPr/>
        </p:nvSpPr>
        <p:spPr>
          <a:xfrm>
            <a:off x="674312" y="4967959"/>
            <a:ext cx="603050"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Large</a:t>
            </a:r>
          </a:p>
        </p:txBody>
      </p:sp>
      <p:pic>
        <p:nvPicPr>
          <p:cNvPr id="54" name="Graphic 53">
            <a:extLst>
              <a:ext uri="{FF2B5EF4-FFF2-40B4-BE49-F238E27FC236}">
                <a16:creationId xmlns:a16="http://schemas.microsoft.com/office/drawing/2014/main" id="{FF559790-1B59-489E-989A-31F207201F7B}"/>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t="23456" b="21606"/>
          <a:stretch/>
        </p:blipFill>
        <p:spPr>
          <a:xfrm>
            <a:off x="680286" y="5281089"/>
            <a:ext cx="591103" cy="324741"/>
          </a:xfrm>
          <a:prstGeom prst="rect">
            <a:avLst/>
          </a:prstGeom>
        </p:spPr>
      </p:pic>
      <p:pic>
        <p:nvPicPr>
          <p:cNvPr id="55" name="Graphic 54">
            <a:extLst>
              <a:ext uri="{FF2B5EF4-FFF2-40B4-BE49-F238E27FC236}">
                <a16:creationId xmlns:a16="http://schemas.microsoft.com/office/drawing/2014/main" id="{BA8D44E8-11B0-476E-A80D-E851DCE79A3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4090" y="2598561"/>
            <a:ext cx="303495" cy="303495"/>
          </a:xfrm>
          <a:prstGeom prst="rect">
            <a:avLst/>
          </a:prstGeom>
        </p:spPr>
      </p:pic>
      <p:grpSp>
        <p:nvGrpSpPr>
          <p:cNvPr id="56" name="Group 55">
            <a:extLst>
              <a:ext uri="{FF2B5EF4-FFF2-40B4-BE49-F238E27FC236}">
                <a16:creationId xmlns:a16="http://schemas.microsoft.com/office/drawing/2014/main" id="{4F0B71D8-2E46-457B-87D8-B5992FEA5817}"/>
              </a:ext>
            </a:extLst>
          </p:cNvPr>
          <p:cNvGrpSpPr/>
          <p:nvPr/>
        </p:nvGrpSpPr>
        <p:grpSpPr>
          <a:xfrm>
            <a:off x="717484" y="3898058"/>
            <a:ext cx="516706" cy="303495"/>
            <a:chOff x="1305793" y="4073343"/>
            <a:chExt cx="516706" cy="303495"/>
          </a:xfrm>
        </p:grpSpPr>
        <p:pic>
          <p:nvPicPr>
            <p:cNvPr id="57" name="Graphic 56">
              <a:extLst>
                <a:ext uri="{FF2B5EF4-FFF2-40B4-BE49-F238E27FC236}">
                  <a16:creationId xmlns:a16="http://schemas.microsoft.com/office/drawing/2014/main" id="{DD56196C-4D30-4240-9AA6-B642D993348A}"/>
                </a:ext>
              </a:extLst>
            </p:cNvPr>
            <p:cNvPicPr>
              <a:picLocks noChangeAspect="1"/>
            </p:cNvPicPr>
            <p:nvPr/>
          </p:nvPicPr>
          <p:blipFill>
            <a:blip r:embed="rId9">
              <a:extLst>
                <a:ext uri="{96DAC541-7B7A-43D3-8B79-37D633B846F1}">
                  <asvg:svgBlip xmlns:asvg="http://schemas.microsoft.com/office/drawing/2016/SVG/main" r:embed="rId11"/>
                </a:ext>
              </a:extLst>
            </a:blip>
            <a:stretch>
              <a:fillRect/>
            </a:stretch>
          </p:blipFill>
          <p:spPr>
            <a:xfrm>
              <a:off x="1305793" y="4073343"/>
              <a:ext cx="303495" cy="303495"/>
            </a:xfrm>
            <a:prstGeom prst="rect">
              <a:avLst/>
            </a:prstGeom>
          </p:spPr>
        </p:pic>
        <p:pic>
          <p:nvPicPr>
            <p:cNvPr id="58" name="Graphic 57">
              <a:extLst>
                <a:ext uri="{FF2B5EF4-FFF2-40B4-BE49-F238E27FC236}">
                  <a16:creationId xmlns:a16="http://schemas.microsoft.com/office/drawing/2014/main" id="{9CCB6165-7ED4-4DFF-BBD2-FB620F891F9F}"/>
                </a:ext>
              </a:extLst>
            </p:cNvPr>
            <p:cNvPicPr>
              <a:picLocks noChangeAspect="1"/>
            </p:cNvPicPr>
            <p:nvPr/>
          </p:nvPicPr>
          <p:blipFill>
            <a:blip r:embed="rId9">
              <a:extLst>
                <a:ext uri="{96DAC541-7B7A-43D3-8B79-37D633B846F1}">
                  <asvg:svgBlip xmlns:asvg="http://schemas.microsoft.com/office/drawing/2016/SVG/main" r:embed="rId11"/>
                </a:ext>
              </a:extLst>
            </a:blip>
            <a:stretch>
              <a:fillRect/>
            </a:stretch>
          </p:blipFill>
          <p:spPr>
            <a:xfrm>
              <a:off x="1519004" y="4073343"/>
              <a:ext cx="303495" cy="303495"/>
            </a:xfrm>
            <a:prstGeom prst="rect">
              <a:avLst/>
            </a:prstGeom>
          </p:spPr>
        </p:pic>
      </p:grpSp>
      <p:sp>
        <p:nvSpPr>
          <p:cNvPr id="30" name="Rectangle 29">
            <a:extLst>
              <a:ext uri="{FF2B5EF4-FFF2-40B4-BE49-F238E27FC236}">
                <a16:creationId xmlns:a16="http://schemas.microsoft.com/office/drawing/2014/main" id="{6A8DD76C-18FA-45BE-95FF-8FB2235954CD}"/>
              </a:ext>
            </a:extLst>
          </p:cNvPr>
          <p:cNvSpPr/>
          <p:nvPr/>
        </p:nvSpPr>
        <p:spPr>
          <a:xfrm>
            <a:off x="2601335" y="2473309"/>
            <a:ext cx="542136" cy="276999"/>
          </a:xfrm>
          <a:prstGeom prst="rect">
            <a:avLst/>
          </a:prstGeom>
        </p:spPr>
        <p:txBody>
          <a:bodyPr wrap="none">
            <a:spAutoFit/>
          </a:bodyPr>
          <a:lstStyle/>
          <a:p>
            <a:pPr algn="ctr"/>
            <a:r>
              <a:rPr lang="en-US" sz="1200" b="1" i="1" dirty="0">
                <a:solidFill>
                  <a:schemeClr val="bg1"/>
                </a:solidFill>
                <a:latin typeface="Arial" panose="020B0604020202020204" pitchFamily="34" charset="0"/>
                <a:cs typeface="Arial" pitchFamily="34" charset="0"/>
              </a:rPr>
              <a:t>▲</a:t>
            </a:r>
            <a:r>
              <a:rPr lang="en-US" sz="800" b="1" i="1" dirty="0">
                <a:solidFill>
                  <a:schemeClr val="bg1"/>
                </a:solidFill>
                <a:latin typeface="Arial" panose="020B0604020202020204" pitchFamily="34" charset="0"/>
                <a:cs typeface="Arial" pitchFamily="34" charset="0"/>
              </a:rPr>
              <a:t>M, L</a:t>
            </a:r>
            <a:endParaRPr lang="en-US" sz="1000" dirty="0">
              <a:solidFill>
                <a:schemeClr val="bg1"/>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C03CEFFA-21D2-493B-AC53-C3FF5175E1F6}"/>
              </a:ext>
            </a:extLst>
          </p:cNvPr>
          <p:cNvSpPr/>
          <p:nvPr/>
        </p:nvSpPr>
        <p:spPr>
          <a:xfrm>
            <a:off x="6047413" y="3873440"/>
            <a:ext cx="417102"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r>
              <a:rPr lang="en-US" sz="800" b="1" i="1" dirty="0">
                <a:solidFill>
                  <a:srgbClr val="485C6D"/>
                </a:solidFill>
                <a:latin typeface="Arial" panose="020B0604020202020204" pitchFamily="34" charset="0"/>
                <a:cs typeface="Arial" pitchFamily="34" charset="0"/>
              </a:rPr>
              <a:t>L</a:t>
            </a:r>
            <a:endParaRPr lang="en-US" sz="800" dirty="0">
              <a:solidFill>
                <a:srgbClr val="485C6D"/>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46346EE4-D828-492F-BE9D-D3031FCF6A33}"/>
              </a:ext>
            </a:extLst>
          </p:cNvPr>
          <p:cNvSpPr/>
          <p:nvPr/>
        </p:nvSpPr>
        <p:spPr>
          <a:xfrm>
            <a:off x="4341235" y="3775251"/>
            <a:ext cx="572593" cy="276999"/>
          </a:xfrm>
          <a:prstGeom prst="rect">
            <a:avLst/>
          </a:prstGeom>
        </p:spPr>
        <p:txBody>
          <a:bodyPr wrap="none">
            <a:spAutoFit/>
          </a:bodyPr>
          <a:lstStyle/>
          <a:p>
            <a:pPr algn="ctr"/>
            <a:r>
              <a:rPr lang="en-US" sz="1200" b="1" i="1" dirty="0">
                <a:solidFill>
                  <a:schemeClr val="bg1"/>
                </a:solidFill>
                <a:latin typeface="Arial" panose="020B0604020202020204" pitchFamily="34" charset="0"/>
                <a:cs typeface="Arial" pitchFamily="34" charset="0"/>
              </a:rPr>
              <a:t>▲</a:t>
            </a:r>
            <a:r>
              <a:rPr lang="en-US" sz="800" b="1" i="1" dirty="0">
                <a:solidFill>
                  <a:schemeClr val="bg1"/>
                </a:solidFill>
                <a:latin typeface="Arial" panose="020B0604020202020204" pitchFamily="34" charset="0"/>
                <a:cs typeface="Arial" pitchFamily="34" charset="0"/>
              </a:rPr>
              <a:t>VS/S</a:t>
            </a:r>
            <a:endParaRPr lang="en-US" sz="1000" dirty="0">
              <a:solidFill>
                <a:schemeClr val="bg1"/>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1B9384F4-5EBF-4444-BA3C-0797D2CC5750}"/>
              </a:ext>
            </a:extLst>
          </p:cNvPr>
          <p:cNvSpPr/>
          <p:nvPr/>
        </p:nvSpPr>
        <p:spPr>
          <a:xfrm>
            <a:off x="4341235" y="5106458"/>
            <a:ext cx="572593" cy="276999"/>
          </a:xfrm>
          <a:prstGeom prst="rect">
            <a:avLst/>
          </a:prstGeom>
        </p:spPr>
        <p:txBody>
          <a:bodyPr wrap="none">
            <a:spAutoFit/>
          </a:bodyPr>
          <a:lstStyle/>
          <a:p>
            <a:pPr algn="ctr"/>
            <a:r>
              <a:rPr lang="en-US" sz="1200" b="1" i="1" dirty="0">
                <a:solidFill>
                  <a:schemeClr val="bg1"/>
                </a:solidFill>
                <a:latin typeface="Arial" panose="020B0604020202020204" pitchFamily="34" charset="0"/>
                <a:cs typeface="Arial" pitchFamily="34" charset="0"/>
              </a:rPr>
              <a:t>▲</a:t>
            </a:r>
            <a:r>
              <a:rPr lang="en-US" sz="800" b="1" i="1" dirty="0">
                <a:solidFill>
                  <a:schemeClr val="bg1"/>
                </a:solidFill>
                <a:latin typeface="Arial" panose="020B0604020202020204" pitchFamily="34" charset="0"/>
                <a:cs typeface="Arial" pitchFamily="34" charset="0"/>
              </a:rPr>
              <a:t>VS/S</a:t>
            </a:r>
            <a:endParaRPr lang="en-US" sz="1000" dirty="0">
              <a:solidFill>
                <a:schemeClr val="bg1"/>
              </a:solidFill>
              <a:latin typeface="Arial" panose="020B0604020202020204" pitchFamily="34" charset="0"/>
              <a:cs typeface="Arial" panose="020B0604020202020204" pitchFamily="34" charset="0"/>
            </a:endParaRPr>
          </a:p>
        </p:txBody>
      </p:sp>
      <p:pic>
        <p:nvPicPr>
          <p:cNvPr id="40" name="Graphic 39">
            <a:extLst>
              <a:ext uri="{FF2B5EF4-FFF2-40B4-BE49-F238E27FC236}">
                <a16:creationId xmlns:a16="http://schemas.microsoft.com/office/drawing/2014/main" id="{A6921489-C3A5-45D5-8C7E-0E8F852EAC4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243009" y="2687227"/>
            <a:ext cx="276999" cy="276999"/>
          </a:xfrm>
          <a:prstGeom prst="rect">
            <a:avLst/>
          </a:prstGeom>
        </p:spPr>
      </p:pic>
      <p:pic>
        <p:nvPicPr>
          <p:cNvPr id="45" name="Graphic 44">
            <a:extLst>
              <a:ext uri="{FF2B5EF4-FFF2-40B4-BE49-F238E27FC236}">
                <a16:creationId xmlns:a16="http://schemas.microsoft.com/office/drawing/2014/main" id="{6F174092-BD4D-4BE0-95C4-48E2A00A4AE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194181" y="2687227"/>
            <a:ext cx="276999" cy="276999"/>
          </a:xfrm>
          <a:prstGeom prst="rect">
            <a:avLst/>
          </a:prstGeom>
        </p:spPr>
      </p:pic>
      <p:pic>
        <p:nvPicPr>
          <p:cNvPr id="47" name="Graphic 46">
            <a:extLst>
              <a:ext uri="{FF2B5EF4-FFF2-40B4-BE49-F238E27FC236}">
                <a16:creationId xmlns:a16="http://schemas.microsoft.com/office/drawing/2014/main" id="{6D884DFC-DAF6-48F8-A6BB-AC526570B60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908914" y="2687227"/>
            <a:ext cx="276999" cy="276999"/>
          </a:xfrm>
          <a:prstGeom prst="rect">
            <a:avLst/>
          </a:prstGeom>
        </p:spPr>
      </p:pic>
      <p:pic>
        <p:nvPicPr>
          <p:cNvPr id="48" name="Graphic 47">
            <a:extLst>
              <a:ext uri="{FF2B5EF4-FFF2-40B4-BE49-F238E27FC236}">
                <a16:creationId xmlns:a16="http://schemas.microsoft.com/office/drawing/2014/main" id="{A40CC226-9DC0-4EE3-9905-067E7FE67C6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047669" y="4042690"/>
            <a:ext cx="276999" cy="276999"/>
          </a:xfrm>
          <a:prstGeom prst="rect">
            <a:avLst/>
          </a:prstGeom>
        </p:spPr>
      </p:pic>
      <p:pic>
        <p:nvPicPr>
          <p:cNvPr id="49" name="Graphic 48">
            <a:extLst>
              <a:ext uri="{FF2B5EF4-FFF2-40B4-BE49-F238E27FC236}">
                <a16:creationId xmlns:a16="http://schemas.microsoft.com/office/drawing/2014/main" id="{AF015C84-FE06-49A4-8E3F-859A3A6EBB3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998841" y="4042690"/>
            <a:ext cx="276999" cy="276999"/>
          </a:xfrm>
          <a:prstGeom prst="rect">
            <a:avLst/>
          </a:prstGeom>
        </p:spPr>
      </p:pic>
      <p:pic>
        <p:nvPicPr>
          <p:cNvPr id="50" name="Graphic 49">
            <a:extLst>
              <a:ext uri="{FF2B5EF4-FFF2-40B4-BE49-F238E27FC236}">
                <a16:creationId xmlns:a16="http://schemas.microsoft.com/office/drawing/2014/main" id="{770C66AB-3CB7-4AA5-A7F0-8949ECE0224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851775" y="4042690"/>
            <a:ext cx="276999" cy="276999"/>
          </a:xfrm>
          <a:prstGeom prst="rect">
            <a:avLst/>
          </a:prstGeom>
        </p:spPr>
      </p:pic>
      <p:pic>
        <p:nvPicPr>
          <p:cNvPr id="60" name="Graphic 59">
            <a:extLst>
              <a:ext uri="{FF2B5EF4-FFF2-40B4-BE49-F238E27FC236}">
                <a16:creationId xmlns:a16="http://schemas.microsoft.com/office/drawing/2014/main" id="{AC2EDF44-F731-4E84-95F8-41C012A7505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317932" y="4042690"/>
            <a:ext cx="276999" cy="276999"/>
          </a:xfrm>
          <a:prstGeom prst="rect">
            <a:avLst/>
          </a:prstGeom>
        </p:spPr>
      </p:pic>
      <p:pic>
        <p:nvPicPr>
          <p:cNvPr id="61" name="Graphic 60">
            <a:extLst>
              <a:ext uri="{FF2B5EF4-FFF2-40B4-BE49-F238E27FC236}">
                <a16:creationId xmlns:a16="http://schemas.microsoft.com/office/drawing/2014/main" id="{7FE6E50D-CBBA-4993-9337-D038618D41A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118996" y="5398153"/>
            <a:ext cx="276999" cy="276999"/>
          </a:xfrm>
          <a:prstGeom prst="rect">
            <a:avLst/>
          </a:prstGeom>
        </p:spPr>
      </p:pic>
      <p:pic>
        <p:nvPicPr>
          <p:cNvPr id="62" name="Graphic 61">
            <a:extLst>
              <a:ext uri="{FF2B5EF4-FFF2-40B4-BE49-F238E27FC236}">
                <a16:creationId xmlns:a16="http://schemas.microsoft.com/office/drawing/2014/main" id="{9E3EEB7E-D40A-4C21-B061-A723A5EB81B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438087" y="5398153"/>
            <a:ext cx="276999" cy="276999"/>
          </a:xfrm>
          <a:prstGeom prst="rect">
            <a:avLst/>
          </a:prstGeom>
        </p:spPr>
      </p:pic>
      <p:sp>
        <p:nvSpPr>
          <p:cNvPr id="63" name="Rectangle 62">
            <a:extLst>
              <a:ext uri="{FF2B5EF4-FFF2-40B4-BE49-F238E27FC236}">
                <a16:creationId xmlns:a16="http://schemas.microsoft.com/office/drawing/2014/main" id="{33367597-A1CE-48E2-A98F-143C7A06563D}"/>
              </a:ext>
            </a:extLst>
          </p:cNvPr>
          <p:cNvSpPr/>
          <p:nvPr/>
        </p:nvSpPr>
        <p:spPr>
          <a:xfrm>
            <a:off x="9634993" y="1622925"/>
            <a:ext cx="572593" cy="276999"/>
          </a:xfrm>
          <a:prstGeom prst="rect">
            <a:avLst/>
          </a:prstGeom>
        </p:spPr>
        <p:txBody>
          <a:bodyPr wrap="none">
            <a:spAutoFit/>
          </a:bodyPr>
          <a:lstStyle/>
          <a:p>
            <a:pPr algn="ctr"/>
            <a:r>
              <a:rPr lang="en-US" sz="1200" b="1" i="1" dirty="0">
                <a:solidFill>
                  <a:schemeClr val="bg1"/>
                </a:solidFill>
                <a:latin typeface="Arial" panose="020B0604020202020204" pitchFamily="34" charset="0"/>
                <a:cs typeface="Arial" pitchFamily="34" charset="0"/>
              </a:rPr>
              <a:t>▲</a:t>
            </a:r>
            <a:r>
              <a:rPr lang="en-US" sz="800" b="1" i="1" dirty="0">
                <a:solidFill>
                  <a:schemeClr val="bg1"/>
                </a:solidFill>
                <a:latin typeface="Arial" panose="020B0604020202020204" pitchFamily="34" charset="0"/>
                <a:cs typeface="Arial" pitchFamily="34" charset="0"/>
              </a:rPr>
              <a:t>VS/S</a:t>
            </a:r>
            <a:endParaRPr lang="en-US" sz="1000" dirty="0">
              <a:solidFill>
                <a:schemeClr val="bg1"/>
              </a:solidFill>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523BBF54-ED67-4BCC-9C58-9DA9722A580B}"/>
              </a:ext>
            </a:extLst>
          </p:cNvPr>
          <p:cNvSpPr/>
          <p:nvPr/>
        </p:nvSpPr>
        <p:spPr>
          <a:xfrm>
            <a:off x="9630978" y="1775325"/>
            <a:ext cx="572593" cy="276999"/>
          </a:xfrm>
          <a:prstGeom prst="rect">
            <a:avLst/>
          </a:prstGeom>
        </p:spPr>
        <p:txBody>
          <a:bodyPr wrap="none">
            <a:spAutoFit/>
          </a:bodyPr>
          <a:lstStyle/>
          <a:p>
            <a:pPr algn="ctr"/>
            <a:r>
              <a:rPr lang="en-US" sz="1200" b="1" i="1" dirty="0">
                <a:solidFill>
                  <a:schemeClr val="bg1"/>
                </a:solidFill>
                <a:latin typeface="Arial" panose="020B0604020202020204" pitchFamily="34" charset="0"/>
                <a:cs typeface="Arial" pitchFamily="34" charset="0"/>
              </a:rPr>
              <a:t>▲</a:t>
            </a:r>
            <a:r>
              <a:rPr lang="en-US" sz="800" b="1" i="1" dirty="0">
                <a:solidFill>
                  <a:schemeClr val="bg1"/>
                </a:solidFill>
                <a:latin typeface="Arial" panose="020B0604020202020204" pitchFamily="34" charset="0"/>
                <a:cs typeface="Arial" pitchFamily="34" charset="0"/>
              </a:rPr>
              <a:t>VS/S</a:t>
            </a:r>
            <a:endParaRPr lang="en-US" sz="1000" dirty="0">
              <a:solidFill>
                <a:schemeClr val="bg1"/>
              </a:solidFill>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41420B23-0C19-44DA-9B43-2171B12ECEB2}"/>
              </a:ext>
            </a:extLst>
          </p:cNvPr>
          <p:cNvSpPr/>
          <p:nvPr/>
        </p:nvSpPr>
        <p:spPr>
          <a:xfrm>
            <a:off x="9158588" y="2137613"/>
            <a:ext cx="572593" cy="276999"/>
          </a:xfrm>
          <a:prstGeom prst="rect">
            <a:avLst/>
          </a:prstGeom>
        </p:spPr>
        <p:txBody>
          <a:bodyPr wrap="none">
            <a:spAutoFit/>
          </a:bodyPr>
          <a:lstStyle/>
          <a:p>
            <a:pPr algn="ctr"/>
            <a:r>
              <a:rPr lang="en-US" sz="1200" b="1" i="1" dirty="0">
                <a:solidFill>
                  <a:schemeClr val="bg1"/>
                </a:solidFill>
                <a:latin typeface="Arial" panose="020B0604020202020204" pitchFamily="34" charset="0"/>
                <a:cs typeface="Arial" pitchFamily="34" charset="0"/>
              </a:rPr>
              <a:t>▲</a:t>
            </a:r>
            <a:r>
              <a:rPr lang="en-US" sz="800" b="1" i="1" dirty="0">
                <a:solidFill>
                  <a:schemeClr val="bg1"/>
                </a:solidFill>
                <a:latin typeface="Arial" panose="020B0604020202020204" pitchFamily="34" charset="0"/>
                <a:cs typeface="Arial" pitchFamily="34" charset="0"/>
              </a:rPr>
              <a:t>VS/S</a:t>
            </a:r>
            <a:endParaRPr lang="en-US" sz="1000" dirty="0">
              <a:solidFill>
                <a:schemeClr val="bg1"/>
              </a:solidFill>
              <a:latin typeface="Arial" panose="020B0604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4C4DD428-2A05-4F89-A628-7567D2A26DF8}"/>
              </a:ext>
            </a:extLst>
          </p:cNvPr>
          <p:cNvSpPr/>
          <p:nvPr/>
        </p:nvSpPr>
        <p:spPr>
          <a:xfrm>
            <a:off x="9158588" y="2277982"/>
            <a:ext cx="715260" cy="276999"/>
          </a:xfrm>
          <a:prstGeom prst="rect">
            <a:avLst/>
          </a:prstGeom>
        </p:spPr>
        <p:txBody>
          <a:bodyPr wrap="none">
            <a:spAutoFit/>
          </a:bodyPr>
          <a:lstStyle/>
          <a:p>
            <a:pPr algn="ctr"/>
            <a:r>
              <a:rPr lang="en-US" sz="1200" b="1" i="1" dirty="0">
                <a:solidFill>
                  <a:schemeClr val="bg1"/>
                </a:solidFill>
                <a:latin typeface="Arial" panose="020B0604020202020204" pitchFamily="34" charset="0"/>
                <a:cs typeface="Arial" pitchFamily="34" charset="0"/>
              </a:rPr>
              <a:t>▲</a:t>
            </a:r>
            <a:r>
              <a:rPr lang="en-US" sz="800" b="1" i="1" dirty="0">
                <a:solidFill>
                  <a:schemeClr val="bg1"/>
                </a:solidFill>
                <a:latin typeface="Arial" panose="020B0604020202020204" pitchFamily="34" charset="0"/>
                <a:cs typeface="Arial" pitchFamily="34" charset="0"/>
              </a:rPr>
              <a:t>VS/S, M</a:t>
            </a:r>
            <a:endParaRPr lang="en-US" sz="1000" dirty="0">
              <a:solidFill>
                <a:schemeClr val="bg1"/>
              </a:solidFill>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79383240-D3D6-4523-96A6-799C47C2A1D2}"/>
              </a:ext>
            </a:extLst>
          </p:cNvPr>
          <p:cNvSpPr/>
          <p:nvPr/>
        </p:nvSpPr>
        <p:spPr>
          <a:xfrm>
            <a:off x="9158588" y="2618874"/>
            <a:ext cx="572593" cy="276999"/>
          </a:xfrm>
          <a:prstGeom prst="rect">
            <a:avLst/>
          </a:prstGeom>
        </p:spPr>
        <p:txBody>
          <a:bodyPr wrap="none">
            <a:spAutoFit/>
          </a:bodyPr>
          <a:lstStyle/>
          <a:p>
            <a:pPr algn="ctr"/>
            <a:r>
              <a:rPr lang="en-US" sz="1200" b="1" i="1" dirty="0">
                <a:solidFill>
                  <a:schemeClr val="bg1"/>
                </a:solidFill>
                <a:latin typeface="Arial" panose="020B0604020202020204" pitchFamily="34" charset="0"/>
                <a:cs typeface="Arial" pitchFamily="34" charset="0"/>
              </a:rPr>
              <a:t>▲</a:t>
            </a:r>
            <a:r>
              <a:rPr lang="en-US" sz="800" b="1" i="1" dirty="0">
                <a:solidFill>
                  <a:schemeClr val="bg1"/>
                </a:solidFill>
                <a:latin typeface="Arial" panose="020B0604020202020204" pitchFamily="34" charset="0"/>
                <a:cs typeface="Arial" pitchFamily="34" charset="0"/>
              </a:rPr>
              <a:t>VS/S</a:t>
            </a:r>
            <a:endParaRPr lang="en-US" sz="1000" dirty="0">
              <a:solidFill>
                <a:schemeClr val="bg1"/>
              </a:solidFill>
              <a:latin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97060A64-4073-43DF-8973-2DEFD8C44B96}"/>
              </a:ext>
            </a:extLst>
          </p:cNvPr>
          <p:cNvSpPr/>
          <p:nvPr/>
        </p:nvSpPr>
        <p:spPr>
          <a:xfrm>
            <a:off x="9158588" y="2771274"/>
            <a:ext cx="572593" cy="276999"/>
          </a:xfrm>
          <a:prstGeom prst="rect">
            <a:avLst/>
          </a:prstGeom>
        </p:spPr>
        <p:txBody>
          <a:bodyPr wrap="none">
            <a:spAutoFit/>
          </a:bodyPr>
          <a:lstStyle/>
          <a:p>
            <a:pPr algn="ctr"/>
            <a:r>
              <a:rPr lang="en-US" sz="1200" b="1" i="1" dirty="0">
                <a:solidFill>
                  <a:schemeClr val="bg1"/>
                </a:solidFill>
                <a:latin typeface="Arial" panose="020B0604020202020204" pitchFamily="34" charset="0"/>
                <a:cs typeface="Arial" pitchFamily="34" charset="0"/>
              </a:rPr>
              <a:t>▲</a:t>
            </a:r>
            <a:r>
              <a:rPr lang="en-US" sz="800" b="1" i="1" dirty="0">
                <a:solidFill>
                  <a:schemeClr val="bg1"/>
                </a:solidFill>
                <a:latin typeface="Arial" panose="020B0604020202020204" pitchFamily="34" charset="0"/>
                <a:cs typeface="Arial" pitchFamily="34" charset="0"/>
              </a:rPr>
              <a:t>VS/S</a:t>
            </a:r>
            <a:endParaRPr lang="en-US" sz="1000" dirty="0">
              <a:solidFill>
                <a:schemeClr val="bg1"/>
              </a:solidFill>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8425104E-BE5B-4722-AA34-FBF5F6E9796B}"/>
              </a:ext>
            </a:extLst>
          </p:cNvPr>
          <p:cNvSpPr/>
          <p:nvPr/>
        </p:nvSpPr>
        <p:spPr>
          <a:xfrm>
            <a:off x="9158588" y="3261148"/>
            <a:ext cx="715260" cy="276999"/>
          </a:xfrm>
          <a:prstGeom prst="rect">
            <a:avLst/>
          </a:prstGeom>
        </p:spPr>
        <p:txBody>
          <a:bodyPr wrap="none">
            <a:spAutoFit/>
          </a:bodyPr>
          <a:lstStyle/>
          <a:p>
            <a:pPr algn="ctr"/>
            <a:r>
              <a:rPr lang="en-US" sz="1200" b="1" i="1" dirty="0">
                <a:solidFill>
                  <a:schemeClr val="bg1"/>
                </a:solidFill>
                <a:latin typeface="Arial" panose="020B0604020202020204" pitchFamily="34" charset="0"/>
                <a:cs typeface="Arial" pitchFamily="34" charset="0"/>
              </a:rPr>
              <a:t>▲</a:t>
            </a:r>
            <a:r>
              <a:rPr lang="en-US" sz="800" b="1" i="1" dirty="0">
                <a:solidFill>
                  <a:schemeClr val="bg1"/>
                </a:solidFill>
                <a:latin typeface="Arial" panose="020B0604020202020204" pitchFamily="34" charset="0"/>
                <a:cs typeface="Arial" pitchFamily="34" charset="0"/>
              </a:rPr>
              <a:t>VS/S, M</a:t>
            </a:r>
            <a:endParaRPr lang="en-US" sz="1000" dirty="0">
              <a:solidFill>
                <a:schemeClr val="bg1"/>
              </a:solidFill>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A3EE4964-C158-42AB-A391-DBAE560AF738}"/>
              </a:ext>
            </a:extLst>
          </p:cNvPr>
          <p:cNvSpPr/>
          <p:nvPr/>
        </p:nvSpPr>
        <p:spPr>
          <a:xfrm>
            <a:off x="9158588" y="3613485"/>
            <a:ext cx="572593" cy="276999"/>
          </a:xfrm>
          <a:prstGeom prst="rect">
            <a:avLst/>
          </a:prstGeom>
        </p:spPr>
        <p:txBody>
          <a:bodyPr wrap="none">
            <a:spAutoFit/>
          </a:bodyPr>
          <a:lstStyle/>
          <a:p>
            <a:pPr algn="ctr"/>
            <a:r>
              <a:rPr lang="en-US" sz="1200" b="1" i="1" dirty="0">
                <a:solidFill>
                  <a:schemeClr val="bg1"/>
                </a:solidFill>
                <a:latin typeface="Arial" panose="020B0604020202020204" pitchFamily="34" charset="0"/>
                <a:cs typeface="Arial" pitchFamily="34" charset="0"/>
              </a:rPr>
              <a:t>▲</a:t>
            </a:r>
            <a:r>
              <a:rPr lang="en-US" sz="800" b="1" i="1" dirty="0">
                <a:solidFill>
                  <a:schemeClr val="bg1"/>
                </a:solidFill>
                <a:latin typeface="Arial" panose="020B0604020202020204" pitchFamily="34" charset="0"/>
                <a:cs typeface="Arial" pitchFamily="34" charset="0"/>
              </a:rPr>
              <a:t>VS/S</a:t>
            </a:r>
            <a:endParaRPr lang="en-US" sz="1000" dirty="0">
              <a:solidFill>
                <a:schemeClr val="bg1"/>
              </a:solidFill>
              <a:latin typeface="Arial" panose="020B0604020202020204" pitchFamily="34" charset="0"/>
              <a:cs typeface="Arial" panose="020B0604020202020204" pitchFamily="34" charset="0"/>
            </a:endParaRPr>
          </a:p>
        </p:txBody>
      </p:sp>
      <p:sp>
        <p:nvSpPr>
          <p:cNvPr id="72" name="Rectangle 71">
            <a:extLst>
              <a:ext uri="{FF2B5EF4-FFF2-40B4-BE49-F238E27FC236}">
                <a16:creationId xmlns:a16="http://schemas.microsoft.com/office/drawing/2014/main" id="{74ACFC8D-6D8A-4AE8-AB8B-0B293BF7F935}"/>
              </a:ext>
            </a:extLst>
          </p:cNvPr>
          <p:cNvSpPr/>
          <p:nvPr/>
        </p:nvSpPr>
        <p:spPr>
          <a:xfrm>
            <a:off x="9158588" y="3753854"/>
            <a:ext cx="715260" cy="276999"/>
          </a:xfrm>
          <a:prstGeom prst="rect">
            <a:avLst/>
          </a:prstGeom>
        </p:spPr>
        <p:txBody>
          <a:bodyPr wrap="none">
            <a:spAutoFit/>
          </a:bodyPr>
          <a:lstStyle/>
          <a:p>
            <a:pPr algn="ctr"/>
            <a:r>
              <a:rPr lang="en-US" sz="1200" b="1" i="1" dirty="0">
                <a:solidFill>
                  <a:schemeClr val="bg1"/>
                </a:solidFill>
                <a:latin typeface="Arial" panose="020B0604020202020204" pitchFamily="34" charset="0"/>
                <a:cs typeface="Arial" pitchFamily="34" charset="0"/>
              </a:rPr>
              <a:t>▲</a:t>
            </a:r>
            <a:r>
              <a:rPr lang="en-US" sz="800" b="1" i="1" dirty="0">
                <a:solidFill>
                  <a:schemeClr val="bg1"/>
                </a:solidFill>
                <a:latin typeface="Arial" panose="020B0604020202020204" pitchFamily="34" charset="0"/>
                <a:cs typeface="Arial" pitchFamily="34" charset="0"/>
              </a:rPr>
              <a:t>VS/S, M</a:t>
            </a:r>
            <a:endParaRPr lang="en-US" sz="1000" dirty="0">
              <a:solidFill>
                <a:schemeClr val="bg1"/>
              </a:solidFill>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C7A4D3F2-4F52-4376-B8CA-F11A1CDAC0D2}"/>
              </a:ext>
            </a:extLst>
          </p:cNvPr>
          <p:cNvSpPr/>
          <p:nvPr/>
        </p:nvSpPr>
        <p:spPr>
          <a:xfrm>
            <a:off x="9158588" y="4101434"/>
            <a:ext cx="572593" cy="276999"/>
          </a:xfrm>
          <a:prstGeom prst="rect">
            <a:avLst/>
          </a:prstGeom>
        </p:spPr>
        <p:txBody>
          <a:bodyPr wrap="none">
            <a:spAutoFit/>
          </a:bodyPr>
          <a:lstStyle/>
          <a:p>
            <a:pPr algn="ctr"/>
            <a:r>
              <a:rPr lang="en-US" sz="1200" b="1" i="1" dirty="0">
                <a:solidFill>
                  <a:schemeClr val="bg1"/>
                </a:solidFill>
                <a:latin typeface="Arial" panose="020B0604020202020204" pitchFamily="34" charset="0"/>
                <a:cs typeface="Arial" pitchFamily="34" charset="0"/>
              </a:rPr>
              <a:t>▲</a:t>
            </a:r>
            <a:r>
              <a:rPr lang="en-US" sz="800" b="1" i="1" dirty="0">
                <a:solidFill>
                  <a:schemeClr val="bg1"/>
                </a:solidFill>
                <a:latin typeface="Arial" panose="020B0604020202020204" pitchFamily="34" charset="0"/>
                <a:cs typeface="Arial" pitchFamily="34" charset="0"/>
              </a:rPr>
              <a:t>VS/S</a:t>
            </a:r>
            <a:endParaRPr lang="en-US" sz="1000" dirty="0">
              <a:solidFill>
                <a:schemeClr val="bg1"/>
              </a:solidFill>
              <a:latin typeface="Arial" panose="020B0604020202020204" pitchFamily="34" charset="0"/>
              <a:cs typeface="Arial" panose="020B0604020202020204" pitchFamily="34" charset="0"/>
            </a:endParaRPr>
          </a:p>
        </p:txBody>
      </p:sp>
      <p:sp>
        <p:nvSpPr>
          <p:cNvPr id="74" name="Rectangle 73">
            <a:extLst>
              <a:ext uri="{FF2B5EF4-FFF2-40B4-BE49-F238E27FC236}">
                <a16:creationId xmlns:a16="http://schemas.microsoft.com/office/drawing/2014/main" id="{BAEC6A4D-3AF2-43A0-BFA7-F0DCC71788E7}"/>
              </a:ext>
            </a:extLst>
          </p:cNvPr>
          <p:cNvSpPr/>
          <p:nvPr/>
        </p:nvSpPr>
        <p:spPr>
          <a:xfrm>
            <a:off x="9158588" y="4241803"/>
            <a:ext cx="715260" cy="276999"/>
          </a:xfrm>
          <a:prstGeom prst="rect">
            <a:avLst/>
          </a:prstGeom>
        </p:spPr>
        <p:txBody>
          <a:bodyPr wrap="none">
            <a:spAutoFit/>
          </a:bodyPr>
          <a:lstStyle/>
          <a:p>
            <a:pPr algn="ctr"/>
            <a:r>
              <a:rPr lang="en-US" sz="1200" b="1" i="1" dirty="0">
                <a:solidFill>
                  <a:schemeClr val="bg1"/>
                </a:solidFill>
                <a:latin typeface="Arial" panose="020B0604020202020204" pitchFamily="34" charset="0"/>
                <a:cs typeface="Arial" pitchFamily="34" charset="0"/>
              </a:rPr>
              <a:t>▲</a:t>
            </a:r>
            <a:r>
              <a:rPr lang="en-US" sz="800" b="1" i="1" dirty="0">
                <a:solidFill>
                  <a:schemeClr val="bg1"/>
                </a:solidFill>
                <a:latin typeface="Arial" panose="020B0604020202020204" pitchFamily="34" charset="0"/>
                <a:cs typeface="Arial" pitchFamily="34" charset="0"/>
              </a:rPr>
              <a:t>VS/S, M</a:t>
            </a:r>
            <a:endParaRPr lang="en-US" sz="1000" dirty="0">
              <a:solidFill>
                <a:schemeClr val="bg1"/>
              </a:solidFill>
              <a:latin typeface="Arial" panose="020B0604020202020204" pitchFamily="34" charset="0"/>
              <a:cs typeface="Arial" panose="020B0604020202020204" pitchFamily="34" charset="0"/>
            </a:endParaRPr>
          </a:p>
        </p:txBody>
      </p:sp>
      <p:sp>
        <p:nvSpPr>
          <p:cNvPr id="75" name="Rectangle 74">
            <a:extLst>
              <a:ext uri="{FF2B5EF4-FFF2-40B4-BE49-F238E27FC236}">
                <a16:creationId xmlns:a16="http://schemas.microsoft.com/office/drawing/2014/main" id="{223DB99E-A71E-4111-9FFE-0C685FF00C00}"/>
              </a:ext>
            </a:extLst>
          </p:cNvPr>
          <p:cNvSpPr/>
          <p:nvPr/>
        </p:nvSpPr>
        <p:spPr>
          <a:xfrm>
            <a:off x="9158588" y="4604092"/>
            <a:ext cx="572593" cy="276999"/>
          </a:xfrm>
          <a:prstGeom prst="rect">
            <a:avLst/>
          </a:prstGeom>
        </p:spPr>
        <p:txBody>
          <a:bodyPr wrap="none">
            <a:spAutoFit/>
          </a:bodyPr>
          <a:lstStyle/>
          <a:p>
            <a:pPr algn="ctr"/>
            <a:r>
              <a:rPr lang="en-US" sz="1200" b="1" i="1" dirty="0">
                <a:solidFill>
                  <a:schemeClr val="bg1"/>
                </a:solidFill>
                <a:latin typeface="Arial" panose="020B0604020202020204" pitchFamily="34" charset="0"/>
                <a:cs typeface="Arial" pitchFamily="34" charset="0"/>
              </a:rPr>
              <a:t>▲</a:t>
            </a:r>
            <a:r>
              <a:rPr lang="en-US" sz="800" b="1" i="1" dirty="0">
                <a:solidFill>
                  <a:schemeClr val="bg1"/>
                </a:solidFill>
                <a:latin typeface="Arial" panose="020B0604020202020204" pitchFamily="34" charset="0"/>
                <a:cs typeface="Arial" pitchFamily="34" charset="0"/>
              </a:rPr>
              <a:t>VS/S</a:t>
            </a:r>
            <a:endParaRPr lang="en-US" sz="1000" dirty="0">
              <a:solidFill>
                <a:schemeClr val="bg1"/>
              </a:solidFill>
              <a:latin typeface="Arial" panose="020B0604020202020204" pitchFamily="34" charset="0"/>
              <a:cs typeface="Arial" panose="020B0604020202020204" pitchFamily="34" charset="0"/>
            </a:endParaRPr>
          </a:p>
        </p:txBody>
      </p:sp>
      <p:sp>
        <p:nvSpPr>
          <p:cNvPr id="76" name="Rectangle 75">
            <a:extLst>
              <a:ext uri="{FF2B5EF4-FFF2-40B4-BE49-F238E27FC236}">
                <a16:creationId xmlns:a16="http://schemas.microsoft.com/office/drawing/2014/main" id="{F50D80F0-4D3E-42FF-97B6-6E368A2C9942}"/>
              </a:ext>
            </a:extLst>
          </p:cNvPr>
          <p:cNvSpPr/>
          <p:nvPr/>
        </p:nvSpPr>
        <p:spPr>
          <a:xfrm>
            <a:off x="9158588" y="4744461"/>
            <a:ext cx="715260" cy="276999"/>
          </a:xfrm>
          <a:prstGeom prst="rect">
            <a:avLst/>
          </a:prstGeom>
        </p:spPr>
        <p:txBody>
          <a:bodyPr wrap="none">
            <a:spAutoFit/>
          </a:bodyPr>
          <a:lstStyle/>
          <a:p>
            <a:pPr algn="ctr"/>
            <a:r>
              <a:rPr lang="en-US" sz="1200" b="1" i="1" dirty="0">
                <a:solidFill>
                  <a:schemeClr val="bg1"/>
                </a:solidFill>
                <a:latin typeface="Arial" panose="020B0604020202020204" pitchFamily="34" charset="0"/>
                <a:cs typeface="Arial" pitchFamily="34" charset="0"/>
              </a:rPr>
              <a:t>▲</a:t>
            </a:r>
            <a:r>
              <a:rPr lang="en-US" sz="800" b="1" i="1" dirty="0">
                <a:solidFill>
                  <a:schemeClr val="bg1"/>
                </a:solidFill>
                <a:latin typeface="Arial" panose="020B0604020202020204" pitchFamily="34" charset="0"/>
                <a:cs typeface="Arial" pitchFamily="34" charset="0"/>
              </a:rPr>
              <a:t>VS/S, M</a:t>
            </a:r>
            <a:endParaRPr lang="en-US" sz="1000" dirty="0">
              <a:solidFill>
                <a:schemeClr val="bg1"/>
              </a:solidFill>
              <a:latin typeface="Arial" panose="020B0604020202020204" pitchFamily="34" charset="0"/>
              <a:cs typeface="Arial" panose="020B0604020202020204" pitchFamily="34" charset="0"/>
            </a:endParaRPr>
          </a:p>
        </p:txBody>
      </p:sp>
      <p:sp>
        <p:nvSpPr>
          <p:cNvPr id="77" name="Rectangle 76">
            <a:extLst>
              <a:ext uri="{FF2B5EF4-FFF2-40B4-BE49-F238E27FC236}">
                <a16:creationId xmlns:a16="http://schemas.microsoft.com/office/drawing/2014/main" id="{B4AFF587-2200-486E-8030-029336B5A802}"/>
              </a:ext>
            </a:extLst>
          </p:cNvPr>
          <p:cNvSpPr/>
          <p:nvPr/>
        </p:nvSpPr>
        <p:spPr>
          <a:xfrm>
            <a:off x="9158588" y="5093376"/>
            <a:ext cx="572593" cy="276999"/>
          </a:xfrm>
          <a:prstGeom prst="rect">
            <a:avLst/>
          </a:prstGeom>
        </p:spPr>
        <p:txBody>
          <a:bodyPr wrap="none">
            <a:spAutoFit/>
          </a:bodyPr>
          <a:lstStyle/>
          <a:p>
            <a:pPr algn="ctr"/>
            <a:r>
              <a:rPr lang="en-US" sz="1200" b="1" i="1" dirty="0">
                <a:solidFill>
                  <a:schemeClr val="bg1"/>
                </a:solidFill>
                <a:latin typeface="Arial" panose="020B0604020202020204" pitchFamily="34" charset="0"/>
                <a:cs typeface="Arial" pitchFamily="34" charset="0"/>
              </a:rPr>
              <a:t>▲</a:t>
            </a:r>
            <a:r>
              <a:rPr lang="en-US" sz="800" b="1" i="1" dirty="0">
                <a:solidFill>
                  <a:schemeClr val="bg1"/>
                </a:solidFill>
                <a:latin typeface="Arial" panose="020B0604020202020204" pitchFamily="34" charset="0"/>
                <a:cs typeface="Arial" pitchFamily="34" charset="0"/>
              </a:rPr>
              <a:t>VS/S</a:t>
            </a:r>
            <a:endParaRPr lang="en-US" sz="1000" dirty="0">
              <a:solidFill>
                <a:schemeClr val="bg1"/>
              </a:solidFill>
              <a:latin typeface="Arial" panose="020B0604020202020204" pitchFamily="34" charset="0"/>
              <a:cs typeface="Arial" panose="020B0604020202020204" pitchFamily="34" charset="0"/>
            </a:endParaRPr>
          </a:p>
        </p:txBody>
      </p:sp>
      <p:sp>
        <p:nvSpPr>
          <p:cNvPr id="78" name="Rectangle 77">
            <a:extLst>
              <a:ext uri="{FF2B5EF4-FFF2-40B4-BE49-F238E27FC236}">
                <a16:creationId xmlns:a16="http://schemas.microsoft.com/office/drawing/2014/main" id="{3D34813A-9586-4667-A02A-715EC63E19BE}"/>
              </a:ext>
            </a:extLst>
          </p:cNvPr>
          <p:cNvSpPr/>
          <p:nvPr/>
        </p:nvSpPr>
        <p:spPr>
          <a:xfrm>
            <a:off x="9158588" y="5233745"/>
            <a:ext cx="715260" cy="276999"/>
          </a:xfrm>
          <a:prstGeom prst="rect">
            <a:avLst/>
          </a:prstGeom>
        </p:spPr>
        <p:txBody>
          <a:bodyPr wrap="none">
            <a:spAutoFit/>
          </a:bodyPr>
          <a:lstStyle/>
          <a:p>
            <a:pPr algn="ctr"/>
            <a:r>
              <a:rPr lang="en-US" sz="1200" b="1" i="1" dirty="0">
                <a:solidFill>
                  <a:schemeClr val="bg1"/>
                </a:solidFill>
                <a:latin typeface="Arial" panose="020B0604020202020204" pitchFamily="34" charset="0"/>
                <a:cs typeface="Arial" pitchFamily="34" charset="0"/>
              </a:rPr>
              <a:t>▲</a:t>
            </a:r>
            <a:r>
              <a:rPr lang="en-US" sz="800" b="1" i="1" dirty="0">
                <a:solidFill>
                  <a:schemeClr val="bg1"/>
                </a:solidFill>
                <a:latin typeface="Arial" panose="020B0604020202020204" pitchFamily="34" charset="0"/>
                <a:cs typeface="Arial" pitchFamily="34" charset="0"/>
              </a:rPr>
              <a:t>VS/S, M</a:t>
            </a:r>
            <a:endParaRPr lang="en-US" sz="1000" dirty="0">
              <a:solidFill>
                <a:schemeClr val="bg1"/>
              </a:solidFill>
              <a:latin typeface="Arial" panose="020B0604020202020204" pitchFamily="34" charset="0"/>
              <a:cs typeface="Arial" panose="020B0604020202020204" pitchFamily="34" charset="0"/>
            </a:endParaRPr>
          </a:p>
        </p:txBody>
      </p:sp>
      <p:sp>
        <p:nvSpPr>
          <p:cNvPr id="82" name="Rectangle 81">
            <a:extLst>
              <a:ext uri="{FF2B5EF4-FFF2-40B4-BE49-F238E27FC236}">
                <a16:creationId xmlns:a16="http://schemas.microsoft.com/office/drawing/2014/main" id="{3625CD54-B9C8-4FA2-8985-B9B26A2DCD82}"/>
              </a:ext>
            </a:extLst>
          </p:cNvPr>
          <p:cNvSpPr/>
          <p:nvPr/>
        </p:nvSpPr>
        <p:spPr>
          <a:xfrm>
            <a:off x="9643802" y="5474565"/>
            <a:ext cx="559769"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r>
              <a:rPr lang="en-US" sz="800" b="1" i="1" dirty="0">
                <a:solidFill>
                  <a:srgbClr val="485C6D"/>
                </a:solidFill>
                <a:latin typeface="Arial" panose="020B0604020202020204" pitchFamily="34" charset="0"/>
                <a:cs typeface="Arial" pitchFamily="34" charset="0"/>
              </a:rPr>
              <a:t>M, L</a:t>
            </a:r>
            <a:endParaRPr lang="en-US" sz="800" dirty="0">
              <a:solidFill>
                <a:srgbClr val="485C6D"/>
              </a:solidFill>
              <a:latin typeface="Arial" panose="020B0604020202020204" pitchFamily="34" charset="0"/>
              <a:cs typeface="Arial" panose="020B0604020202020204" pitchFamily="34" charset="0"/>
            </a:endParaRPr>
          </a:p>
        </p:txBody>
      </p:sp>
      <p:pic>
        <p:nvPicPr>
          <p:cNvPr id="83" name="Graphic 82">
            <a:extLst>
              <a:ext uri="{FF2B5EF4-FFF2-40B4-BE49-F238E27FC236}">
                <a16:creationId xmlns:a16="http://schemas.microsoft.com/office/drawing/2014/main" id="{F705BF2D-5706-483E-A919-C99EBD235FC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077088" y="1634164"/>
            <a:ext cx="276999" cy="276999"/>
          </a:xfrm>
          <a:prstGeom prst="rect">
            <a:avLst/>
          </a:prstGeom>
        </p:spPr>
      </p:pic>
      <p:pic>
        <p:nvPicPr>
          <p:cNvPr id="84" name="Graphic 83">
            <a:extLst>
              <a:ext uri="{FF2B5EF4-FFF2-40B4-BE49-F238E27FC236}">
                <a16:creationId xmlns:a16="http://schemas.microsoft.com/office/drawing/2014/main" id="{EAF1BA0B-22E7-4D37-88E6-03522C5769D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676099" y="2092348"/>
            <a:ext cx="276999" cy="276999"/>
          </a:xfrm>
          <a:prstGeom prst="rect">
            <a:avLst/>
          </a:prstGeom>
        </p:spPr>
      </p:pic>
      <p:pic>
        <p:nvPicPr>
          <p:cNvPr id="85" name="Graphic 84">
            <a:extLst>
              <a:ext uri="{FF2B5EF4-FFF2-40B4-BE49-F238E27FC236}">
                <a16:creationId xmlns:a16="http://schemas.microsoft.com/office/drawing/2014/main" id="{A4EA5637-CA47-48A6-A0CD-E25E180FB29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676098" y="3122648"/>
            <a:ext cx="276999" cy="276999"/>
          </a:xfrm>
          <a:prstGeom prst="rect">
            <a:avLst/>
          </a:prstGeom>
        </p:spPr>
      </p:pic>
      <p:pic>
        <p:nvPicPr>
          <p:cNvPr id="86" name="Graphic 85">
            <a:extLst>
              <a:ext uri="{FF2B5EF4-FFF2-40B4-BE49-F238E27FC236}">
                <a16:creationId xmlns:a16="http://schemas.microsoft.com/office/drawing/2014/main" id="{3DF73797-16B3-4804-B174-1308C5DEEEF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222528" y="3586383"/>
            <a:ext cx="276999" cy="276999"/>
          </a:xfrm>
          <a:prstGeom prst="rect">
            <a:avLst/>
          </a:prstGeom>
        </p:spPr>
      </p:pic>
      <p:pic>
        <p:nvPicPr>
          <p:cNvPr id="87" name="Graphic 86">
            <a:extLst>
              <a:ext uri="{FF2B5EF4-FFF2-40B4-BE49-F238E27FC236}">
                <a16:creationId xmlns:a16="http://schemas.microsoft.com/office/drawing/2014/main" id="{AF6909A9-05B9-4FE9-82A9-0900DAE3AD5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131534" y="4126833"/>
            <a:ext cx="276999" cy="276999"/>
          </a:xfrm>
          <a:prstGeom prst="rect">
            <a:avLst/>
          </a:prstGeom>
        </p:spPr>
      </p:pic>
      <p:pic>
        <p:nvPicPr>
          <p:cNvPr id="88" name="Graphic 87">
            <a:extLst>
              <a:ext uri="{FF2B5EF4-FFF2-40B4-BE49-F238E27FC236}">
                <a16:creationId xmlns:a16="http://schemas.microsoft.com/office/drawing/2014/main" id="{2B43B336-255E-4343-945F-F6FD6413D97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385274" y="4606173"/>
            <a:ext cx="276999" cy="276999"/>
          </a:xfrm>
          <a:prstGeom prst="rect">
            <a:avLst/>
          </a:prstGeom>
        </p:spPr>
      </p:pic>
      <p:pic>
        <p:nvPicPr>
          <p:cNvPr id="91" name="Graphic 90">
            <a:extLst>
              <a:ext uri="{FF2B5EF4-FFF2-40B4-BE49-F238E27FC236}">
                <a16:creationId xmlns:a16="http://schemas.microsoft.com/office/drawing/2014/main" id="{3309ABE8-F768-4315-B50E-331E9B85589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881969" y="5589981"/>
            <a:ext cx="276999" cy="276999"/>
          </a:xfrm>
          <a:prstGeom prst="rect">
            <a:avLst/>
          </a:prstGeom>
        </p:spPr>
      </p:pic>
      <p:pic>
        <p:nvPicPr>
          <p:cNvPr id="92" name="Graphic 91">
            <a:extLst>
              <a:ext uri="{FF2B5EF4-FFF2-40B4-BE49-F238E27FC236}">
                <a16:creationId xmlns:a16="http://schemas.microsoft.com/office/drawing/2014/main" id="{51E44DD6-BE26-4777-AAE5-F95F06CDEDA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444793" y="2605979"/>
            <a:ext cx="276999" cy="276999"/>
          </a:xfrm>
          <a:prstGeom prst="rect">
            <a:avLst/>
          </a:prstGeom>
        </p:spPr>
      </p:pic>
      <p:pic>
        <p:nvPicPr>
          <p:cNvPr id="93" name="Graphic 92">
            <a:extLst>
              <a:ext uri="{FF2B5EF4-FFF2-40B4-BE49-F238E27FC236}">
                <a16:creationId xmlns:a16="http://schemas.microsoft.com/office/drawing/2014/main" id="{F8183F6A-3CBC-4808-A564-F504D867302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964390" y="5096205"/>
            <a:ext cx="276999" cy="276999"/>
          </a:xfrm>
          <a:prstGeom prst="rect">
            <a:avLst/>
          </a:prstGeom>
        </p:spPr>
      </p:pic>
      <p:grpSp>
        <p:nvGrpSpPr>
          <p:cNvPr id="94" name="Group 93">
            <a:extLst>
              <a:ext uri="{FF2B5EF4-FFF2-40B4-BE49-F238E27FC236}">
                <a16:creationId xmlns:a16="http://schemas.microsoft.com/office/drawing/2014/main" id="{0A9B61A9-CD0F-446A-8226-DBFC6B654EB3}"/>
              </a:ext>
            </a:extLst>
          </p:cNvPr>
          <p:cNvGrpSpPr/>
          <p:nvPr/>
        </p:nvGrpSpPr>
        <p:grpSpPr>
          <a:xfrm>
            <a:off x="11145224" y="6044406"/>
            <a:ext cx="862626" cy="302924"/>
            <a:chOff x="11145224" y="6044406"/>
            <a:chExt cx="862626" cy="302924"/>
          </a:xfrm>
        </p:grpSpPr>
        <p:sp>
          <p:nvSpPr>
            <p:cNvPr id="95" name="TextBox 94">
              <a:extLst>
                <a:ext uri="{FF2B5EF4-FFF2-40B4-BE49-F238E27FC236}">
                  <a16:creationId xmlns:a16="http://schemas.microsoft.com/office/drawing/2014/main" id="{4D1D8D2F-A15E-4F2A-92B4-718A4ECA8FB6}"/>
                </a:ext>
              </a:extLst>
            </p:cNvPr>
            <p:cNvSpPr txBox="1"/>
            <p:nvPr/>
          </p:nvSpPr>
          <p:spPr>
            <a:xfrm>
              <a:off x="11436273" y="6044406"/>
              <a:ext cx="571577" cy="302924"/>
            </a:xfrm>
            <a:prstGeom prst="rect">
              <a:avLst/>
            </a:prstGeom>
            <a:noFill/>
          </p:spPr>
          <p:txBody>
            <a:bodyPr wrap="square" lIns="18288" rIns="18288" rtlCol="0" anchor="ctr">
              <a:noAutofit/>
            </a:bodyPr>
            <a:lstStyle/>
            <a:p>
              <a:r>
                <a:rPr lang="en-US" sz="700" dirty="0">
                  <a:solidFill>
                    <a:srgbClr val="7E96AA"/>
                  </a:solidFill>
                  <a:latin typeface="Arial" panose="020B0604020202020204" pitchFamily="34" charset="0"/>
                  <a:cs typeface="Arial" panose="020B0604020202020204" pitchFamily="34" charset="0"/>
                </a:rPr>
                <a:t>See notes for sig. testing</a:t>
              </a:r>
            </a:p>
          </p:txBody>
        </p:sp>
        <p:pic>
          <p:nvPicPr>
            <p:cNvPr id="96" name="Graphic 95">
              <a:extLst>
                <a:ext uri="{FF2B5EF4-FFF2-40B4-BE49-F238E27FC236}">
                  <a16:creationId xmlns:a16="http://schemas.microsoft.com/office/drawing/2014/main" id="{A4DAB900-1964-434C-BE78-70375E41E56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145224" y="6060486"/>
              <a:ext cx="276999" cy="276999"/>
            </a:xfrm>
            <a:prstGeom prst="rect">
              <a:avLst/>
            </a:prstGeom>
          </p:spPr>
        </p:pic>
      </p:grpSp>
    </p:spTree>
    <p:extLst>
      <p:ext uri="{BB962C8B-B14F-4D97-AF65-F5344CB8AC3E}">
        <p14:creationId xmlns:p14="http://schemas.microsoft.com/office/powerpoint/2010/main" val="4266631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16F68B-91C7-4698-A35A-98EE7681E737}"/>
              </a:ext>
            </a:extLst>
          </p:cNvPr>
          <p:cNvSpPr>
            <a:spLocks noGrp="1"/>
          </p:cNvSpPr>
          <p:nvPr>
            <p:ph type="sldNum" sz="quarter" idx="4"/>
          </p:nvPr>
        </p:nvSpPr>
        <p:spPr/>
        <p:txBody>
          <a:bodyPr/>
          <a:lstStyle/>
          <a:p>
            <a:fld id="{6D22F896-40B5-4ADD-8801-0D06FADFA095}" type="slidenum">
              <a:rPr lang="en-US" smtClean="0"/>
              <a:pPr/>
              <a:t>3</a:t>
            </a:fld>
            <a:endParaRPr lang="en-US" dirty="0"/>
          </a:p>
        </p:txBody>
      </p:sp>
      <p:sp>
        <p:nvSpPr>
          <p:cNvPr id="4" name="TextBox 3">
            <a:extLst>
              <a:ext uri="{FF2B5EF4-FFF2-40B4-BE49-F238E27FC236}">
                <a16:creationId xmlns:a16="http://schemas.microsoft.com/office/drawing/2014/main" id="{AE4E3DF6-0385-49C2-930C-7EC0E769F8BC}"/>
              </a:ext>
            </a:extLst>
          </p:cNvPr>
          <p:cNvSpPr txBox="1"/>
          <p:nvPr/>
        </p:nvSpPr>
        <p:spPr>
          <a:xfrm>
            <a:off x="138879" y="264296"/>
            <a:ext cx="11631943" cy="980910"/>
          </a:xfrm>
          <a:prstGeom prst="rect">
            <a:avLst/>
          </a:prstGeom>
          <a:noFill/>
        </p:spPr>
        <p:txBody>
          <a:bodyPr wrap="square">
            <a:spAutoFit/>
          </a:bodyPr>
          <a:lstStyle/>
          <a:p>
            <a:pPr marL="0" marR="0">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Many of the ways workplaces have transformed in response to the pandemic are here to stay. </a:t>
            </a:r>
            <a:r>
              <a:rPr lang="en-US" sz="2800" b="1" dirty="0">
                <a:cs typeface="Times New Roman" panose="02020603050405020304" pitchFamily="18" charset="0"/>
              </a:rPr>
              <a:t>The </a:t>
            </a:r>
            <a:r>
              <a:rPr lang="en-US" sz="2800" b="1" dirty="0">
                <a:effectLst/>
                <a:ea typeface="Calibri" panose="020F0502020204030204" pitchFamily="34" charset="0"/>
                <a:cs typeface="Times New Roman" panose="02020603050405020304" pitchFamily="18" charset="0"/>
              </a:rPr>
              <a:t>office as we knew it is a thing of the past.</a:t>
            </a:r>
          </a:p>
        </p:txBody>
      </p:sp>
      <p:sp>
        <p:nvSpPr>
          <p:cNvPr id="5" name="TextBox 4">
            <a:extLst>
              <a:ext uri="{FF2B5EF4-FFF2-40B4-BE49-F238E27FC236}">
                <a16:creationId xmlns:a16="http://schemas.microsoft.com/office/drawing/2014/main" id="{D072E311-596F-407D-8380-14C6067585E6}"/>
              </a:ext>
            </a:extLst>
          </p:cNvPr>
          <p:cNvSpPr txBox="1"/>
          <p:nvPr/>
        </p:nvSpPr>
        <p:spPr>
          <a:xfrm>
            <a:off x="5618541" y="5070541"/>
            <a:ext cx="5430648" cy="1258678"/>
          </a:xfrm>
          <a:prstGeom prst="rect">
            <a:avLst/>
          </a:prstGeom>
          <a:noFill/>
        </p:spPr>
        <p:txBody>
          <a:bodyPr wrap="square">
            <a:spAutoFit/>
          </a:bodyPr>
          <a:lstStyle/>
          <a:p>
            <a:pPr marL="0" marR="0">
              <a:lnSpc>
                <a:spcPct val="107000"/>
              </a:lnSpc>
              <a:spcBef>
                <a:spcPts val="0"/>
              </a:spcBef>
              <a:spcAft>
                <a:spcPts val="800"/>
              </a:spcAft>
            </a:pPr>
            <a:r>
              <a:rPr lang="en-US" sz="2800" b="1" dirty="0">
                <a:ea typeface="Calibri" panose="020F0502020204030204" pitchFamily="34" charset="0"/>
                <a:cs typeface="Times New Roman" panose="02020603050405020304" pitchFamily="18" charset="0"/>
              </a:rPr>
              <a:t>90%</a:t>
            </a:r>
            <a:r>
              <a:rPr lang="en-US" sz="2800" b="1" dirty="0">
                <a:effectLst/>
                <a:ea typeface="Calibri" panose="020F0502020204030204" pitchFamily="34" charset="0"/>
                <a:cs typeface="Times New Roman" panose="02020603050405020304" pitchFamily="18" charset="0"/>
              </a:rPr>
              <a:t> do want to go to an office or meeting space to connect </a:t>
            </a:r>
            <a:r>
              <a:rPr lang="en-US" sz="1600" dirty="0">
                <a:effectLst/>
                <a:ea typeface="Calibri" panose="020F0502020204030204" pitchFamily="34" charset="0"/>
                <a:cs typeface="Times New Roman" panose="02020603050405020304" pitchFamily="18" charset="0"/>
              </a:rPr>
              <a:t>with colleagues when needed</a:t>
            </a:r>
          </a:p>
        </p:txBody>
      </p:sp>
      <p:sp>
        <p:nvSpPr>
          <p:cNvPr id="7" name="TextBox 6">
            <a:extLst>
              <a:ext uri="{FF2B5EF4-FFF2-40B4-BE49-F238E27FC236}">
                <a16:creationId xmlns:a16="http://schemas.microsoft.com/office/drawing/2014/main" id="{22B2307D-6DA1-4E37-9B80-072FA383BB3C}"/>
              </a:ext>
            </a:extLst>
          </p:cNvPr>
          <p:cNvSpPr txBox="1"/>
          <p:nvPr/>
        </p:nvSpPr>
        <p:spPr>
          <a:xfrm>
            <a:off x="277388" y="3629938"/>
            <a:ext cx="11631943" cy="991169"/>
          </a:xfrm>
          <a:prstGeom prst="rect">
            <a:avLst/>
          </a:prstGeom>
          <a:noFill/>
        </p:spPr>
        <p:txBody>
          <a:bodyPr wrap="square">
            <a:spAutoFit/>
          </a:bodyPr>
          <a:lstStyle/>
          <a:p>
            <a:pPr>
              <a:lnSpc>
                <a:spcPct val="107000"/>
              </a:lnSpc>
              <a:spcAft>
                <a:spcPts val="800"/>
              </a:spcAft>
            </a:pPr>
            <a:r>
              <a:rPr lang="en-US" sz="2800" b="1" dirty="0">
                <a:effectLst/>
                <a:ea typeface="Calibri" panose="020F0502020204030204" pitchFamily="34" charset="0"/>
                <a:cs typeface="Times New Roman" panose="02020603050405020304" pitchFamily="18" charset="0"/>
              </a:rPr>
              <a:t>83%</a:t>
            </a:r>
            <a:r>
              <a:rPr lang="en-US" sz="1600" dirty="0">
                <a:effectLst/>
                <a:ea typeface="Calibri" panose="020F0502020204030204" pitchFamily="34" charset="0"/>
                <a:cs typeface="Times New Roman" panose="02020603050405020304" pitchFamily="18" charset="0"/>
              </a:rPr>
              <a:t> of ITDMs </a:t>
            </a:r>
            <a:r>
              <a:rPr lang="en-US" sz="2800" b="1" dirty="0">
                <a:effectLst/>
                <a:ea typeface="Calibri" panose="020F0502020204030204" pitchFamily="34" charset="0"/>
                <a:cs typeface="Times New Roman" panose="02020603050405020304" pitchFamily="18" charset="0"/>
              </a:rPr>
              <a:t>expect post-Covid work to be at least 50% work from home </a:t>
            </a:r>
            <a:r>
              <a:rPr lang="en-US" sz="1600" dirty="0">
                <a:cs typeface="Times New Roman" panose="02020603050405020304" pitchFamily="18" charset="0"/>
              </a:rPr>
              <a:t>and</a:t>
            </a:r>
            <a:r>
              <a:rPr lang="en-US" sz="2800" dirty="0">
                <a:effectLst/>
                <a:ea typeface="Calibri" panose="020F0502020204030204" pitchFamily="34" charset="0"/>
                <a:cs typeface="Times New Roman" panose="02020603050405020304" pitchFamily="18" charset="0"/>
              </a:rPr>
              <a:t>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60%</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a:effectLst/>
                <a:ea typeface="Calibri" panose="020F0502020204030204" pitchFamily="34" charset="0"/>
                <a:cs typeface="Times New Roman" panose="02020603050405020304" pitchFamily="18" charset="0"/>
              </a:rPr>
              <a:t>of employees prefer to work from home </a:t>
            </a:r>
            <a:r>
              <a:rPr lang="en-US" sz="1600" dirty="0">
                <a:effectLst/>
                <a:ea typeface="Calibri" panose="020F0502020204030204" pitchFamily="34" charset="0"/>
                <a:cs typeface="Times New Roman" panose="02020603050405020304" pitchFamily="18" charset="0"/>
              </a:rPr>
              <a:t>at least half the time but…</a:t>
            </a:r>
            <a:endParaRPr lang="en-US" sz="2800" b="1" dirty="0">
              <a:effectLst/>
              <a:ea typeface="Calibri" panose="020F0502020204030204" pitchFamily="34" charset="0"/>
              <a:cs typeface="Times New Roman" panose="02020603050405020304" pitchFamily="18" charset="0"/>
            </a:endParaRPr>
          </a:p>
        </p:txBody>
      </p:sp>
      <p:pic>
        <p:nvPicPr>
          <p:cNvPr id="6" name="Picture 5" descr="A group of people sitting in chairs&#10;&#10;Description automatically generated with low confidence">
            <a:extLst>
              <a:ext uri="{FF2B5EF4-FFF2-40B4-BE49-F238E27FC236}">
                <a16:creationId xmlns:a16="http://schemas.microsoft.com/office/drawing/2014/main" id="{2E499AB6-1405-4C0D-A90E-71800A3A0BEF}"/>
              </a:ext>
            </a:extLst>
          </p:cNvPr>
          <p:cNvPicPr>
            <a:picLocks noChangeAspect="1"/>
          </p:cNvPicPr>
          <p:nvPr/>
        </p:nvPicPr>
        <p:blipFill>
          <a:blip r:embed="rId3"/>
          <a:stretch>
            <a:fillRect/>
          </a:stretch>
        </p:blipFill>
        <p:spPr>
          <a:xfrm>
            <a:off x="1874373" y="4940300"/>
            <a:ext cx="3232135" cy="1811261"/>
          </a:xfrm>
          <a:prstGeom prst="rect">
            <a:avLst/>
          </a:prstGeom>
        </p:spPr>
      </p:pic>
      <p:pic>
        <p:nvPicPr>
          <p:cNvPr id="14" name="Picture 13" descr="A picture containing logo&#10;&#10;Description automatically generated">
            <a:extLst>
              <a:ext uri="{FF2B5EF4-FFF2-40B4-BE49-F238E27FC236}">
                <a16:creationId xmlns:a16="http://schemas.microsoft.com/office/drawing/2014/main" id="{64194FBF-9983-43F7-9EA7-8BD5D21D69DB}"/>
              </a:ext>
            </a:extLst>
          </p:cNvPr>
          <p:cNvPicPr>
            <a:picLocks noChangeAspect="1"/>
          </p:cNvPicPr>
          <p:nvPr/>
        </p:nvPicPr>
        <p:blipFill>
          <a:blip r:embed="rId4">
            <a:alphaModFix amt="50000"/>
          </a:blip>
          <a:stretch>
            <a:fillRect/>
          </a:stretch>
        </p:blipFill>
        <p:spPr>
          <a:xfrm>
            <a:off x="0" y="1463102"/>
            <a:ext cx="12188825" cy="2289824"/>
          </a:xfrm>
          <a:prstGeom prst="rect">
            <a:avLst/>
          </a:prstGeom>
        </p:spPr>
      </p:pic>
    </p:spTree>
    <p:extLst>
      <p:ext uri="{BB962C8B-B14F-4D97-AF65-F5344CB8AC3E}">
        <p14:creationId xmlns:p14="http://schemas.microsoft.com/office/powerpoint/2010/main" val="404906934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4DCDEC-C008-4FE8-B17A-8653114F9A34}"/>
              </a:ext>
            </a:extLst>
          </p:cNvPr>
          <p:cNvSpPr>
            <a:spLocks noGrp="1"/>
          </p:cNvSpPr>
          <p:nvPr>
            <p:ph type="ftr" sz="quarter" idx="11"/>
          </p:nvPr>
        </p:nvSpPr>
        <p:spPr/>
        <p:txBody>
          <a:bodyPr/>
          <a:lstStyle/>
          <a:p>
            <a:r>
              <a:rPr lang="en-US" dirty="0"/>
              <a:t>2021 Lenovo Internal. All rights reserved.</a:t>
            </a:r>
          </a:p>
        </p:txBody>
      </p:sp>
      <p:sp>
        <p:nvSpPr>
          <p:cNvPr id="3" name="Content Placeholder 2">
            <a:extLst>
              <a:ext uri="{FF2B5EF4-FFF2-40B4-BE49-F238E27FC236}">
                <a16:creationId xmlns:a16="http://schemas.microsoft.com/office/drawing/2014/main" id="{3D3C0CD1-47EF-4BCA-9911-786B2E375180}"/>
              </a:ext>
            </a:extLst>
          </p:cNvPr>
          <p:cNvSpPr>
            <a:spLocks noGrp="1"/>
          </p:cNvSpPr>
          <p:nvPr>
            <p:ph sz="quarter" idx="12"/>
          </p:nvPr>
        </p:nvSpPr>
        <p:spPr>
          <a:xfrm>
            <a:off x="3950149" y="6295349"/>
            <a:ext cx="6756928" cy="562651"/>
          </a:xfrm>
        </p:spPr>
        <p:txBody>
          <a:bodyPr vert="horz" lIns="91440" tIns="45720" rIns="91440" bIns="45720" rtlCol="0" anchor="b">
            <a:noAutofit/>
          </a:bodyPr>
          <a:lstStyle/>
          <a:p>
            <a:r>
              <a:rPr lang="en-US" dirty="0"/>
              <a:t>See notes for question text. </a:t>
            </a:r>
          </a:p>
          <a:p>
            <a:r>
              <a:rPr lang="en-US" dirty="0"/>
              <a:t>Base: ITDM VS/Small (n=1,471), Medium (n=1,474), Large (n=1,462)</a:t>
            </a:r>
          </a:p>
          <a:p>
            <a:r>
              <a:rPr lang="en-US" dirty="0"/>
              <a:t>Base: ITDM with physical locations VS/Small (n=1,313), Medium (n=1,363), Large (n=1,355)</a:t>
            </a:r>
          </a:p>
        </p:txBody>
      </p:sp>
      <p:sp>
        <p:nvSpPr>
          <p:cNvPr id="4" name="Slide Number Placeholder 3">
            <a:extLst>
              <a:ext uri="{FF2B5EF4-FFF2-40B4-BE49-F238E27FC236}">
                <a16:creationId xmlns:a16="http://schemas.microsoft.com/office/drawing/2014/main" id="{18F58947-1E64-496D-B2FC-6196F7241FA4}"/>
              </a:ext>
            </a:extLst>
          </p:cNvPr>
          <p:cNvSpPr>
            <a:spLocks noGrp="1"/>
          </p:cNvSpPr>
          <p:nvPr>
            <p:ph type="sldNum" sz="quarter" idx="4"/>
          </p:nvPr>
        </p:nvSpPr>
        <p:spPr/>
        <p:txBody>
          <a:bodyPr/>
          <a:lstStyle/>
          <a:p>
            <a:fld id="{6D22F896-40B5-4ADD-8801-0D06FADFA095}" type="slidenum">
              <a:rPr lang="en-US" smtClean="0">
                <a:latin typeface="Arial" panose="020B0604020202020204" pitchFamily="34" charset="0"/>
              </a:rPr>
              <a:pPr/>
              <a:t>30</a:t>
            </a:fld>
            <a:endParaRPr lang="en-US" dirty="0">
              <a:latin typeface="Arial" panose="020B0604020202020204" pitchFamily="34" charset="0"/>
            </a:endParaRPr>
          </a:p>
        </p:txBody>
      </p:sp>
      <p:sp>
        <p:nvSpPr>
          <p:cNvPr id="5" name="Title 4">
            <a:extLst>
              <a:ext uri="{FF2B5EF4-FFF2-40B4-BE49-F238E27FC236}">
                <a16:creationId xmlns:a16="http://schemas.microsoft.com/office/drawing/2014/main" id="{EDEBBF0B-168C-4251-8320-2798E2980AAE}"/>
              </a:ext>
            </a:extLst>
          </p:cNvPr>
          <p:cNvSpPr>
            <a:spLocks noGrp="1"/>
          </p:cNvSpPr>
          <p:nvPr>
            <p:ph type="title"/>
          </p:nvPr>
        </p:nvSpPr>
        <p:spPr/>
        <p:txBody>
          <a:bodyPr/>
          <a:lstStyle/>
          <a:p>
            <a:r>
              <a:rPr lang="en-US" dirty="0"/>
              <a:t>A majority of businesses have both an online and physical presence pre-Covid. Those without an online component have since added one </a:t>
            </a:r>
          </a:p>
        </p:txBody>
      </p:sp>
      <p:sp>
        <p:nvSpPr>
          <p:cNvPr id="13" name="Arrow: Pentagon 12">
            <a:extLst>
              <a:ext uri="{FF2B5EF4-FFF2-40B4-BE49-F238E27FC236}">
                <a16:creationId xmlns:a16="http://schemas.microsoft.com/office/drawing/2014/main" id="{5A0EC8F0-D07A-4D31-B0F2-5F7D7B8770AA}"/>
              </a:ext>
            </a:extLst>
          </p:cNvPr>
          <p:cNvSpPr/>
          <p:nvPr/>
        </p:nvSpPr>
        <p:spPr>
          <a:xfrm>
            <a:off x="1" y="870268"/>
            <a:ext cx="744278" cy="27699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chemeClr val="bg1"/>
                </a:solidFill>
                <a:latin typeface="Arial" panose="020B0604020202020204" pitchFamily="34" charset="0"/>
                <a:cs typeface="Arial" panose="020B0604020202020204" pitchFamily="34" charset="0"/>
              </a:rPr>
              <a:t>ITDM</a:t>
            </a:r>
          </a:p>
        </p:txBody>
      </p:sp>
      <p:pic>
        <p:nvPicPr>
          <p:cNvPr id="53" name="Graphic 52">
            <a:extLst>
              <a:ext uri="{FF2B5EF4-FFF2-40B4-BE49-F238E27FC236}">
                <a16:creationId xmlns:a16="http://schemas.microsoft.com/office/drawing/2014/main" id="{F7DE1398-E259-48C5-B326-CCE75001294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6502" r="16840" b="45456"/>
          <a:stretch/>
        </p:blipFill>
        <p:spPr>
          <a:xfrm>
            <a:off x="126597" y="1204817"/>
            <a:ext cx="351749" cy="287825"/>
          </a:xfrm>
          <a:prstGeom prst="rect">
            <a:avLst/>
          </a:prstGeom>
        </p:spPr>
      </p:pic>
      <p:sp>
        <p:nvSpPr>
          <p:cNvPr id="34" name="TextBox 33">
            <a:extLst>
              <a:ext uri="{FF2B5EF4-FFF2-40B4-BE49-F238E27FC236}">
                <a16:creationId xmlns:a16="http://schemas.microsoft.com/office/drawing/2014/main" id="{DA9CB9FA-2A70-4364-A76A-A055B6868C20}"/>
              </a:ext>
            </a:extLst>
          </p:cNvPr>
          <p:cNvSpPr txBox="1"/>
          <p:nvPr/>
        </p:nvSpPr>
        <p:spPr>
          <a:xfrm>
            <a:off x="6571504" y="870268"/>
            <a:ext cx="3711810" cy="523220"/>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How Covid-19 Changed Business</a:t>
            </a:r>
          </a:p>
          <a:p>
            <a:pPr algn="ctr" defTabSz="1218621">
              <a:defRPr/>
            </a:pPr>
            <a:r>
              <a:rPr lang="en-US" sz="1200" dirty="0">
                <a:solidFill>
                  <a:srgbClr val="000000"/>
                </a:solidFill>
                <a:latin typeface="Arial" panose="020B0604020202020204" pitchFamily="34" charset="0"/>
                <a:cs typeface="Arial" pitchFamily="34" charset="0"/>
              </a:rPr>
              <a:t>Among those who had physical locations</a:t>
            </a:r>
            <a:endParaRPr lang="en-CA" sz="1200" dirty="0">
              <a:solidFill>
                <a:srgbClr val="000000"/>
              </a:solidFill>
              <a:latin typeface="Arial" panose="020B0604020202020204" pitchFamily="34" charset="0"/>
              <a:cs typeface="Arial" pitchFamily="34" charset="0"/>
            </a:endParaRPr>
          </a:p>
        </p:txBody>
      </p:sp>
      <p:graphicFrame>
        <p:nvGraphicFramePr>
          <p:cNvPr id="35" name="Chart 34">
            <a:extLst>
              <a:ext uri="{FF2B5EF4-FFF2-40B4-BE49-F238E27FC236}">
                <a16:creationId xmlns:a16="http://schemas.microsoft.com/office/drawing/2014/main" id="{8B85B0C0-2737-42DD-A0F5-1F299E2768C4}"/>
              </a:ext>
            </a:extLst>
          </p:cNvPr>
          <p:cNvGraphicFramePr/>
          <p:nvPr>
            <p:extLst>
              <p:ext uri="{D42A27DB-BD31-4B8C-83A1-F6EECF244321}">
                <p14:modId xmlns:p14="http://schemas.microsoft.com/office/powerpoint/2010/main" val="204549698"/>
              </p:ext>
            </p:extLst>
          </p:nvPr>
        </p:nvGraphicFramePr>
        <p:xfrm>
          <a:off x="7003373" y="1317937"/>
          <a:ext cx="2848072" cy="18987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2" name="Chart 41">
            <a:extLst>
              <a:ext uri="{FF2B5EF4-FFF2-40B4-BE49-F238E27FC236}">
                <a16:creationId xmlns:a16="http://schemas.microsoft.com/office/drawing/2014/main" id="{114A222B-A3C9-4160-B400-DFA0D00C30B4}"/>
              </a:ext>
            </a:extLst>
          </p:cNvPr>
          <p:cNvGraphicFramePr/>
          <p:nvPr>
            <p:extLst>
              <p:ext uri="{D42A27DB-BD31-4B8C-83A1-F6EECF244321}">
                <p14:modId xmlns:p14="http://schemas.microsoft.com/office/powerpoint/2010/main" val="3047144994"/>
              </p:ext>
            </p:extLst>
          </p:nvPr>
        </p:nvGraphicFramePr>
        <p:xfrm>
          <a:off x="7003373" y="2877007"/>
          <a:ext cx="2848072" cy="189871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3" name="Chart 42">
            <a:extLst>
              <a:ext uri="{FF2B5EF4-FFF2-40B4-BE49-F238E27FC236}">
                <a16:creationId xmlns:a16="http://schemas.microsoft.com/office/drawing/2014/main" id="{659826E6-440F-435B-A6FB-6C6A0F70AB39}"/>
              </a:ext>
            </a:extLst>
          </p:cNvPr>
          <p:cNvGraphicFramePr/>
          <p:nvPr>
            <p:extLst>
              <p:ext uri="{D42A27DB-BD31-4B8C-83A1-F6EECF244321}">
                <p14:modId xmlns:p14="http://schemas.microsoft.com/office/powerpoint/2010/main" val="706687679"/>
              </p:ext>
            </p:extLst>
          </p:nvPr>
        </p:nvGraphicFramePr>
        <p:xfrm>
          <a:off x="7003373" y="4436077"/>
          <a:ext cx="2848072" cy="1898715"/>
        </p:xfrm>
        <a:graphic>
          <a:graphicData uri="http://schemas.openxmlformats.org/drawingml/2006/chart">
            <c:chart xmlns:c="http://schemas.openxmlformats.org/drawingml/2006/chart" xmlns:r="http://schemas.openxmlformats.org/officeDocument/2006/relationships" r:id="rId7"/>
          </a:graphicData>
        </a:graphic>
      </p:graphicFrame>
      <p:sp>
        <p:nvSpPr>
          <p:cNvPr id="72" name="TextBox 71">
            <a:extLst>
              <a:ext uri="{FF2B5EF4-FFF2-40B4-BE49-F238E27FC236}">
                <a16:creationId xmlns:a16="http://schemas.microsoft.com/office/drawing/2014/main" id="{CE9F30D7-DA77-4A40-B21C-E08B1403A5E4}"/>
              </a:ext>
            </a:extLst>
          </p:cNvPr>
          <p:cNvSpPr txBox="1"/>
          <p:nvPr/>
        </p:nvSpPr>
        <p:spPr>
          <a:xfrm>
            <a:off x="8005659" y="2016177"/>
            <a:ext cx="843501"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VS/Small</a:t>
            </a:r>
          </a:p>
        </p:txBody>
      </p:sp>
      <p:sp>
        <p:nvSpPr>
          <p:cNvPr id="73" name="TextBox 72">
            <a:extLst>
              <a:ext uri="{FF2B5EF4-FFF2-40B4-BE49-F238E27FC236}">
                <a16:creationId xmlns:a16="http://schemas.microsoft.com/office/drawing/2014/main" id="{A7B20149-B0C9-4930-8CEE-2259034B4668}"/>
              </a:ext>
            </a:extLst>
          </p:cNvPr>
          <p:cNvSpPr txBox="1"/>
          <p:nvPr/>
        </p:nvSpPr>
        <p:spPr>
          <a:xfrm>
            <a:off x="8044131" y="3526513"/>
            <a:ext cx="766557"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Medium</a:t>
            </a:r>
          </a:p>
        </p:txBody>
      </p:sp>
      <p:sp>
        <p:nvSpPr>
          <p:cNvPr id="74" name="TextBox 73">
            <a:extLst>
              <a:ext uri="{FF2B5EF4-FFF2-40B4-BE49-F238E27FC236}">
                <a16:creationId xmlns:a16="http://schemas.microsoft.com/office/drawing/2014/main" id="{EB62A813-C1CC-4C81-A7BF-494733EE865A}"/>
              </a:ext>
            </a:extLst>
          </p:cNvPr>
          <p:cNvSpPr txBox="1"/>
          <p:nvPr/>
        </p:nvSpPr>
        <p:spPr>
          <a:xfrm>
            <a:off x="8125884" y="5058035"/>
            <a:ext cx="603050"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Large</a:t>
            </a:r>
          </a:p>
        </p:txBody>
      </p:sp>
      <p:pic>
        <p:nvPicPr>
          <p:cNvPr id="75" name="Graphic 74">
            <a:extLst>
              <a:ext uri="{FF2B5EF4-FFF2-40B4-BE49-F238E27FC236}">
                <a16:creationId xmlns:a16="http://schemas.microsoft.com/office/drawing/2014/main" id="{1558FA2C-9C18-4115-8FD9-2D47B345C90C}"/>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t="23456" b="21606"/>
          <a:stretch/>
        </p:blipFill>
        <p:spPr>
          <a:xfrm>
            <a:off x="8131858" y="5385434"/>
            <a:ext cx="591103" cy="324741"/>
          </a:xfrm>
          <a:prstGeom prst="rect">
            <a:avLst/>
          </a:prstGeom>
        </p:spPr>
      </p:pic>
      <p:pic>
        <p:nvPicPr>
          <p:cNvPr id="76" name="Graphic 75">
            <a:extLst>
              <a:ext uri="{FF2B5EF4-FFF2-40B4-BE49-F238E27FC236}">
                <a16:creationId xmlns:a16="http://schemas.microsoft.com/office/drawing/2014/main" id="{BCAB69EB-E933-46D0-A16D-D7820E9BA9E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275662" y="2301566"/>
            <a:ext cx="303495" cy="303495"/>
          </a:xfrm>
          <a:prstGeom prst="rect">
            <a:avLst/>
          </a:prstGeom>
        </p:spPr>
      </p:pic>
      <p:grpSp>
        <p:nvGrpSpPr>
          <p:cNvPr id="77" name="Group 76">
            <a:extLst>
              <a:ext uri="{FF2B5EF4-FFF2-40B4-BE49-F238E27FC236}">
                <a16:creationId xmlns:a16="http://schemas.microsoft.com/office/drawing/2014/main" id="{F286215E-F8F4-468D-BA78-95F31F549911}"/>
              </a:ext>
            </a:extLst>
          </p:cNvPr>
          <p:cNvGrpSpPr/>
          <p:nvPr/>
        </p:nvGrpSpPr>
        <p:grpSpPr>
          <a:xfrm>
            <a:off x="8169056" y="3790924"/>
            <a:ext cx="516706" cy="303495"/>
            <a:chOff x="1305793" y="4073343"/>
            <a:chExt cx="516706" cy="303495"/>
          </a:xfrm>
        </p:grpSpPr>
        <p:pic>
          <p:nvPicPr>
            <p:cNvPr id="78" name="Graphic 77">
              <a:extLst>
                <a:ext uri="{FF2B5EF4-FFF2-40B4-BE49-F238E27FC236}">
                  <a16:creationId xmlns:a16="http://schemas.microsoft.com/office/drawing/2014/main" id="{1CCA212D-23B1-4C0A-B8B8-3AA9189AEAC8}"/>
                </a:ext>
              </a:extLst>
            </p:cNvPr>
            <p:cNvPicPr>
              <a:picLocks noChangeAspect="1"/>
            </p:cNvPicPr>
            <p:nvPr/>
          </p:nvPicPr>
          <p:blipFill>
            <a:blip r:embed="rId10">
              <a:extLst>
                <a:ext uri="{96DAC541-7B7A-43D3-8B79-37D633B846F1}">
                  <asvg:svgBlip xmlns:asvg="http://schemas.microsoft.com/office/drawing/2016/SVG/main" r:embed="rId12"/>
                </a:ext>
              </a:extLst>
            </a:blip>
            <a:stretch>
              <a:fillRect/>
            </a:stretch>
          </p:blipFill>
          <p:spPr>
            <a:xfrm>
              <a:off x="1305793" y="4073343"/>
              <a:ext cx="303495" cy="303495"/>
            </a:xfrm>
            <a:prstGeom prst="rect">
              <a:avLst/>
            </a:prstGeom>
          </p:spPr>
        </p:pic>
        <p:pic>
          <p:nvPicPr>
            <p:cNvPr id="79" name="Graphic 78">
              <a:extLst>
                <a:ext uri="{FF2B5EF4-FFF2-40B4-BE49-F238E27FC236}">
                  <a16:creationId xmlns:a16="http://schemas.microsoft.com/office/drawing/2014/main" id="{FDB442D2-7F69-4374-8EE9-7E8060C5FF7B}"/>
                </a:ext>
              </a:extLst>
            </p:cNvPr>
            <p:cNvPicPr>
              <a:picLocks noChangeAspect="1"/>
            </p:cNvPicPr>
            <p:nvPr/>
          </p:nvPicPr>
          <p:blipFill>
            <a:blip r:embed="rId10">
              <a:extLst>
                <a:ext uri="{96DAC541-7B7A-43D3-8B79-37D633B846F1}">
                  <asvg:svgBlip xmlns:asvg="http://schemas.microsoft.com/office/drawing/2016/SVG/main" r:embed="rId12"/>
                </a:ext>
              </a:extLst>
            </a:blip>
            <a:stretch>
              <a:fillRect/>
            </a:stretch>
          </p:blipFill>
          <p:spPr>
            <a:xfrm>
              <a:off x="1519004" y="4073343"/>
              <a:ext cx="303495" cy="303495"/>
            </a:xfrm>
            <a:prstGeom prst="rect">
              <a:avLst/>
            </a:prstGeom>
          </p:spPr>
        </p:pic>
      </p:grpSp>
      <p:graphicFrame>
        <p:nvGraphicFramePr>
          <p:cNvPr id="9" name="Chart 8">
            <a:extLst>
              <a:ext uri="{FF2B5EF4-FFF2-40B4-BE49-F238E27FC236}">
                <a16:creationId xmlns:a16="http://schemas.microsoft.com/office/drawing/2014/main" id="{DAC15030-FA70-436F-8877-E0129D51ADE5}"/>
              </a:ext>
            </a:extLst>
          </p:cNvPr>
          <p:cNvGraphicFramePr/>
          <p:nvPr>
            <p:extLst>
              <p:ext uri="{D42A27DB-BD31-4B8C-83A1-F6EECF244321}">
                <p14:modId xmlns:p14="http://schemas.microsoft.com/office/powerpoint/2010/main" val="2941518424"/>
              </p:ext>
            </p:extLst>
          </p:nvPr>
        </p:nvGraphicFramePr>
        <p:xfrm>
          <a:off x="2093625" y="1317937"/>
          <a:ext cx="2848072" cy="1898715"/>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2" name="Chart 31">
            <a:extLst>
              <a:ext uri="{FF2B5EF4-FFF2-40B4-BE49-F238E27FC236}">
                <a16:creationId xmlns:a16="http://schemas.microsoft.com/office/drawing/2014/main" id="{E8C9F5D7-D1B4-44B0-BD95-A42A3B50263A}"/>
              </a:ext>
            </a:extLst>
          </p:cNvPr>
          <p:cNvGraphicFramePr/>
          <p:nvPr>
            <p:extLst>
              <p:ext uri="{D42A27DB-BD31-4B8C-83A1-F6EECF244321}">
                <p14:modId xmlns:p14="http://schemas.microsoft.com/office/powerpoint/2010/main" val="1966741755"/>
              </p:ext>
            </p:extLst>
          </p:nvPr>
        </p:nvGraphicFramePr>
        <p:xfrm>
          <a:off x="2093625" y="2877007"/>
          <a:ext cx="2848072" cy="1898715"/>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33" name="Chart 32">
            <a:extLst>
              <a:ext uri="{FF2B5EF4-FFF2-40B4-BE49-F238E27FC236}">
                <a16:creationId xmlns:a16="http://schemas.microsoft.com/office/drawing/2014/main" id="{BA570315-C395-47EF-9E99-74341B104E6E}"/>
              </a:ext>
            </a:extLst>
          </p:cNvPr>
          <p:cNvGraphicFramePr/>
          <p:nvPr>
            <p:extLst>
              <p:ext uri="{D42A27DB-BD31-4B8C-83A1-F6EECF244321}">
                <p14:modId xmlns:p14="http://schemas.microsoft.com/office/powerpoint/2010/main" val="504522974"/>
              </p:ext>
            </p:extLst>
          </p:nvPr>
        </p:nvGraphicFramePr>
        <p:xfrm>
          <a:off x="2093625" y="4436077"/>
          <a:ext cx="2848072" cy="1898715"/>
        </p:xfrm>
        <a:graphic>
          <a:graphicData uri="http://schemas.openxmlformats.org/drawingml/2006/chart">
            <c:chart xmlns:c="http://schemas.openxmlformats.org/drawingml/2006/chart" xmlns:r="http://schemas.openxmlformats.org/officeDocument/2006/relationships" r:id="rId15"/>
          </a:graphicData>
        </a:graphic>
      </p:graphicFrame>
      <p:sp>
        <p:nvSpPr>
          <p:cNvPr id="7" name="TextBox 6">
            <a:extLst>
              <a:ext uri="{FF2B5EF4-FFF2-40B4-BE49-F238E27FC236}">
                <a16:creationId xmlns:a16="http://schemas.microsoft.com/office/drawing/2014/main" id="{DE825024-02AA-4E7D-BBB7-E399918E7AEA}"/>
              </a:ext>
            </a:extLst>
          </p:cNvPr>
          <p:cNvSpPr txBox="1"/>
          <p:nvPr/>
        </p:nvSpPr>
        <p:spPr>
          <a:xfrm>
            <a:off x="2103153" y="870268"/>
            <a:ext cx="2788738" cy="584775"/>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Business Model Prior </a:t>
            </a:r>
          </a:p>
          <a:p>
            <a:pPr algn="ctr" defTabSz="1218621">
              <a:defRPr/>
            </a:pPr>
            <a:r>
              <a:rPr lang="en-US" sz="1600" b="1" dirty="0">
                <a:solidFill>
                  <a:srgbClr val="000000"/>
                </a:solidFill>
                <a:latin typeface="Arial" panose="020B0604020202020204" pitchFamily="34" charset="0"/>
                <a:cs typeface="Arial" pitchFamily="34" charset="0"/>
              </a:rPr>
              <a:t>to Covid-19</a:t>
            </a:r>
          </a:p>
        </p:txBody>
      </p:sp>
      <p:sp>
        <p:nvSpPr>
          <p:cNvPr id="26" name="TextBox 25">
            <a:extLst>
              <a:ext uri="{FF2B5EF4-FFF2-40B4-BE49-F238E27FC236}">
                <a16:creationId xmlns:a16="http://schemas.microsoft.com/office/drawing/2014/main" id="{50648775-9F1C-4F15-A7C5-0EA311216BF3}"/>
              </a:ext>
            </a:extLst>
          </p:cNvPr>
          <p:cNvSpPr txBox="1"/>
          <p:nvPr/>
        </p:nvSpPr>
        <p:spPr>
          <a:xfrm>
            <a:off x="3095911" y="2016177"/>
            <a:ext cx="843501"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VS/Small</a:t>
            </a:r>
          </a:p>
        </p:txBody>
      </p:sp>
      <p:sp>
        <p:nvSpPr>
          <p:cNvPr id="27" name="TextBox 26">
            <a:extLst>
              <a:ext uri="{FF2B5EF4-FFF2-40B4-BE49-F238E27FC236}">
                <a16:creationId xmlns:a16="http://schemas.microsoft.com/office/drawing/2014/main" id="{616CF568-555C-401E-9293-505FDAB32013}"/>
              </a:ext>
            </a:extLst>
          </p:cNvPr>
          <p:cNvSpPr txBox="1"/>
          <p:nvPr/>
        </p:nvSpPr>
        <p:spPr>
          <a:xfrm>
            <a:off x="3134383" y="3526513"/>
            <a:ext cx="766557"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Medium</a:t>
            </a:r>
          </a:p>
        </p:txBody>
      </p:sp>
      <p:sp>
        <p:nvSpPr>
          <p:cNvPr id="28" name="TextBox 27">
            <a:extLst>
              <a:ext uri="{FF2B5EF4-FFF2-40B4-BE49-F238E27FC236}">
                <a16:creationId xmlns:a16="http://schemas.microsoft.com/office/drawing/2014/main" id="{D14DAB6A-AF4A-4E73-882F-6961FE130194}"/>
              </a:ext>
            </a:extLst>
          </p:cNvPr>
          <p:cNvSpPr txBox="1"/>
          <p:nvPr/>
        </p:nvSpPr>
        <p:spPr>
          <a:xfrm>
            <a:off x="3216136" y="5058035"/>
            <a:ext cx="603050"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Large</a:t>
            </a:r>
          </a:p>
        </p:txBody>
      </p:sp>
      <p:pic>
        <p:nvPicPr>
          <p:cNvPr id="57" name="Graphic 56">
            <a:extLst>
              <a:ext uri="{FF2B5EF4-FFF2-40B4-BE49-F238E27FC236}">
                <a16:creationId xmlns:a16="http://schemas.microsoft.com/office/drawing/2014/main" id="{CAD3083F-2299-4DC4-8EDF-AF5E3BD51EEE}"/>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t="23456" b="21606"/>
          <a:stretch/>
        </p:blipFill>
        <p:spPr>
          <a:xfrm>
            <a:off x="3222110" y="5385434"/>
            <a:ext cx="591103" cy="324741"/>
          </a:xfrm>
          <a:prstGeom prst="rect">
            <a:avLst/>
          </a:prstGeom>
        </p:spPr>
      </p:pic>
      <p:pic>
        <p:nvPicPr>
          <p:cNvPr id="58" name="Graphic 57">
            <a:extLst>
              <a:ext uri="{FF2B5EF4-FFF2-40B4-BE49-F238E27FC236}">
                <a16:creationId xmlns:a16="http://schemas.microsoft.com/office/drawing/2014/main" id="{F68DAE71-62AD-4285-9C18-39F6FD3DAD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365914" y="2301566"/>
            <a:ext cx="303495" cy="303495"/>
          </a:xfrm>
          <a:prstGeom prst="rect">
            <a:avLst/>
          </a:prstGeom>
        </p:spPr>
      </p:pic>
      <p:grpSp>
        <p:nvGrpSpPr>
          <p:cNvPr id="59" name="Group 58">
            <a:extLst>
              <a:ext uri="{FF2B5EF4-FFF2-40B4-BE49-F238E27FC236}">
                <a16:creationId xmlns:a16="http://schemas.microsoft.com/office/drawing/2014/main" id="{24FB7253-CBF2-4283-8AFF-8A9B714A4691}"/>
              </a:ext>
            </a:extLst>
          </p:cNvPr>
          <p:cNvGrpSpPr/>
          <p:nvPr/>
        </p:nvGrpSpPr>
        <p:grpSpPr>
          <a:xfrm>
            <a:off x="3259308" y="3790924"/>
            <a:ext cx="516706" cy="303495"/>
            <a:chOff x="1305793" y="4073343"/>
            <a:chExt cx="516706" cy="303495"/>
          </a:xfrm>
        </p:grpSpPr>
        <p:pic>
          <p:nvPicPr>
            <p:cNvPr id="60" name="Graphic 59">
              <a:extLst>
                <a:ext uri="{FF2B5EF4-FFF2-40B4-BE49-F238E27FC236}">
                  <a16:creationId xmlns:a16="http://schemas.microsoft.com/office/drawing/2014/main" id="{E30327FE-FBB6-405A-A0F2-25016744F263}"/>
                </a:ext>
              </a:extLst>
            </p:cNvPr>
            <p:cNvPicPr>
              <a:picLocks noChangeAspect="1"/>
            </p:cNvPicPr>
            <p:nvPr/>
          </p:nvPicPr>
          <p:blipFill>
            <a:blip r:embed="rId10">
              <a:extLst>
                <a:ext uri="{96DAC541-7B7A-43D3-8B79-37D633B846F1}">
                  <asvg:svgBlip xmlns:asvg="http://schemas.microsoft.com/office/drawing/2016/SVG/main" r:embed="rId12"/>
                </a:ext>
              </a:extLst>
            </a:blip>
            <a:stretch>
              <a:fillRect/>
            </a:stretch>
          </p:blipFill>
          <p:spPr>
            <a:xfrm>
              <a:off x="1305793" y="4073343"/>
              <a:ext cx="303495" cy="303495"/>
            </a:xfrm>
            <a:prstGeom prst="rect">
              <a:avLst/>
            </a:prstGeom>
          </p:spPr>
        </p:pic>
        <p:pic>
          <p:nvPicPr>
            <p:cNvPr id="61" name="Graphic 60">
              <a:extLst>
                <a:ext uri="{FF2B5EF4-FFF2-40B4-BE49-F238E27FC236}">
                  <a16:creationId xmlns:a16="http://schemas.microsoft.com/office/drawing/2014/main" id="{73F9389C-BF0A-429C-80CB-DB93E5463A60}"/>
                </a:ext>
              </a:extLst>
            </p:cNvPr>
            <p:cNvPicPr>
              <a:picLocks noChangeAspect="1"/>
            </p:cNvPicPr>
            <p:nvPr/>
          </p:nvPicPr>
          <p:blipFill>
            <a:blip r:embed="rId10">
              <a:extLst>
                <a:ext uri="{96DAC541-7B7A-43D3-8B79-37D633B846F1}">
                  <asvg:svgBlip xmlns:asvg="http://schemas.microsoft.com/office/drawing/2016/SVG/main" r:embed="rId12"/>
                </a:ext>
              </a:extLst>
            </a:blip>
            <a:stretch>
              <a:fillRect/>
            </a:stretch>
          </p:blipFill>
          <p:spPr>
            <a:xfrm>
              <a:off x="1519004" y="4073343"/>
              <a:ext cx="303495" cy="303495"/>
            </a:xfrm>
            <a:prstGeom prst="rect">
              <a:avLst/>
            </a:prstGeom>
          </p:spPr>
        </p:pic>
      </p:grpSp>
      <p:sp>
        <p:nvSpPr>
          <p:cNvPr id="46" name="TextBox 45">
            <a:extLst>
              <a:ext uri="{FF2B5EF4-FFF2-40B4-BE49-F238E27FC236}">
                <a16:creationId xmlns:a16="http://schemas.microsoft.com/office/drawing/2014/main" id="{27DC3488-347F-4F9E-82B4-0EECDB2D93D7}"/>
              </a:ext>
            </a:extLst>
          </p:cNvPr>
          <p:cNvSpPr txBox="1"/>
          <p:nvPr/>
        </p:nvSpPr>
        <p:spPr>
          <a:xfrm>
            <a:off x="4147889" y="1766585"/>
            <a:ext cx="1254732" cy="262481"/>
          </a:xfrm>
          <a:prstGeom prst="rect">
            <a:avLst/>
          </a:prstGeom>
          <a:noFill/>
          <a:ln>
            <a:noFill/>
          </a:ln>
        </p:spPr>
        <p:txBody>
          <a:bodyPr wrap="square" rtlCol="0">
            <a:noAutofit/>
          </a:bodyPr>
          <a:lstStyle/>
          <a:p>
            <a:pPr algn="l"/>
            <a:r>
              <a:rPr lang="en-US" sz="1200" dirty="0">
                <a:solidFill>
                  <a:schemeClr val="tx1">
                    <a:lumMod val="75000"/>
                    <a:lumOff val="25000"/>
                  </a:schemeClr>
                </a:solidFill>
                <a:latin typeface="Arial" panose="020B0604020202020204" pitchFamily="34" charset="0"/>
                <a:cs typeface="Arial" panose="020B0604020202020204" pitchFamily="34" charset="0"/>
              </a:rPr>
              <a:t>Only physical</a:t>
            </a:r>
          </a:p>
          <a:p>
            <a:pPr algn="l"/>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E18F39D5-FD06-4342-87A7-ECB9EFE26729}"/>
              </a:ext>
            </a:extLst>
          </p:cNvPr>
          <p:cNvSpPr txBox="1"/>
          <p:nvPr/>
        </p:nvSpPr>
        <p:spPr>
          <a:xfrm>
            <a:off x="2468545" y="4110461"/>
            <a:ext cx="1254732" cy="216926"/>
          </a:xfrm>
          <a:prstGeom prst="rect">
            <a:avLst/>
          </a:prstGeom>
          <a:noFill/>
          <a:ln>
            <a:noFill/>
          </a:ln>
        </p:spPr>
        <p:txBody>
          <a:bodyPr wrap="square" rtlCol="0">
            <a:noAutofit/>
          </a:bodyPr>
          <a:lstStyle/>
          <a:p>
            <a:pPr algn="l"/>
            <a:r>
              <a:rPr lang="en-US" sz="1200" dirty="0">
                <a:solidFill>
                  <a:schemeClr val="tx1">
                    <a:lumMod val="75000"/>
                    <a:lumOff val="25000"/>
                  </a:schemeClr>
                </a:solidFill>
                <a:latin typeface="Arial" panose="020B0604020202020204" pitchFamily="34" charset="0"/>
                <a:cs typeface="Arial" panose="020B0604020202020204" pitchFamily="34" charset="0"/>
              </a:rPr>
              <a:t>Both</a:t>
            </a:r>
          </a:p>
        </p:txBody>
      </p:sp>
      <p:sp>
        <p:nvSpPr>
          <p:cNvPr id="48" name="TextBox 47">
            <a:extLst>
              <a:ext uri="{FF2B5EF4-FFF2-40B4-BE49-F238E27FC236}">
                <a16:creationId xmlns:a16="http://schemas.microsoft.com/office/drawing/2014/main" id="{A275AD70-CB97-47A7-8A8C-D0D36F1D9993}"/>
              </a:ext>
            </a:extLst>
          </p:cNvPr>
          <p:cNvSpPr txBox="1"/>
          <p:nvPr/>
        </p:nvSpPr>
        <p:spPr>
          <a:xfrm>
            <a:off x="2093625" y="1418963"/>
            <a:ext cx="1254732" cy="238619"/>
          </a:xfrm>
          <a:prstGeom prst="rect">
            <a:avLst/>
          </a:prstGeom>
          <a:noFill/>
          <a:ln>
            <a:noFill/>
          </a:ln>
        </p:spPr>
        <p:txBody>
          <a:bodyPr wrap="square" rtlCol="0">
            <a:noAutofit/>
          </a:bodyPr>
          <a:lstStyle/>
          <a:p>
            <a:pPr algn="l"/>
            <a:r>
              <a:rPr lang="en-US" sz="1200" dirty="0">
                <a:solidFill>
                  <a:schemeClr val="tx1">
                    <a:lumMod val="75000"/>
                    <a:lumOff val="25000"/>
                  </a:schemeClr>
                </a:solidFill>
                <a:latin typeface="Arial" panose="020B0604020202020204" pitchFamily="34" charset="0"/>
                <a:cs typeface="Arial" panose="020B0604020202020204" pitchFamily="34" charset="0"/>
              </a:rPr>
              <a:t>Only online</a:t>
            </a:r>
          </a:p>
          <a:p>
            <a:pPr algn="l"/>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B42CA541-1C16-40B3-8442-A46B444AFCDD}"/>
              </a:ext>
            </a:extLst>
          </p:cNvPr>
          <p:cNvSpPr txBox="1"/>
          <p:nvPr/>
        </p:nvSpPr>
        <p:spPr>
          <a:xfrm>
            <a:off x="4141277" y="3227560"/>
            <a:ext cx="1254732" cy="262481"/>
          </a:xfrm>
          <a:prstGeom prst="rect">
            <a:avLst/>
          </a:prstGeom>
          <a:noFill/>
          <a:ln>
            <a:noFill/>
          </a:ln>
        </p:spPr>
        <p:txBody>
          <a:bodyPr wrap="square" rtlCol="0">
            <a:noAutofit/>
          </a:bodyPr>
          <a:lstStyle/>
          <a:p>
            <a:pPr algn="l"/>
            <a:r>
              <a:rPr lang="en-US" sz="1200" dirty="0">
                <a:solidFill>
                  <a:schemeClr val="tx1">
                    <a:lumMod val="75000"/>
                    <a:lumOff val="25000"/>
                  </a:schemeClr>
                </a:solidFill>
                <a:latin typeface="Arial" panose="020B0604020202020204" pitchFamily="34" charset="0"/>
                <a:cs typeface="Arial" panose="020B0604020202020204" pitchFamily="34" charset="0"/>
              </a:rPr>
              <a:t>Only physical</a:t>
            </a:r>
          </a:p>
          <a:p>
            <a:pPr algn="l"/>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003F39AA-B5E1-43C2-B13F-C4C7FC05C232}"/>
              </a:ext>
            </a:extLst>
          </p:cNvPr>
          <p:cNvSpPr txBox="1"/>
          <p:nvPr/>
        </p:nvSpPr>
        <p:spPr>
          <a:xfrm>
            <a:off x="3889326" y="4608151"/>
            <a:ext cx="1254732" cy="262481"/>
          </a:xfrm>
          <a:prstGeom prst="rect">
            <a:avLst/>
          </a:prstGeom>
          <a:noFill/>
          <a:ln>
            <a:noFill/>
          </a:ln>
        </p:spPr>
        <p:txBody>
          <a:bodyPr wrap="square" rtlCol="0">
            <a:noAutofit/>
          </a:bodyPr>
          <a:lstStyle/>
          <a:p>
            <a:pPr algn="l"/>
            <a:r>
              <a:rPr lang="en-US" sz="1200" dirty="0">
                <a:solidFill>
                  <a:schemeClr val="tx1">
                    <a:lumMod val="75000"/>
                    <a:lumOff val="25000"/>
                  </a:schemeClr>
                </a:solidFill>
                <a:latin typeface="Arial" panose="020B0604020202020204" pitchFamily="34" charset="0"/>
                <a:cs typeface="Arial" panose="020B0604020202020204" pitchFamily="34" charset="0"/>
              </a:rPr>
              <a:t>Only physical</a:t>
            </a:r>
          </a:p>
          <a:p>
            <a:pPr algn="l"/>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C8A7B337-D99D-4979-BA5F-CED9FB5D2591}"/>
              </a:ext>
            </a:extLst>
          </p:cNvPr>
          <p:cNvSpPr txBox="1"/>
          <p:nvPr/>
        </p:nvSpPr>
        <p:spPr>
          <a:xfrm>
            <a:off x="2093625" y="2955690"/>
            <a:ext cx="1254732" cy="238619"/>
          </a:xfrm>
          <a:prstGeom prst="rect">
            <a:avLst/>
          </a:prstGeom>
          <a:noFill/>
          <a:ln>
            <a:noFill/>
          </a:ln>
        </p:spPr>
        <p:txBody>
          <a:bodyPr wrap="square" rtlCol="0">
            <a:noAutofit/>
          </a:bodyPr>
          <a:lstStyle/>
          <a:p>
            <a:pPr algn="l"/>
            <a:r>
              <a:rPr lang="en-US" sz="1200" dirty="0">
                <a:solidFill>
                  <a:schemeClr val="tx1">
                    <a:lumMod val="75000"/>
                    <a:lumOff val="25000"/>
                  </a:schemeClr>
                </a:solidFill>
                <a:latin typeface="Arial" panose="020B0604020202020204" pitchFamily="34" charset="0"/>
                <a:cs typeface="Arial" panose="020B0604020202020204" pitchFamily="34" charset="0"/>
              </a:rPr>
              <a:t>Only online</a:t>
            </a:r>
          </a:p>
          <a:p>
            <a:pPr algn="l"/>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D47A1859-149C-481D-A3B0-44704965BC87}"/>
              </a:ext>
            </a:extLst>
          </p:cNvPr>
          <p:cNvSpPr txBox="1"/>
          <p:nvPr/>
        </p:nvSpPr>
        <p:spPr>
          <a:xfrm>
            <a:off x="2093625" y="4495423"/>
            <a:ext cx="1254732" cy="238619"/>
          </a:xfrm>
          <a:prstGeom prst="rect">
            <a:avLst/>
          </a:prstGeom>
          <a:noFill/>
          <a:ln>
            <a:noFill/>
          </a:ln>
        </p:spPr>
        <p:txBody>
          <a:bodyPr wrap="square" rtlCol="0">
            <a:noAutofit/>
          </a:bodyPr>
          <a:lstStyle/>
          <a:p>
            <a:pPr algn="l"/>
            <a:r>
              <a:rPr lang="en-US" sz="1200" dirty="0">
                <a:solidFill>
                  <a:schemeClr val="tx1">
                    <a:lumMod val="75000"/>
                    <a:lumOff val="25000"/>
                  </a:schemeClr>
                </a:solidFill>
                <a:latin typeface="Arial" panose="020B0604020202020204" pitchFamily="34" charset="0"/>
                <a:cs typeface="Arial" panose="020B0604020202020204" pitchFamily="34" charset="0"/>
              </a:rPr>
              <a:t>Only online</a:t>
            </a:r>
          </a:p>
          <a:p>
            <a:pPr algn="l"/>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73BB99C1-D46C-42BC-A731-7A57D661A9CD}"/>
              </a:ext>
            </a:extLst>
          </p:cNvPr>
          <p:cNvSpPr txBox="1"/>
          <p:nvPr/>
        </p:nvSpPr>
        <p:spPr>
          <a:xfrm>
            <a:off x="2521282" y="2560866"/>
            <a:ext cx="1254732" cy="216926"/>
          </a:xfrm>
          <a:prstGeom prst="rect">
            <a:avLst/>
          </a:prstGeom>
          <a:noFill/>
          <a:ln>
            <a:noFill/>
          </a:ln>
        </p:spPr>
        <p:txBody>
          <a:bodyPr wrap="square" rtlCol="0">
            <a:noAutofit/>
          </a:bodyPr>
          <a:lstStyle/>
          <a:p>
            <a:pPr algn="l"/>
            <a:r>
              <a:rPr lang="en-US" sz="1200" dirty="0">
                <a:solidFill>
                  <a:schemeClr val="tx1">
                    <a:lumMod val="75000"/>
                    <a:lumOff val="25000"/>
                  </a:schemeClr>
                </a:solidFill>
                <a:latin typeface="Arial" panose="020B0604020202020204" pitchFamily="34" charset="0"/>
                <a:cs typeface="Arial" panose="020B0604020202020204" pitchFamily="34" charset="0"/>
              </a:rPr>
              <a:t>Both</a:t>
            </a:r>
          </a:p>
        </p:txBody>
      </p:sp>
      <p:sp>
        <p:nvSpPr>
          <p:cNvPr id="62" name="TextBox 61">
            <a:extLst>
              <a:ext uri="{FF2B5EF4-FFF2-40B4-BE49-F238E27FC236}">
                <a16:creationId xmlns:a16="http://schemas.microsoft.com/office/drawing/2014/main" id="{DBCF7C7F-84D4-432F-899F-FAC8909AF919}"/>
              </a:ext>
            </a:extLst>
          </p:cNvPr>
          <p:cNvSpPr txBox="1"/>
          <p:nvPr/>
        </p:nvSpPr>
        <p:spPr>
          <a:xfrm>
            <a:off x="6938401" y="1526341"/>
            <a:ext cx="1036968" cy="262481"/>
          </a:xfrm>
          <a:prstGeom prst="rect">
            <a:avLst/>
          </a:prstGeom>
          <a:noFill/>
          <a:ln>
            <a:noFill/>
          </a:ln>
        </p:spPr>
        <p:txBody>
          <a:bodyPr wrap="square" rtlCol="0">
            <a:noAutofit/>
          </a:bodyPr>
          <a:lstStyle/>
          <a:p>
            <a:pPr algn="l"/>
            <a:r>
              <a:rPr lang="en-US" sz="1200" dirty="0">
                <a:solidFill>
                  <a:schemeClr val="tx1">
                    <a:lumMod val="75000"/>
                    <a:lumOff val="25000"/>
                  </a:schemeClr>
                </a:solidFill>
                <a:latin typeface="Arial" panose="020B0604020202020204" pitchFamily="34" charset="0"/>
                <a:cs typeface="Arial" panose="020B0604020202020204" pitchFamily="34" charset="0"/>
              </a:rPr>
              <a:t>Moved completely </a:t>
            </a:r>
          </a:p>
          <a:p>
            <a:pPr algn="l"/>
            <a:r>
              <a:rPr lang="en-US" sz="1200" dirty="0">
                <a:solidFill>
                  <a:schemeClr val="tx1">
                    <a:lumMod val="75000"/>
                    <a:lumOff val="25000"/>
                  </a:schemeClr>
                </a:solidFill>
                <a:latin typeface="Arial" panose="020B0604020202020204" pitchFamily="34" charset="0"/>
                <a:cs typeface="Arial" panose="020B0604020202020204" pitchFamily="34" charset="0"/>
              </a:rPr>
              <a:t>online</a:t>
            </a:r>
          </a:p>
        </p:txBody>
      </p:sp>
      <p:sp>
        <p:nvSpPr>
          <p:cNvPr id="80" name="TextBox 79">
            <a:extLst>
              <a:ext uri="{FF2B5EF4-FFF2-40B4-BE49-F238E27FC236}">
                <a16:creationId xmlns:a16="http://schemas.microsoft.com/office/drawing/2014/main" id="{ED844559-8517-4F30-A517-9A90E6F40058}"/>
              </a:ext>
            </a:extLst>
          </p:cNvPr>
          <p:cNvSpPr txBox="1"/>
          <p:nvPr/>
        </p:nvSpPr>
        <p:spPr>
          <a:xfrm>
            <a:off x="9126726" y="4522955"/>
            <a:ext cx="1254732" cy="262481"/>
          </a:xfrm>
          <a:prstGeom prst="rect">
            <a:avLst/>
          </a:prstGeom>
          <a:noFill/>
          <a:ln>
            <a:noFill/>
          </a:ln>
        </p:spPr>
        <p:txBody>
          <a:bodyPr wrap="square" rtlCol="0">
            <a:noAutofit/>
          </a:bodyPr>
          <a:lstStyle/>
          <a:p>
            <a:pPr algn="l"/>
            <a:r>
              <a:rPr lang="en-US" sz="1200" dirty="0">
                <a:solidFill>
                  <a:schemeClr val="tx1">
                    <a:lumMod val="75000"/>
                    <a:lumOff val="25000"/>
                  </a:schemeClr>
                </a:solidFill>
                <a:latin typeface="Arial" panose="020B0604020202020204" pitchFamily="34" charset="0"/>
                <a:cs typeface="Arial" panose="020B0604020202020204" pitchFamily="34" charset="0"/>
              </a:rPr>
              <a:t>No change</a:t>
            </a:r>
          </a:p>
        </p:txBody>
      </p:sp>
      <p:sp>
        <p:nvSpPr>
          <p:cNvPr id="81" name="TextBox 80">
            <a:extLst>
              <a:ext uri="{FF2B5EF4-FFF2-40B4-BE49-F238E27FC236}">
                <a16:creationId xmlns:a16="http://schemas.microsoft.com/office/drawing/2014/main" id="{D5946754-E25C-42BF-BAC8-713D982534B4}"/>
              </a:ext>
            </a:extLst>
          </p:cNvPr>
          <p:cNvSpPr txBox="1"/>
          <p:nvPr/>
        </p:nvSpPr>
        <p:spPr>
          <a:xfrm>
            <a:off x="8810688" y="2659268"/>
            <a:ext cx="1254732" cy="262481"/>
          </a:xfrm>
          <a:prstGeom prst="rect">
            <a:avLst/>
          </a:prstGeom>
          <a:noFill/>
          <a:ln>
            <a:noFill/>
          </a:ln>
        </p:spPr>
        <p:txBody>
          <a:bodyPr wrap="square" rtlCol="0">
            <a:noAutofit/>
          </a:bodyPr>
          <a:lstStyle/>
          <a:p>
            <a:pPr algn="l"/>
            <a:r>
              <a:rPr lang="en-US" sz="1200" dirty="0">
                <a:solidFill>
                  <a:schemeClr val="tx1">
                    <a:lumMod val="75000"/>
                    <a:lumOff val="25000"/>
                  </a:schemeClr>
                </a:solidFill>
                <a:latin typeface="Arial" panose="020B0604020202020204" pitchFamily="34" charset="0"/>
                <a:cs typeface="Arial" panose="020B0604020202020204" pitchFamily="34" charset="0"/>
              </a:rPr>
              <a:t>Added online</a:t>
            </a:r>
          </a:p>
        </p:txBody>
      </p:sp>
      <p:sp>
        <p:nvSpPr>
          <p:cNvPr id="82" name="TextBox 81">
            <a:extLst>
              <a:ext uri="{FF2B5EF4-FFF2-40B4-BE49-F238E27FC236}">
                <a16:creationId xmlns:a16="http://schemas.microsoft.com/office/drawing/2014/main" id="{FF4031C0-CC8A-4627-9BDB-768504F117C9}"/>
              </a:ext>
            </a:extLst>
          </p:cNvPr>
          <p:cNvSpPr txBox="1"/>
          <p:nvPr/>
        </p:nvSpPr>
        <p:spPr>
          <a:xfrm>
            <a:off x="8927802" y="4108458"/>
            <a:ext cx="1254732" cy="262481"/>
          </a:xfrm>
          <a:prstGeom prst="rect">
            <a:avLst/>
          </a:prstGeom>
          <a:noFill/>
          <a:ln>
            <a:noFill/>
          </a:ln>
        </p:spPr>
        <p:txBody>
          <a:bodyPr wrap="square" rtlCol="0">
            <a:noAutofit/>
          </a:bodyPr>
          <a:lstStyle/>
          <a:p>
            <a:pPr algn="l"/>
            <a:r>
              <a:rPr lang="en-US" sz="1200" dirty="0">
                <a:solidFill>
                  <a:schemeClr val="tx1">
                    <a:lumMod val="75000"/>
                    <a:lumOff val="25000"/>
                  </a:schemeClr>
                </a:solidFill>
                <a:latin typeface="Arial" panose="020B0604020202020204" pitchFamily="34" charset="0"/>
                <a:cs typeface="Arial" panose="020B0604020202020204" pitchFamily="34" charset="0"/>
              </a:rPr>
              <a:t>Added online</a:t>
            </a:r>
          </a:p>
        </p:txBody>
      </p:sp>
      <p:sp>
        <p:nvSpPr>
          <p:cNvPr id="83" name="TextBox 82">
            <a:extLst>
              <a:ext uri="{FF2B5EF4-FFF2-40B4-BE49-F238E27FC236}">
                <a16:creationId xmlns:a16="http://schemas.microsoft.com/office/drawing/2014/main" id="{957E5C49-2D8C-4C0E-B780-447DBBDB79B1}"/>
              </a:ext>
            </a:extLst>
          </p:cNvPr>
          <p:cNvSpPr txBox="1"/>
          <p:nvPr/>
        </p:nvSpPr>
        <p:spPr>
          <a:xfrm>
            <a:off x="8798613" y="5883970"/>
            <a:ext cx="1254732" cy="262481"/>
          </a:xfrm>
          <a:prstGeom prst="rect">
            <a:avLst/>
          </a:prstGeom>
          <a:noFill/>
          <a:ln>
            <a:noFill/>
          </a:ln>
        </p:spPr>
        <p:txBody>
          <a:bodyPr wrap="square" rtlCol="0">
            <a:noAutofit/>
          </a:bodyPr>
          <a:lstStyle/>
          <a:p>
            <a:pPr algn="l"/>
            <a:r>
              <a:rPr lang="en-US" sz="1200" dirty="0">
                <a:solidFill>
                  <a:schemeClr val="tx1">
                    <a:lumMod val="75000"/>
                    <a:lumOff val="25000"/>
                  </a:schemeClr>
                </a:solidFill>
                <a:latin typeface="Arial" panose="020B0604020202020204" pitchFamily="34" charset="0"/>
                <a:cs typeface="Arial" panose="020B0604020202020204" pitchFamily="34" charset="0"/>
              </a:rPr>
              <a:t>Added online</a:t>
            </a:r>
          </a:p>
        </p:txBody>
      </p:sp>
      <p:sp>
        <p:nvSpPr>
          <p:cNvPr id="84" name="TextBox 83">
            <a:extLst>
              <a:ext uri="{FF2B5EF4-FFF2-40B4-BE49-F238E27FC236}">
                <a16:creationId xmlns:a16="http://schemas.microsoft.com/office/drawing/2014/main" id="{3EAB9A26-4E63-4B16-A2B4-EC3C7007706F}"/>
              </a:ext>
            </a:extLst>
          </p:cNvPr>
          <p:cNvSpPr txBox="1"/>
          <p:nvPr/>
        </p:nvSpPr>
        <p:spPr>
          <a:xfrm>
            <a:off x="6889111" y="3103069"/>
            <a:ext cx="1036968" cy="262481"/>
          </a:xfrm>
          <a:prstGeom prst="rect">
            <a:avLst/>
          </a:prstGeom>
          <a:noFill/>
          <a:ln>
            <a:noFill/>
          </a:ln>
        </p:spPr>
        <p:txBody>
          <a:bodyPr wrap="square" rtlCol="0">
            <a:noAutofit/>
          </a:bodyPr>
          <a:lstStyle/>
          <a:p>
            <a:pPr algn="l"/>
            <a:r>
              <a:rPr lang="en-US" sz="1200" dirty="0">
                <a:solidFill>
                  <a:schemeClr val="tx1">
                    <a:lumMod val="75000"/>
                    <a:lumOff val="25000"/>
                  </a:schemeClr>
                </a:solidFill>
                <a:latin typeface="Arial" panose="020B0604020202020204" pitchFamily="34" charset="0"/>
                <a:cs typeface="Arial" panose="020B0604020202020204" pitchFamily="34" charset="0"/>
              </a:rPr>
              <a:t>Moved completely </a:t>
            </a:r>
          </a:p>
          <a:p>
            <a:pPr algn="l"/>
            <a:r>
              <a:rPr lang="en-US" sz="1200" dirty="0">
                <a:solidFill>
                  <a:schemeClr val="tx1">
                    <a:lumMod val="75000"/>
                    <a:lumOff val="25000"/>
                  </a:schemeClr>
                </a:solidFill>
                <a:latin typeface="Arial" panose="020B0604020202020204" pitchFamily="34" charset="0"/>
                <a:cs typeface="Arial" panose="020B0604020202020204" pitchFamily="34" charset="0"/>
              </a:rPr>
              <a:t>online</a:t>
            </a:r>
          </a:p>
        </p:txBody>
      </p:sp>
      <p:sp>
        <p:nvSpPr>
          <p:cNvPr id="85" name="TextBox 84">
            <a:extLst>
              <a:ext uri="{FF2B5EF4-FFF2-40B4-BE49-F238E27FC236}">
                <a16:creationId xmlns:a16="http://schemas.microsoft.com/office/drawing/2014/main" id="{019551AA-32EC-46DF-99DC-382F9954797D}"/>
              </a:ext>
            </a:extLst>
          </p:cNvPr>
          <p:cNvSpPr txBox="1"/>
          <p:nvPr/>
        </p:nvSpPr>
        <p:spPr>
          <a:xfrm>
            <a:off x="6968691" y="4513241"/>
            <a:ext cx="1036968" cy="262481"/>
          </a:xfrm>
          <a:prstGeom prst="rect">
            <a:avLst/>
          </a:prstGeom>
          <a:noFill/>
          <a:ln>
            <a:noFill/>
          </a:ln>
        </p:spPr>
        <p:txBody>
          <a:bodyPr wrap="square" rtlCol="0">
            <a:noAutofit/>
          </a:bodyPr>
          <a:lstStyle/>
          <a:p>
            <a:pPr algn="l"/>
            <a:r>
              <a:rPr lang="en-US" sz="1200" dirty="0">
                <a:solidFill>
                  <a:schemeClr val="tx1">
                    <a:lumMod val="75000"/>
                    <a:lumOff val="25000"/>
                  </a:schemeClr>
                </a:solidFill>
                <a:latin typeface="Arial" panose="020B0604020202020204" pitchFamily="34" charset="0"/>
                <a:cs typeface="Arial" panose="020B0604020202020204" pitchFamily="34" charset="0"/>
              </a:rPr>
              <a:t>Moved completely </a:t>
            </a:r>
          </a:p>
          <a:p>
            <a:pPr algn="l"/>
            <a:r>
              <a:rPr lang="en-US" sz="1200" dirty="0">
                <a:solidFill>
                  <a:schemeClr val="tx1">
                    <a:lumMod val="75000"/>
                    <a:lumOff val="25000"/>
                  </a:schemeClr>
                </a:solidFill>
                <a:latin typeface="Arial" panose="020B0604020202020204" pitchFamily="34" charset="0"/>
                <a:cs typeface="Arial" panose="020B0604020202020204" pitchFamily="34" charset="0"/>
              </a:rPr>
              <a:t>online</a:t>
            </a:r>
          </a:p>
        </p:txBody>
      </p:sp>
      <p:sp>
        <p:nvSpPr>
          <p:cNvPr id="86" name="TextBox 85">
            <a:extLst>
              <a:ext uri="{FF2B5EF4-FFF2-40B4-BE49-F238E27FC236}">
                <a16:creationId xmlns:a16="http://schemas.microsoft.com/office/drawing/2014/main" id="{55569A3D-7E77-48E0-874A-2BD01CC5CD1F}"/>
              </a:ext>
            </a:extLst>
          </p:cNvPr>
          <p:cNvSpPr txBox="1"/>
          <p:nvPr/>
        </p:nvSpPr>
        <p:spPr>
          <a:xfrm>
            <a:off x="2672781" y="5888620"/>
            <a:ext cx="1254732" cy="216926"/>
          </a:xfrm>
          <a:prstGeom prst="rect">
            <a:avLst/>
          </a:prstGeom>
          <a:noFill/>
          <a:ln>
            <a:noFill/>
          </a:ln>
        </p:spPr>
        <p:txBody>
          <a:bodyPr wrap="square" rtlCol="0">
            <a:noAutofit/>
          </a:bodyPr>
          <a:lstStyle/>
          <a:p>
            <a:pPr algn="l"/>
            <a:r>
              <a:rPr lang="en-US" sz="1200" dirty="0">
                <a:solidFill>
                  <a:schemeClr val="tx1">
                    <a:lumMod val="75000"/>
                    <a:lumOff val="25000"/>
                  </a:schemeClr>
                </a:solidFill>
                <a:latin typeface="Arial" panose="020B0604020202020204" pitchFamily="34" charset="0"/>
                <a:cs typeface="Arial" panose="020B0604020202020204" pitchFamily="34" charset="0"/>
              </a:rPr>
              <a:t>Both</a:t>
            </a:r>
          </a:p>
        </p:txBody>
      </p:sp>
      <p:cxnSp>
        <p:nvCxnSpPr>
          <p:cNvPr id="11" name="Straight Connector 10">
            <a:extLst>
              <a:ext uri="{FF2B5EF4-FFF2-40B4-BE49-F238E27FC236}">
                <a16:creationId xmlns:a16="http://schemas.microsoft.com/office/drawing/2014/main" id="{395EDBB8-7DC1-4BFE-A24F-A6407B614EAF}"/>
              </a:ext>
            </a:extLst>
          </p:cNvPr>
          <p:cNvCxnSpPr>
            <a:cxnSpLocks/>
          </p:cNvCxnSpPr>
          <p:nvPr/>
        </p:nvCxnSpPr>
        <p:spPr>
          <a:xfrm>
            <a:off x="2981325" y="1585897"/>
            <a:ext cx="36703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C6E3DD8-56DA-488D-BA65-DB1E526EBED5}"/>
              </a:ext>
            </a:extLst>
          </p:cNvPr>
          <p:cNvCxnSpPr>
            <a:cxnSpLocks/>
          </p:cNvCxnSpPr>
          <p:nvPr/>
        </p:nvCxnSpPr>
        <p:spPr>
          <a:xfrm>
            <a:off x="2981325" y="3091720"/>
            <a:ext cx="36703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28D82A3-2A78-4133-80F1-7A9E9261006D}"/>
              </a:ext>
            </a:extLst>
          </p:cNvPr>
          <p:cNvCxnSpPr>
            <a:cxnSpLocks/>
          </p:cNvCxnSpPr>
          <p:nvPr/>
        </p:nvCxnSpPr>
        <p:spPr>
          <a:xfrm>
            <a:off x="2981325" y="4640861"/>
            <a:ext cx="36703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3C5AF01-13BE-4542-A243-B617D5219C54}"/>
              </a:ext>
            </a:extLst>
          </p:cNvPr>
          <p:cNvCxnSpPr>
            <a:cxnSpLocks/>
          </p:cNvCxnSpPr>
          <p:nvPr/>
        </p:nvCxnSpPr>
        <p:spPr>
          <a:xfrm>
            <a:off x="8561520" y="4670989"/>
            <a:ext cx="6113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8071398F-D374-427D-A02A-282F04B85BE9}"/>
              </a:ext>
            </a:extLst>
          </p:cNvPr>
          <p:cNvSpPr txBox="1"/>
          <p:nvPr/>
        </p:nvSpPr>
        <p:spPr>
          <a:xfrm>
            <a:off x="9126726" y="2960463"/>
            <a:ext cx="1254732" cy="262481"/>
          </a:xfrm>
          <a:prstGeom prst="rect">
            <a:avLst/>
          </a:prstGeom>
          <a:noFill/>
          <a:ln>
            <a:noFill/>
          </a:ln>
        </p:spPr>
        <p:txBody>
          <a:bodyPr wrap="square" rtlCol="0">
            <a:noAutofit/>
          </a:bodyPr>
          <a:lstStyle/>
          <a:p>
            <a:pPr algn="l"/>
            <a:r>
              <a:rPr lang="en-US" sz="1200" dirty="0">
                <a:solidFill>
                  <a:schemeClr val="tx1">
                    <a:lumMod val="75000"/>
                    <a:lumOff val="25000"/>
                  </a:schemeClr>
                </a:solidFill>
                <a:latin typeface="Arial" panose="020B0604020202020204" pitchFamily="34" charset="0"/>
                <a:cs typeface="Arial" panose="020B0604020202020204" pitchFamily="34" charset="0"/>
              </a:rPr>
              <a:t>No change</a:t>
            </a:r>
          </a:p>
        </p:txBody>
      </p:sp>
      <p:cxnSp>
        <p:nvCxnSpPr>
          <p:cNvPr id="91" name="Straight Connector 90">
            <a:extLst>
              <a:ext uri="{FF2B5EF4-FFF2-40B4-BE49-F238E27FC236}">
                <a16:creationId xmlns:a16="http://schemas.microsoft.com/office/drawing/2014/main" id="{E87C7CE5-2ED4-4B27-BCAA-EEEFD9D70015}"/>
              </a:ext>
            </a:extLst>
          </p:cNvPr>
          <p:cNvCxnSpPr>
            <a:cxnSpLocks/>
          </p:cNvCxnSpPr>
          <p:nvPr/>
        </p:nvCxnSpPr>
        <p:spPr>
          <a:xfrm>
            <a:off x="8561520" y="3108497"/>
            <a:ext cx="6113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6A9C520C-F67D-440B-8C10-2C83E82F4E39}"/>
              </a:ext>
            </a:extLst>
          </p:cNvPr>
          <p:cNvSpPr txBox="1"/>
          <p:nvPr/>
        </p:nvSpPr>
        <p:spPr>
          <a:xfrm>
            <a:off x="9288167" y="1474632"/>
            <a:ext cx="1254732" cy="262481"/>
          </a:xfrm>
          <a:prstGeom prst="rect">
            <a:avLst/>
          </a:prstGeom>
          <a:noFill/>
          <a:ln>
            <a:noFill/>
          </a:ln>
        </p:spPr>
        <p:txBody>
          <a:bodyPr wrap="square" rtlCol="0">
            <a:noAutofit/>
          </a:bodyPr>
          <a:lstStyle/>
          <a:p>
            <a:pPr algn="l"/>
            <a:r>
              <a:rPr lang="en-US" sz="1200" dirty="0">
                <a:solidFill>
                  <a:schemeClr val="tx1">
                    <a:lumMod val="75000"/>
                    <a:lumOff val="25000"/>
                  </a:schemeClr>
                </a:solidFill>
                <a:latin typeface="Arial" panose="020B0604020202020204" pitchFamily="34" charset="0"/>
                <a:cs typeface="Arial" panose="020B0604020202020204" pitchFamily="34" charset="0"/>
              </a:rPr>
              <a:t>No change</a:t>
            </a:r>
          </a:p>
        </p:txBody>
      </p:sp>
      <p:cxnSp>
        <p:nvCxnSpPr>
          <p:cNvPr id="93" name="Straight Connector 92">
            <a:extLst>
              <a:ext uri="{FF2B5EF4-FFF2-40B4-BE49-F238E27FC236}">
                <a16:creationId xmlns:a16="http://schemas.microsoft.com/office/drawing/2014/main" id="{DF23C860-3AD4-4CD5-9FA7-1005FAFF11D3}"/>
              </a:ext>
            </a:extLst>
          </p:cNvPr>
          <p:cNvCxnSpPr>
            <a:cxnSpLocks/>
          </p:cNvCxnSpPr>
          <p:nvPr/>
        </p:nvCxnSpPr>
        <p:spPr>
          <a:xfrm>
            <a:off x="8722961" y="1622666"/>
            <a:ext cx="6113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37D133E2-56D2-4FD5-84C9-CEB235AB76DF}"/>
              </a:ext>
            </a:extLst>
          </p:cNvPr>
          <p:cNvSpPr/>
          <p:nvPr/>
        </p:nvSpPr>
        <p:spPr>
          <a:xfrm>
            <a:off x="5123062" y="1767495"/>
            <a:ext cx="417102"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r>
              <a:rPr lang="en-US" sz="800" i="1" dirty="0">
                <a:solidFill>
                  <a:srgbClr val="485C6D"/>
                </a:solidFill>
                <a:latin typeface="Arial" panose="020B0604020202020204" pitchFamily="34" charset="0"/>
                <a:cs typeface="Arial" pitchFamily="34" charset="0"/>
              </a:rPr>
              <a:t>L</a:t>
            </a:r>
            <a:endParaRPr lang="en-US" sz="800" dirty="0">
              <a:solidFill>
                <a:srgbClr val="485C6D"/>
              </a:solidFill>
              <a:latin typeface="Arial" panose="020B0604020202020204" pitchFamily="34" charset="0"/>
              <a:cs typeface="Arial" panose="020B0604020202020204" pitchFamily="34" charset="0"/>
            </a:endParaRPr>
          </a:p>
        </p:txBody>
      </p:sp>
      <p:sp>
        <p:nvSpPr>
          <p:cNvPr id="95" name="Rectangle 94">
            <a:extLst>
              <a:ext uri="{FF2B5EF4-FFF2-40B4-BE49-F238E27FC236}">
                <a16:creationId xmlns:a16="http://schemas.microsoft.com/office/drawing/2014/main" id="{F88666FB-95FA-476F-83DD-F24507966676}"/>
              </a:ext>
            </a:extLst>
          </p:cNvPr>
          <p:cNvSpPr/>
          <p:nvPr/>
        </p:nvSpPr>
        <p:spPr>
          <a:xfrm>
            <a:off x="5117052" y="3218910"/>
            <a:ext cx="417102"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r>
              <a:rPr lang="en-US" sz="800" i="1" dirty="0">
                <a:solidFill>
                  <a:srgbClr val="485C6D"/>
                </a:solidFill>
                <a:latin typeface="Arial" panose="020B0604020202020204" pitchFamily="34" charset="0"/>
                <a:cs typeface="Arial" pitchFamily="34" charset="0"/>
              </a:rPr>
              <a:t>L</a:t>
            </a:r>
            <a:endParaRPr lang="en-US" sz="800" dirty="0">
              <a:solidFill>
                <a:srgbClr val="485C6D"/>
              </a:solidFill>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58951A69-B35A-4566-B524-685E480CAA48}"/>
              </a:ext>
            </a:extLst>
          </p:cNvPr>
          <p:cNvSpPr/>
          <p:nvPr/>
        </p:nvSpPr>
        <p:spPr>
          <a:xfrm>
            <a:off x="2009234" y="5883970"/>
            <a:ext cx="918622" cy="253916"/>
          </a:xfrm>
          <a:prstGeom prst="rect">
            <a:avLst/>
          </a:prstGeom>
        </p:spPr>
        <p:txBody>
          <a:bodyPr wrap="square">
            <a:spAutoFit/>
          </a:bodyPr>
          <a:lstStyle/>
          <a:p>
            <a:r>
              <a:rPr lang="en-US" sz="1050" b="1" i="1" dirty="0">
                <a:solidFill>
                  <a:srgbClr val="485C6D"/>
                </a:solidFill>
                <a:latin typeface="Arial" panose="020B0604020202020204" pitchFamily="34" charset="0"/>
                <a:cs typeface="Arial" pitchFamily="34" charset="0"/>
              </a:rPr>
              <a:t>▲ </a:t>
            </a:r>
            <a:r>
              <a:rPr lang="en-US" sz="800" i="1" dirty="0">
                <a:solidFill>
                  <a:srgbClr val="485C6D"/>
                </a:solidFill>
                <a:latin typeface="Arial" panose="020B0604020202020204" pitchFamily="34" charset="0"/>
                <a:cs typeface="Arial" pitchFamily="34" charset="0"/>
              </a:rPr>
              <a:t>VS/S, M</a:t>
            </a:r>
            <a:endParaRPr lang="en-US" sz="800" dirty="0">
              <a:solidFill>
                <a:srgbClr val="485C6D"/>
              </a:solidFill>
              <a:latin typeface="Arial" panose="020B0604020202020204" pitchFamily="34" charset="0"/>
              <a:cs typeface="Arial" panose="020B0604020202020204" pitchFamily="34" charset="0"/>
            </a:endParaRPr>
          </a:p>
        </p:txBody>
      </p:sp>
      <p:sp>
        <p:nvSpPr>
          <p:cNvPr id="97" name="Rectangle 96">
            <a:extLst>
              <a:ext uri="{FF2B5EF4-FFF2-40B4-BE49-F238E27FC236}">
                <a16:creationId xmlns:a16="http://schemas.microsoft.com/office/drawing/2014/main" id="{5293B496-C31B-4458-9DD8-48B8CC7E4CD1}"/>
              </a:ext>
            </a:extLst>
          </p:cNvPr>
          <p:cNvSpPr/>
          <p:nvPr/>
        </p:nvSpPr>
        <p:spPr>
          <a:xfrm>
            <a:off x="1763201" y="1421599"/>
            <a:ext cx="439544"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r>
              <a:rPr lang="en-US" sz="800" i="1" dirty="0">
                <a:solidFill>
                  <a:srgbClr val="485C6D"/>
                </a:solidFill>
                <a:latin typeface="Arial" panose="020B0604020202020204" pitchFamily="34" charset="0"/>
                <a:cs typeface="Arial" pitchFamily="34" charset="0"/>
              </a:rPr>
              <a:t>M</a:t>
            </a:r>
            <a:endParaRPr lang="en-US" sz="800" dirty="0">
              <a:solidFill>
                <a:srgbClr val="485C6D"/>
              </a:solidFill>
              <a:latin typeface="Arial" panose="020B0604020202020204" pitchFamily="34" charset="0"/>
              <a:cs typeface="Arial" panose="020B0604020202020204" pitchFamily="34" charset="0"/>
            </a:endParaRPr>
          </a:p>
        </p:txBody>
      </p:sp>
      <p:sp>
        <p:nvSpPr>
          <p:cNvPr id="98" name="Rectangle 97">
            <a:extLst>
              <a:ext uri="{FF2B5EF4-FFF2-40B4-BE49-F238E27FC236}">
                <a16:creationId xmlns:a16="http://schemas.microsoft.com/office/drawing/2014/main" id="{EC5E91EA-E4E8-4BC4-947D-A3BCC86F8B7B}"/>
              </a:ext>
            </a:extLst>
          </p:cNvPr>
          <p:cNvSpPr/>
          <p:nvPr/>
        </p:nvSpPr>
        <p:spPr>
          <a:xfrm>
            <a:off x="10108221" y="1448218"/>
            <a:ext cx="918622" cy="253916"/>
          </a:xfrm>
          <a:prstGeom prst="rect">
            <a:avLst/>
          </a:prstGeom>
        </p:spPr>
        <p:txBody>
          <a:bodyPr wrap="square">
            <a:spAutoFit/>
          </a:bodyPr>
          <a:lstStyle/>
          <a:p>
            <a:r>
              <a:rPr lang="en-US" sz="1050" b="1" i="1" dirty="0">
                <a:solidFill>
                  <a:srgbClr val="485C6D"/>
                </a:solidFill>
                <a:latin typeface="Arial" panose="020B0604020202020204" pitchFamily="34" charset="0"/>
                <a:cs typeface="Arial" pitchFamily="34" charset="0"/>
              </a:rPr>
              <a:t>▲ </a:t>
            </a:r>
            <a:r>
              <a:rPr lang="en-US" sz="800" i="1" dirty="0">
                <a:solidFill>
                  <a:srgbClr val="485C6D"/>
                </a:solidFill>
                <a:latin typeface="Arial" panose="020B0604020202020204" pitchFamily="34" charset="0"/>
                <a:cs typeface="Arial" pitchFamily="34" charset="0"/>
              </a:rPr>
              <a:t>M, L</a:t>
            </a:r>
            <a:endParaRPr lang="en-US" sz="800" dirty="0">
              <a:solidFill>
                <a:srgbClr val="485C6D"/>
              </a:solidFill>
              <a:latin typeface="Arial" panose="020B0604020202020204" pitchFamily="34" charset="0"/>
              <a:cs typeface="Arial" panose="020B0604020202020204" pitchFamily="34" charset="0"/>
            </a:endParaRPr>
          </a:p>
        </p:txBody>
      </p:sp>
      <p:sp>
        <p:nvSpPr>
          <p:cNvPr id="100" name="Rectangle 99">
            <a:extLst>
              <a:ext uri="{FF2B5EF4-FFF2-40B4-BE49-F238E27FC236}">
                <a16:creationId xmlns:a16="http://schemas.microsoft.com/office/drawing/2014/main" id="{F75A972A-DDDD-45CB-9549-3F25ADCFF689}"/>
              </a:ext>
            </a:extLst>
          </p:cNvPr>
          <p:cNvSpPr/>
          <p:nvPr/>
        </p:nvSpPr>
        <p:spPr>
          <a:xfrm>
            <a:off x="9719112" y="5880852"/>
            <a:ext cx="918622" cy="253916"/>
          </a:xfrm>
          <a:prstGeom prst="rect">
            <a:avLst/>
          </a:prstGeom>
        </p:spPr>
        <p:txBody>
          <a:bodyPr wrap="square">
            <a:spAutoFit/>
          </a:bodyPr>
          <a:lstStyle/>
          <a:p>
            <a:r>
              <a:rPr lang="en-US" sz="1050" b="1" i="1" dirty="0">
                <a:solidFill>
                  <a:srgbClr val="485C6D"/>
                </a:solidFill>
                <a:latin typeface="Arial" panose="020B0604020202020204" pitchFamily="34" charset="0"/>
                <a:cs typeface="Arial" pitchFamily="34" charset="0"/>
              </a:rPr>
              <a:t>▲ </a:t>
            </a:r>
            <a:r>
              <a:rPr lang="en-US" sz="800" i="1" dirty="0">
                <a:solidFill>
                  <a:srgbClr val="485C6D"/>
                </a:solidFill>
                <a:latin typeface="Arial" panose="020B0604020202020204" pitchFamily="34" charset="0"/>
                <a:cs typeface="Arial" pitchFamily="34" charset="0"/>
              </a:rPr>
              <a:t>VS/S, M</a:t>
            </a:r>
            <a:endParaRPr lang="en-US" sz="800" dirty="0">
              <a:solidFill>
                <a:srgbClr val="485C6D"/>
              </a:solidFill>
              <a:latin typeface="Arial" panose="020B0604020202020204" pitchFamily="34" charset="0"/>
              <a:cs typeface="Arial" panose="020B0604020202020204" pitchFamily="34" charset="0"/>
            </a:endParaRPr>
          </a:p>
        </p:txBody>
      </p:sp>
      <p:sp>
        <p:nvSpPr>
          <p:cNvPr id="101" name="Rectangle 100">
            <a:extLst>
              <a:ext uri="{FF2B5EF4-FFF2-40B4-BE49-F238E27FC236}">
                <a16:creationId xmlns:a16="http://schemas.microsoft.com/office/drawing/2014/main" id="{AC233999-006E-4041-839D-8BEADFFF0157}"/>
              </a:ext>
            </a:extLst>
          </p:cNvPr>
          <p:cNvSpPr/>
          <p:nvPr/>
        </p:nvSpPr>
        <p:spPr>
          <a:xfrm>
            <a:off x="6589980" y="3345868"/>
            <a:ext cx="417102"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r>
              <a:rPr lang="en-US" sz="800" i="1" dirty="0">
                <a:solidFill>
                  <a:srgbClr val="485C6D"/>
                </a:solidFill>
                <a:latin typeface="Arial" panose="020B0604020202020204" pitchFamily="34" charset="0"/>
                <a:cs typeface="Arial" pitchFamily="34" charset="0"/>
              </a:rPr>
              <a:t>L</a:t>
            </a:r>
            <a:endParaRPr lang="en-US" sz="800" dirty="0">
              <a:solidFill>
                <a:srgbClr val="485C6D"/>
              </a:solidFill>
              <a:latin typeface="Arial" panose="020B0604020202020204" pitchFamily="34" charset="0"/>
              <a:cs typeface="Arial" panose="020B0604020202020204" pitchFamily="34" charset="0"/>
            </a:endParaRPr>
          </a:p>
        </p:txBody>
      </p:sp>
      <p:pic>
        <p:nvPicPr>
          <p:cNvPr id="104" name="Graphic 103">
            <a:extLst>
              <a:ext uri="{FF2B5EF4-FFF2-40B4-BE49-F238E27FC236}">
                <a16:creationId xmlns:a16="http://schemas.microsoft.com/office/drawing/2014/main" id="{851A3470-2F20-4607-8BE1-FC9372D2E67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534989" y="1418963"/>
            <a:ext cx="276999" cy="276999"/>
          </a:xfrm>
          <a:prstGeom prst="rect">
            <a:avLst/>
          </a:prstGeom>
        </p:spPr>
      </p:pic>
      <p:pic>
        <p:nvPicPr>
          <p:cNvPr id="105" name="Graphic 104">
            <a:extLst>
              <a:ext uri="{FF2B5EF4-FFF2-40B4-BE49-F238E27FC236}">
                <a16:creationId xmlns:a16="http://schemas.microsoft.com/office/drawing/2014/main" id="{EFFF22BF-C10D-413F-B3A1-050933DC5C4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314271" y="2545663"/>
            <a:ext cx="276999" cy="276999"/>
          </a:xfrm>
          <a:prstGeom prst="rect">
            <a:avLst/>
          </a:prstGeom>
        </p:spPr>
      </p:pic>
      <p:pic>
        <p:nvPicPr>
          <p:cNvPr id="106" name="Graphic 105">
            <a:extLst>
              <a:ext uri="{FF2B5EF4-FFF2-40B4-BE49-F238E27FC236}">
                <a16:creationId xmlns:a16="http://schemas.microsoft.com/office/drawing/2014/main" id="{D300EDB4-3917-4949-9C1A-6427A332FDF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464077" y="1797794"/>
            <a:ext cx="276999" cy="276999"/>
          </a:xfrm>
          <a:prstGeom prst="rect">
            <a:avLst/>
          </a:prstGeom>
        </p:spPr>
      </p:pic>
      <p:pic>
        <p:nvPicPr>
          <p:cNvPr id="107" name="Graphic 106">
            <a:extLst>
              <a:ext uri="{FF2B5EF4-FFF2-40B4-BE49-F238E27FC236}">
                <a16:creationId xmlns:a16="http://schemas.microsoft.com/office/drawing/2014/main" id="{2ECC706B-5087-4659-9597-F62E03B0955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12260" y="2939653"/>
            <a:ext cx="276999" cy="276999"/>
          </a:xfrm>
          <a:prstGeom prst="rect">
            <a:avLst/>
          </a:prstGeom>
        </p:spPr>
      </p:pic>
      <p:pic>
        <p:nvPicPr>
          <p:cNvPr id="108" name="Graphic 107">
            <a:extLst>
              <a:ext uri="{FF2B5EF4-FFF2-40B4-BE49-F238E27FC236}">
                <a16:creationId xmlns:a16="http://schemas.microsoft.com/office/drawing/2014/main" id="{58CEEE21-4D18-4646-A1DB-16E3425E5DD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274347" y="4065570"/>
            <a:ext cx="276999" cy="276999"/>
          </a:xfrm>
          <a:prstGeom prst="rect">
            <a:avLst/>
          </a:prstGeom>
        </p:spPr>
      </p:pic>
      <p:pic>
        <p:nvPicPr>
          <p:cNvPr id="109" name="Graphic 108">
            <a:extLst>
              <a:ext uri="{FF2B5EF4-FFF2-40B4-BE49-F238E27FC236}">
                <a16:creationId xmlns:a16="http://schemas.microsoft.com/office/drawing/2014/main" id="{E4855757-0E31-412F-8E3D-0B351563353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497003" y="3220300"/>
            <a:ext cx="276999" cy="276999"/>
          </a:xfrm>
          <a:prstGeom prst="rect">
            <a:avLst/>
          </a:prstGeom>
        </p:spPr>
      </p:pic>
      <p:pic>
        <p:nvPicPr>
          <p:cNvPr id="110" name="Graphic 109">
            <a:extLst>
              <a:ext uri="{FF2B5EF4-FFF2-40B4-BE49-F238E27FC236}">
                <a16:creationId xmlns:a16="http://schemas.microsoft.com/office/drawing/2014/main" id="{68785049-EA8A-4A6C-B2A0-6C88C3C7C8A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794795" y="5891166"/>
            <a:ext cx="276999" cy="276999"/>
          </a:xfrm>
          <a:prstGeom prst="rect">
            <a:avLst/>
          </a:prstGeom>
        </p:spPr>
      </p:pic>
      <p:pic>
        <p:nvPicPr>
          <p:cNvPr id="111" name="Graphic 110">
            <a:extLst>
              <a:ext uri="{FF2B5EF4-FFF2-40B4-BE49-F238E27FC236}">
                <a16:creationId xmlns:a16="http://schemas.microsoft.com/office/drawing/2014/main" id="{73450FFB-A032-478E-867B-52B313D1262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929704" y="4590936"/>
            <a:ext cx="276999" cy="276999"/>
          </a:xfrm>
          <a:prstGeom prst="rect">
            <a:avLst/>
          </a:prstGeom>
        </p:spPr>
      </p:pic>
      <p:pic>
        <p:nvPicPr>
          <p:cNvPr id="112" name="Graphic 111">
            <a:extLst>
              <a:ext uri="{FF2B5EF4-FFF2-40B4-BE49-F238E27FC236}">
                <a16:creationId xmlns:a16="http://schemas.microsoft.com/office/drawing/2014/main" id="{C34EEF56-45FD-4037-991A-C323080110C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644363" y="1460114"/>
            <a:ext cx="276999" cy="276999"/>
          </a:xfrm>
          <a:prstGeom prst="rect">
            <a:avLst/>
          </a:prstGeom>
        </p:spPr>
      </p:pic>
      <p:pic>
        <p:nvPicPr>
          <p:cNvPr id="113" name="Graphic 112">
            <a:extLst>
              <a:ext uri="{FF2B5EF4-FFF2-40B4-BE49-F238E27FC236}">
                <a16:creationId xmlns:a16="http://schemas.microsoft.com/office/drawing/2014/main" id="{8C52EA38-BAA1-4340-AE1C-6227AB70FBB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727682" y="1768759"/>
            <a:ext cx="276999" cy="276999"/>
          </a:xfrm>
          <a:prstGeom prst="rect">
            <a:avLst/>
          </a:prstGeom>
        </p:spPr>
      </p:pic>
      <p:pic>
        <p:nvPicPr>
          <p:cNvPr id="114" name="Graphic 113">
            <a:extLst>
              <a:ext uri="{FF2B5EF4-FFF2-40B4-BE49-F238E27FC236}">
                <a16:creationId xmlns:a16="http://schemas.microsoft.com/office/drawing/2014/main" id="{950CE50C-3C41-49B2-B0D8-FC810FFB42D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827207" y="2655659"/>
            <a:ext cx="276999" cy="276999"/>
          </a:xfrm>
          <a:prstGeom prst="rect">
            <a:avLst/>
          </a:prstGeom>
        </p:spPr>
      </p:pic>
      <p:pic>
        <p:nvPicPr>
          <p:cNvPr id="115" name="Graphic 114">
            <a:extLst>
              <a:ext uri="{FF2B5EF4-FFF2-40B4-BE49-F238E27FC236}">
                <a16:creationId xmlns:a16="http://schemas.microsoft.com/office/drawing/2014/main" id="{7FA01B0E-6CA2-46FD-A8B0-ACCA5D19E5E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372618" y="3303470"/>
            <a:ext cx="276999" cy="276999"/>
          </a:xfrm>
          <a:prstGeom prst="rect">
            <a:avLst/>
          </a:prstGeom>
        </p:spPr>
      </p:pic>
      <p:pic>
        <p:nvPicPr>
          <p:cNvPr id="116" name="Graphic 115">
            <a:extLst>
              <a:ext uri="{FF2B5EF4-FFF2-40B4-BE49-F238E27FC236}">
                <a16:creationId xmlns:a16="http://schemas.microsoft.com/office/drawing/2014/main" id="{910AC8A2-6976-455A-B718-67665EECA51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721471" y="4722362"/>
            <a:ext cx="276999" cy="276999"/>
          </a:xfrm>
          <a:prstGeom prst="rect">
            <a:avLst/>
          </a:prstGeom>
        </p:spPr>
      </p:pic>
      <p:grpSp>
        <p:nvGrpSpPr>
          <p:cNvPr id="117" name="Group 116">
            <a:extLst>
              <a:ext uri="{FF2B5EF4-FFF2-40B4-BE49-F238E27FC236}">
                <a16:creationId xmlns:a16="http://schemas.microsoft.com/office/drawing/2014/main" id="{855DB072-F207-482E-869D-BDA510457C6B}"/>
              </a:ext>
            </a:extLst>
          </p:cNvPr>
          <p:cNvGrpSpPr/>
          <p:nvPr/>
        </p:nvGrpSpPr>
        <p:grpSpPr>
          <a:xfrm>
            <a:off x="11145224" y="6044406"/>
            <a:ext cx="862626" cy="302924"/>
            <a:chOff x="11145224" y="6044406"/>
            <a:chExt cx="862626" cy="302924"/>
          </a:xfrm>
        </p:grpSpPr>
        <p:sp>
          <p:nvSpPr>
            <p:cNvPr id="118" name="TextBox 117">
              <a:extLst>
                <a:ext uri="{FF2B5EF4-FFF2-40B4-BE49-F238E27FC236}">
                  <a16:creationId xmlns:a16="http://schemas.microsoft.com/office/drawing/2014/main" id="{19DBE885-0DDA-4304-B6BA-B672BFCDCA55}"/>
                </a:ext>
              </a:extLst>
            </p:cNvPr>
            <p:cNvSpPr txBox="1"/>
            <p:nvPr/>
          </p:nvSpPr>
          <p:spPr>
            <a:xfrm>
              <a:off x="11436273" y="6044406"/>
              <a:ext cx="571577" cy="302924"/>
            </a:xfrm>
            <a:prstGeom prst="rect">
              <a:avLst/>
            </a:prstGeom>
            <a:noFill/>
          </p:spPr>
          <p:txBody>
            <a:bodyPr wrap="square" lIns="18288" rIns="18288" rtlCol="0" anchor="ctr">
              <a:noAutofit/>
            </a:bodyPr>
            <a:lstStyle/>
            <a:p>
              <a:r>
                <a:rPr lang="en-US" sz="700" dirty="0">
                  <a:solidFill>
                    <a:srgbClr val="7E96AA"/>
                  </a:solidFill>
                  <a:latin typeface="Arial" panose="020B0604020202020204" pitchFamily="34" charset="0"/>
                  <a:cs typeface="Arial" panose="020B0604020202020204" pitchFamily="34" charset="0"/>
                </a:rPr>
                <a:t>See notes for sig. testing</a:t>
              </a:r>
            </a:p>
          </p:txBody>
        </p:sp>
        <p:pic>
          <p:nvPicPr>
            <p:cNvPr id="119" name="Graphic 118">
              <a:extLst>
                <a:ext uri="{FF2B5EF4-FFF2-40B4-BE49-F238E27FC236}">
                  <a16:creationId xmlns:a16="http://schemas.microsoft.com/office/drawing/2014/main" id="{6B1A78F2-DAC9-4574-A6E9-49C30F5C0AD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145224" y="6060486"/>
              <a:ext cx="276999" cy="276999"/>
            </a:xfrm>
            <a:prstGeom prst="rect">
              <a:avLst/>
            </a:prstGeom>
          </p:spPr>
        </p:pic>
      </p:grpSp>
      <p:sp>
        <p:nvSpPr>
          <p:cNvPr id="6" name="Rectangle 5">
            <a:extLst>
              <a:ext uri="{FF2B5EF4-FFF2-40B4-BE49-F238E27FC236}">
                <a16:creationId xmlns:a16="http://schemas.microsoft.com/office/drawing/2014/main" id="{8412CD4C-3D9A-4E9A-B7A1-E9A7A6052F05}"/>
              </a:ext>
            </a:extLst>
          </p:cNvPr>
          <p:cNvSpPr/>
          <p:nvPr/>
        </p:nvSpPr>
        <p:spPr>
          <a:xfrm>
            <a:off x="10472129" y="4322546"/>
            <a:ext cx="1623187" cy="15233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Country differences: Across all business sizes, USA  more likely to only have physical stores; also across all business sizes, USA more likely to have switched to a completely online format</a:t>
            </a:r>
          </a:p>
        </p:txBody>
      </p:sp>
    </p:spTree>
    <p:extLst>
      <p:ext uri="{BB962C8B-B14F-4D97-AF65-F5344CB8AC3E}">
        <p14:creationId xmlns:p14="http://schemas.microsoft.com/office/powerpoint/2010/main" val="29164742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4DCDEC-C008-4FE8-B17A-8653114F9A34}"/>
              </a:ext>
            </a:extLst>
          </p:cNvPr>
          <p:cNvSpPr>
            <a:spLocks noGrp="1"/>
          </p:cNvSpPr>
          <p:nvPr>
            <p:ph type="ftr" sz="quarter" idx="11"/>
          </p:nvPr>
        </p:nvSpPr>
        <p:spPr/>
        <p:txBody>
          <a:bodyPr/>
          <a:lstStyle/>
          <a:p>
            <a:r>
              <a:rPr lang="en-US" dirty="0"/>
              <a:t>2021 Lenovo Internal. All rights reserved.</a:t>
            </a:r>
          </a:p>
        </p:txBody>
      </p:sp>
      <p:sp>
        <p:nvSpPr>
          <p:cNvPr id="3" name="Content Placeholder 2">
            <a:extLst>
              <a:ext uri="{FF2B5EF4-FFF2-40B4-BE49-F238E27FC236}">
                <a16:creationId xmlns:a16="http://schemas.microsoft.com/office/drawing/2014/main" id="{3D3C0CD1-47EF-4BCA-9911-786B2E375180}"/>
              </a:ext>
            </a:extLst>
          </p:cNvPr>
          <p:cNvSpPr>
            <a:spLocks noGrp="1"/>
          </p:cNvSpPr>
          <p:nvPr>
            <p:ph sz="quarter" idx="12"/>
          </p:nvPr>
        </p:nvSpPr>
        <p:spPr>
          <a:xfrm>
            <a:off x="3950149" y="6295349"/>
            <a:ext cx="6756928" cy="562651"/>
          </a:xfrm>
        </p:spPr>
        <p:txBody>
          <a:bodyPr vert="horz" lIns="91440" tIns="45720" rIns="91440" bIns="45720" rtlCol="0" anchor="b">
            <a:noAutofit/>
          </a:bodyPr>
          <a:lstStyle/>
          <a:p>
            <a:r>
              <a:rPr lang="en-US" dirty="0"/>
              <a:t>Q14. What were some of the challenges your company dealt with when quickly pivoting to an online or digital business model?</a:t>
            </a:r>
          </a:p>
          <a:p>
            <a:r>
              <a:rPr lang="en-US" dirty="0"/>
              <a:t>Base: ITDM with physical locations that pivoted online VS/Small (n=1,159), Medium (n=1,274), Large (n=1,274)</a:t>
            </a:r>
          </a:p>
        </p:txBody>
      </p:sp>
      <p:sp>
        <p:nvSpPr>
          <p:cNvPr id="4" name="Slide Number Placeholder 3">
            <a:extLst>
              <a:ext uri="{FF2B5EF4-FFF2-40B4-BE49-F238E27FC236}">
                <a16:creationId xmlns:a16="http://schemas.microsoft.com/office/drawing/2014/main" id="{18F58947-1E64-496D-B2FC-6196F7241FA4}"/>
              </a:ext>
            </a:extLst>
          </p:cNvPr>
          <p:cNvSpPr>
            <a:spLocks noGrp="1"/>
          </p:cNvSpPr>
          <p:nvPr>
            <p:ph type="sldNum" sz="quarter" idx="4"/>
          </p:nvPr>
        </p:nvSpPr>
        <p:spPr/>
        <p:txBody>
          <a:bodyPr/>
          <a:lstStyle/>
          <a:p>
            <a:fld id="{6D22F896-40B5-4ADD-8801-0D06FADFA095}" type="slidenum">
              <a:rPr lang="en-US" smtClean="0">
                <a:latin typeface="Arial" panose="020B0604020202020204" pitchFamily="34" charset="0"/>
              </a:rPr>
              <a:pPr/>
              <a:t>31</a:t>
            </a:fld>
            <a:endParaRPr lang="en-US" dirty="0">
              <a:latin typeface="Arial" panose="020B0604020202020204" pitchFamily="34" charset="0"/>
            </a:endParaRPr>
          </a:p>
        </p:txBody>
      </p:sp>
      <p:sp>
        <p:nvSpPr>
          <p:cNvPr id="5" name="Title 4">
            <a:extLst>
              <a:ext uri="{FF2B5EF4-FFF2-40B4-BE49-F238E27FC236}">
                <a16:creationId xmlns:a16="http://schemas.microsoft.com/office/drawing/2014/main" id="{EDEBBF0B-168C-4251-8320-2798E2980AAE}"/>
              </a:ext>
            </a:extLst>
          </p:cNvPr>
          <p:cNvSpPr>
            <a:spLocks noGrp="1"/>
          </p:cNvSpPr>
          <p:nvPr>
            <p:ph type="title"/>
          </p:nvPr>
        </p:nvSpPr>
        <p:spPr/>
        <p:txBody>
          <a:bodyPr/>
          <a:lstStyle/>
          <a:p>
            <a:r>
              <a:rPr lang="en-US" dirty="0"/>
              <a:t>There’s no single challenge with pivoting to online that stands out as a massive issue, with all providing some level of annoyance across business sizes</a:t>
            </a:r>
          </a:p>
        </p:txBody>
      </p:sp>
      <p:sp>
        <p:nvSpPr>
          <p:cNvPr id="13" name="Arrow: Pentagon 12">
            <a:extLst>
              <a:ext uri="{FF2B5EF4-FFF2-40B4-BE49-F238E27FC236}">
                <a16:creationId xmlns:a16="http://schemas.microsoft.com/office/drawing/2014/main" id="{5A0EC8F0-D07A-4D31-B0F2-5F7D7B8770AA}"/>
              </a:ext>
            </a:extLst>
          </p:cNvPr>
          <p:cNvSpPr/>
          <p:nvPr/>
        </p:nvSpPr>
        <p:spPr>
          <a:xfrm>
            <a:off x="1" y="870268"/>
            <a:ext cx="744278" cy="27699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chemeClr val="bg1"/>
                </a:solidFill>
                <a:latin typeface="Arial" panose="020B0604020202020204" pitchFamily="34" charset="0"/>
                <a:cs typeface="Arial" panose="020B0604020202020204" pitchFamily="34" charset="0"/>
              </a:rPr>
              <a:t>ITDM</a:t>
            </a:r>
          </a:p>
        </p:txBody>
      </p:sp>
      <p:sp>
        <p:nvSpPr>
          <p:cNvPr id="45" name="TextBox 44">
            <a:extLst>
              <a:ext uri="{FF2B5EF4-FFF2-40B4-BE49-F238E27FC236}">
                <a16:creationId xmlns:a16="http://schemas.microsoft.com/office/drawing/2014/main" id="{1813FB2F-00C0-4C65-8486-6F52DEDD2BC3}"/>
              </a:ext>
            </a:extLst>
          </p:cNvPr>
          <p:cNvSpPr txBox="1"/>
          <p:nvPr/>
        </p:nvSpPr>
        <p:spPr>
          <a:xfrm>
            <a:off x="3079116" y="870268"/>
            <a:ext cx="6030592" cy="523220"/>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Challenges with Pivoting to Online Business Model </a:t>
            </a:r>
          </a:p>
          <a:p>
            <a:pPr algn="ctr" defTabSz="1218621">
              <a:defRPr/>
            </a:pPr>
            <a:r>
              <a:rPr lang="en-US" sz="1200" dirty="0">
                <a:solidFill>
                  <a:srgbClr val="000000"/>
                </a:solidFill>
                <a:latin typeface="Arial" panose="020B0604020202020204" pitchFamily="34" charset="0"/>
                <a:cs typeface="Arial" pitchFamily="34" charset="0"/>
              </a:rPr>
              <a:t>Among those who pivoted to online model</a:t>
            </a:r>
            <a:endParaRPr lang="en-CA" sz="1200" dirty="0">
              <a:solidFill>
                <a:srgbClr val="000000"/>
              </a:solidFill>
              <a:latin typeface="Arial" panose="020B0604020202020204" pitchFamily="34" charset="0"/>
              <a:cs typeface="Arial" pitchFamily="34" charset="0"/>
            </a:endParaRPr>
          </a:p>
        </p:txBody>
      </p:sp>
      <p:graphicFrame>
        <p:nvGraphicFramePr>
          <p:cNvPr id="46" name="Chart 45">
            <a:extLst>
              <a:ext uri="{FF2B5EF4-FFF2-40B4-BE49-F238E27FC236}">
                <a16:creationId xmlns:a16="http://schemas.microsoft.com/office/drawing/2014/main" id="{61A31E13-8753-40B6-B9F9-4A7648E7CB3F}"/>
              </a:ext>
            </a:extLst>
          </p:cNvPr>
          <p:cNvGraphicFramePr/>
          <p:nvPr/>
        </p:nvGraphicFramePr>
        <p:xfrm>
          <a:off x="1451165" y="1639709"/>
          <a:ext cx="4572300" cy="4484644"/>
        </p:xfrm>
        <a:graphic>
          <a:graphicData uri="http://schemas.openxmlformats.org/drawingml/2006/chart">
            <c:chart xmlns:c="http://schemas.openxmlformats.org/drawingml/2006/chart" xmlns:r="http://schemas.openxmlformats.org/officeDocument/2006/relationships" r:id="rId3"/>
          </a:graphicData>
        </a:graphic>
      </p:graphicFrame>
      <p:pic>
        <p:nvPicPr>
          <p:cNvPr id="53" name="Graphic 52">
            <a:extLst>
              <a:ext uri="{FF2B5EF4-FFF2-40B4-BE49-F238E27FC236}">
                <a16:creationId xmlns:a16="http://schemas.microsoft.com/office/drawing/2014/main" id="{F7DE1398-E259-48C5-B326-CCE750012947}"/>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6502" r="16840" b="45456"/>
          <a:stretch/>
        </p:blipFill>
        <p:spPr>
          <a:xfrm>
            <a:off x="126597" y="1204817"/>
            <a:ext cx="351749" cy="287825"/>
          </a:xfrm>
          <a:prstGeom prst="rect">
            <a:avLst/>
          </a:prstGeom>
        </p:spPr>
      </p:pic>
      <p:graphicFrame>
        <p:nvGraphicFramePr>
          <p:cNvPr id="54" name="Chart 53">
            <a:extLst>
              <a:ext uri="{FF2B5EF4-FFF2-40B4-BE49-F238E27FC236}">
                <a16:creationId xmlns:a16="http://schemas.microsoft.com/office/drawing/2014/main" id="{0E7367FE-635A-4327-A623-40C4A9BC2D88}"/>
              </a:ext>
            </a:extLst>
          </p:cNvPr>
          <p:cNvGraphicFramePr/>
          <p:nvPr/>
        </p:nvGraphicFramePr>
        <p:xfrm>
          <a:off x="6134777" y="1639709"/>
          <a:ext cx="4572300" cy="4484644"/>
        </p:xfrm>
        <a:graphic>
          <a:graphicData uri="http://schemas.openxmlformats.org/drawingml/2006/chart">
            <c:chart xmlns:c="http://schemas.openxmlformats.org/drawingml/2006/chart" xmlns:r="http://schemas.openxmlformats.org/officeDocument/2006/relationships" r:id="rId6"/>
          </a:graphicData>
        </a:graphic>
      </p:graphicFrame>
      <p:sp>
        <p:nvSpPr>
          <p:cNvPr id="55" name="TextBox 54">
            <a:extLst>
              <a:ext uri="{FF2B5EF4-FFF2-40B4-BE49-F238E27FC236}">
                <a16:creationId xmlns:a16="http://schemas.microsoft.com/office/drawing/2014/main" id="{EA164789-4777-46AB-B48A-894D3D15A79D}"/>
              </a:ext>
            </a:extLst>
          </p:cNvPr>
          <p:cNvSpPr txBox="1"/>
          <p:nvPr/>
        </p:nvSpPr>
        <p:spPr>
          <a:xfrm>
            <a:off x="3787407" y="1714054"/>
            <a:ext cx="934796"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VS/Small</a:t>
            </a:r>
          </a:p>
        </p:txBody>
      </p:sp>
      <p:sp>
        <p:nvSpPr>
          <p:cNvPr id="56" name="TextBox 55">
            <a:extLst>
              <a:ext uri="{FF2B5EF4-FFF2-40B4-BE49-F238E27FC236}">
                <a16:creationId xmlns:a16="http://schemas.microsoft.com/office/drawing/2014/main" id="{01107EFF-5225-4567-AA5D-A2716CC35B9F}"/>
              </a:ext>
            </a:extLst>
          </p:cNvPr>
          <p:cNvSpPr txBox="1"/>
          <p:nvPr/>
        </p:nvSpPr>
        <p:spPr>
          <a:xfrm>
            <a:off x="3787407" y="1845321"/>
            <a:ext cx="934796"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Medium</a:t>
            </a:r>
          </a:p>
        </p:txBody>
      </p:sp>
      <p:sp>
        <p:nvSpPr>
          <p:cNvPr id="62" name="TextBox 61">
            <a:extLst>
              <a:ext uri="{FF2B5EF4-FFF2-40B4-BE49-F238E27FC236}">
                <a16:creationId xmlns:a16="http://schemas.microsoft.com/office/drawing/2014/main" id="{7D768141-5A07-4D38-8468-292420B3DE93}"/>
              </a:ext>
            </a:extLst>
          </p:cNvPr>
          <p:cNvSpPr txBox="1"/>
          <p:nvPr/>
        </p:nvSpPr>
        <p:spPr>
          <a:xfrm>
            <a:off x="3787407" y="1972580"/>
            <a:ext cx="934796"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Large</a:t>
            </a:r>
          </a:p>
        </p:txBody>
      </p:sp>
      <p:pic>
        <p:nvPicPr>
          <p:cNvPr id="16" name="Graphic 15">
            <a:extLst>
              <a:ext uri="{FF2B5EF4-FFF2-40B4-BE49-F238E27FC236}">
                <a16:creationId xmlns:a16="http://schemas.microsoft.com/office/drawing/2014/main" id="{3EC8DD07-7201-48A3-9F81-8EDA335235A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55130" y="1860172"/>
            <a:ext cx="276999" cy="276999"/>
          </a:xfrm>
          <a:prstGeom prst="rect">
            <a:avLst/>
          </a:prstGeom>
        </p:spPr>
      </p:pic>
      <p:sp>
        <p:nvSpPr>
          <p:cNvPr id="17" name="TextBox 16">
            <a:extLst>
              <a:ext uri="{FF2B5EF4-FFF2-40B4-BE49-F238E27FC236}">
                <a16:creationId xmlns:a16="http://schemas.microsoft.com/office/drawing/2014/main" id="{15804D5B-5B20-40A8-ACF9-ED4EA883868E}"/>
              </a:ext>
            </a:extLst>
          </p:cNvPr>
          <p:cNvSpPr txBox="1"/>
          <p:nvPr/>
        </p:nvSpPr>
        <p:spPr>
          <a:xfrm>
            <a:off x="11436273" y="6044406"/>
            <a:ext cx="571577" cy="302924"/>
          </a:xfrm>
          <a:prstGeom prst="rect">
            <a:avLst/>
          </a:prstGeom>
          <a:noFill/>
        </p:spPr>
        <p:txBody>
          <a:bodyPr wrap="square" lIns="18288" rIns="18288" rtlCol="0" anchor="ctr">
            <a:noAutofit/>
          </a:bodyPr>
          <a:lstStyle/>
          <a:p>
            <a:r>
              <a:rPr lang="en-US" sz="700" dirty="0">
                <a:solidFill>
                  <a:srgbClr val="7E96AA"/>
                </a:solidFill>
                <a:latin typeface="Arial" panose="020B0604020202020204" pitchFamily="34" charset="0"/>
                <a:cs typeface="Arial" panose="020B0604020202020204" pitchFamily="34" charset="0"/>
              </a:rPr>
              <a:t>See notes for sig. testing</a:t>
            </a:r>
          </a:p>
        </p:txBody>
      </p:sp>
      <p:pic>
        <p:nvPicPr>
          <p:cNvPr id="18" name="Graphic 17">
            <a:extLst>
              <a:ext uri="{FF2B5EF4-FFF2-40B4-BE49-F238E27FC236}">
                <a16:creationId xmlns:a16="http://schemas.microsoft.com/office/drawing/2014/main" id="{8B1BDB7C-AD09-40A3-9D9A-5F1F0292920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45224" y="6060486"/>
            <a:ext cx="276999" cy="276999"/>
          </a:xfrm>
          <a:prstGeom prst="rect">
            <a:avLst/>
          </a:prstGeom>
        </p:spPr>
      </p:pic>
      <p:pic>
        <p:nvPicPr>
          <p:cNvPr id="19" name="Graphic 18">
            <a:extLst>
              <a:ext uri="{FF2B5EF4-FFF2-40B4-BE49-F238E27FC236}">
                <a16:creationId xmlns:a16="http://schemas.microsoft.com/office/drawing/2014/main" id="{198C2753-3FB3-4E81-9072-9E2204CC3DF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55130" y="2771276"/>
            <a:ext cx="276999" cy="276999"/>
          </a:xfrm>
          <a:prstGeom prst="rect">
            <a:avLst/>
          </a:prstGeom>
        </p:spPr>
      </p:pic>
      <p:pic>
        <p:nvPicPr>
          <p:cNvPr id="20" name="Graphic 19">
            <a:extLst>
              <a:ext uri="{FF2B5EF4-FFF2-40B4-BE49-F238E27FC236}">
                <a16:creationId xmlns:a16="http://schemas.microsoft.com/office/drawing/2014/main" id="{FABAADA9-2283-4DCB-80C0-13F6E3F0146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55130" y="3294496"/>
            <a:ext cx="276999" cy="276999"/>
          </a:xfrm>
          <a:prstGeom prst="rect">
            <a:avLst/>
          </a:prstGeom>
        </p:spPr>
      </p:pic>
      <p:pic>
        <p:nvPicPr>
          <p:cNvPr id="21" name="Graphic 20">
            <a:extLst>
              <a:ext uri="{FF2B5EF4-FFF2-40B4-BE49-F238E27FC236}">
                <a16:creationId xmlns:a16="http://schemas.microsoft.com/office/drawing/2014/main" id="{21EF704D-6C42-4CF8-BBEE-0BBF1C2BF71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55130" y="3724062"/>
            <a:ext cx="276999" cy="276999"/>
          </a:xfrm>
          <a:prstGeom prst="rect">
            <a:avLst/>
          </a:prstGeom>
        </p:spPr>
      </p:pic>
      <p:pic>
        <p:nvPicPr>
          <p:cNvPr id="22" name="Graphic 21">
            <a:extLst>
              <a:ext uri="{FF2B5EF4-FFF2-40B4-BE49-F238E27FC236}">
                <a16:creationId xmlns:a16="http://schemas.microsoft.com/office/drawing/2014/main" id="{5072599E-DBFF-439A-B201-ABCBB1AACB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55130" y="4199164"/>
            <a:ext cx="276999" cy="276999"/>
          </a:xfrm>
          <a:prstGeom prst="rect">
            <a:avLst/>
          </a:prstGeom>
        </p:spPr>
      </p:pic>
      <p:pic>
        <p:nvPicPr>
          <p:cNvPr id="23" name="Graphic 22">
            <a:extLst>
              <a:ext uri="{FF2B5EF4-FFF2-40B4-BE49-F238E27FC236}">
                <a16:creationId xmlns:a16="http://schemas.microsoft.com/office/drawing/2014/main" id="{335DD90F-826C-461A-9B05-34E936F36D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55130" y="4674266"/>
            <a:ext cx="276999" cy="276999"/>
          </a:xfrm>
          <a:prstGeom prst="rect">
            <a:avLst/>
          </a:prstGeom>
        </p:spPr>
      </p:pic>
      <p:pic>
        <p:nvPicPr>
          <p:cNvPr id="24" name="Graphic 23">
            <a:extLst>
              <a:ext uri="{FF2B5EF4-FFF2-40B4-BE49-F238E27FC236}">
                <a16:creationId xmlns:a16="http://schemas.microsoft.com/office/drawing/2014/main" id="{9B31CE78-07E4-4D17-894F-3219C6562C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46690" y="5186933"/>
            <a:ext cx="276999" cy="276999"/>
          </a:xfrm>
          <a:prstGeom prst="rect">
            <a:avLst/>
          </a:prstGeom>
        </p:spPr>
      </p:pic>
      <p:pic>
        <p:nvPicPr>
          <p:cNvPr id="25" name="Graphic 24">
            <a:extLst>
              <a:ext uri="{FF2B5EF4-FFF2-40B4-BE49-F238E27FC236}">
                <a16:creationId xmlns:a16="http://schemas.microsoft.com/office/drawing/2014/main" id="{5DA49025-B7F3-4F75-8914-AB69C2EEDB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55130" y="5668846"/>
            <a:ext cx="276999" cy="276999"/>
          </a:xfrm>
          <a:prstGeom prst="rect">
            <a:avLst/>
          </a:prstGeom>
        </p:spPr>
      </p:pic>
      <p:pic>
        <p:nvPicPr>
          <p:cNvPr id="26" name="Graphic 25">
            <a:extLst>
              <a:ext uri="{FF2B5EF4-FFF2-40B4-BE49-F238E27FC236}">
                <a16:creationId xmlns:a16="http://schemas.microsoft.com/office/drawing/2014/main" id="{3F55EAC7-1B3E-4E96-B5B2-8C3C542703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40044" y="1860172"/>
            <a:ext cx="276999" cy="276999"/>
          </a:xfrm>
          <a:prstGeom prst="rect">
            <a:avLst/>
          </a:prstGeom>
        </p:spPr>
      </p:pic>
      <p:pic>
        <p:nvPicPr>
          <p:cNvPr id="27" name="Graphic 26">
            <a:extLst>
              <a:ext uri="{FF2B5EF4-FFF2-40B4-BE49-F238E27FC236}">
                <a16:creationId xmlns:a16="http://schemas.microsoft.com/office/drawing/2014/main" id="{DB99E793-D32F-4935-AAA1-C92C881891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40044" y="2383392"/>
            <a:ext cx="276999" cy="276999"/>
          </a:xfrm>
          <a:prstGeom prst="rect">
            <a:avLst/>
          </a:prstGeom>
        </p:spPr>
      </p:pic>
      <p:pic>
        <p:nvPicPr>
          <p:cNvPr id="28" name="Graphic 27">
            <a:extLst>
              <a:ext uri="{FF2B5EF4-FFF2-40B4-BE49-F238E27FC236}">
                <a16:creationId xmlns:a16="http://schemas.microsoft.com/office/drawing/2014/main" id="{D41E5938-3FBA-48E7-887B-C3D3058D0FD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79501" y="2949338"/>
            <a:ext cx="276999" cy="276999"/>
          </a:xfrm>
          <a:prstGeom prst="rect">
            <a:avLst/>
          </a:prstGeom>
        </p:spPr>
      </p:pic>
      <p:pic>
        <p:nvPicPr>
          <p:cNvPr id="29" name="Graphic 28">
            <a:extLst>
              <a:ext uri="{FF2B5EF4-FFF2-40B4-BE49-F238E27FC236}">
                <a16:creationId xmlns:a16="http://schemas.microsoft.com/office/drawing/2014/main" id="{129C187D-B797-4D23-892D-9E61FCD0F91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40044" y="3457871"/>
            <a:ext cx="276999" cy="276999"/>
          </a:xfrm>
          <a:prstGeom prst="rect">
            <a:avLst/>
          </a:prstGeom>
        </p:spPr>
      </p:pic>
      <p:pic>
        <p:nvPicPr>
          <p:cNvPr id="30" name="Graphic 29">
            <a:extLst>
              <a:ext uri="{FF2B5EF4-FFF2-40B4-BE49-F238E27FC236}">
                <a16:creationId xmlns:a16="http://schemas.microsoft.com/office/drawing/2014/main" id="{D2227E63-86A3-4890-92C2-74DB2C47BFD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40044" y="4532593"/>
            <a:ext cx="276999" cy="276999"/>
          </a:xfrm>
          <a:prstGeom prst="rect">
            <a:avLst/>
          </a:prstGeom>
        </p:spPr>
      </p:pic>
      <p:sp>
        <p:nvSpPr>
          <p:cNvPr id="31" name="Rectangle 30">
            <a:extLst>
              <a:ext uri="{FF2B5EF4-FFF2-40B4-BE49-F238E27FC236}">
                <a16:creationId xmlns:a16="http://schemas.microsoft.com/office/drawing/2014/main" id="{E8F2EE57-E63A-4AE1-B2C3-F2F2D8CC6097}"/>
              </a:ext>
            </a:extLst>
          </p:cNvPr>
          <p:cNvSpPr/>
          <p:nvPr/>
        </p:nvSpPr>
        <p:spPr>
          <a:xfrm>
            <a:off x="4739529" y="5132871"/>
            <a:ext cx="590226"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VS/S</a:t>
            </a:r>
            <a:endParaRPr lang="en-US" sz="800" dirty="0">
              <a:solidFill>
                <a:srgbClr val="7E96AA"/>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EC25D30B-1EC9-4B45-BCFD-39A6B0AE7DBA}"/>
              </a:ext>
            </a:extLst>
          </p:cNvPr>
          <p:cNvSpPr/>
          <p:nvPr/>
        </p:nvSpPr>
        <p:spPr>
          <a:xfrm>
            <a:off x="4739529" y="5259829"/>
            <a:ext cx="590226"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VS/S</a:t>
            </a:r>
            <a:endParaRPr lang="en-US" sz="800" dirty="0">
              <a:solidFill>
                <a:srgbClr val="7E96AA"/>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AC0F61F1-AFEC-452E-AD28-939843E157D4}"/>
              </a:ext>
            </a:extLst>
          </p:cNvPr>
          <p:cNvSpPr/>
          <p:nvPr/>
        </p:nvSpPr>
        <p:spPr>
          <a:xfrm>
            <a:off x="9189275" y="2945095"/>
            <a:ext cx="590226"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VS/S</a:t>
            </a:r>
            <a:endParaRPr lang="en-US" sz="800" dirty="0">
              <a:solidFill>
                <a:srgbClr val="7E96AA"/>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101181C8-F275-468B-8BC8-FF3E1BCCC9DB}"/>
              </a:ext>
            </a:extLst>
          </p:cNvPr>
          <p:cNvSpPr/>
          <p:nvPr/>
        </p:nvSpPr>
        <p:spPr>
          <a:xfrm>
            <a:off x="9189275" y="3099379"/>
            <a:ext cx="590226"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VS/S</a:t>
            </a:r>
            <a:endParaRPr lang="en-US" sz="800" dirty="0">
              <a:solidFill>
                <a:srgbClr val="7E96AA"/>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64CED5AC-DB6D-4101-B12B-AFA704D60993}"/>
              </a:ext>
            </a:extLst>
          </p:cNvPr>
          <p:cNvSpPr/>
          <p:nvPr/>
        </p:nvSpPr>
        <p:spPr>
          <a:xfrm>
            <a:off x="9013432" y="5207266"/>
            <a:ext cx="590226"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VS/S</a:t>
            </a:r>
            <a:endParaRPr lang="en-US" sz="800" dirty="0">
              <a:solidFill>
                <a:srgbClr val="7E96AA"/>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72A6553-B49F-4416-A759-05AC678A50F3}"/>
              </a:ext>
            </a:extLst>
          </p:cNvPr>
          <p:cNvSpPr/>
          <p:nvPr/>
        </p:nvSpPr>
        <p:spPr>
          <a:xfrm>
            <a:off x="10261966" y="1929835"/>
            <a:ext cx="1817798" cy="189788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India and Indonesia having struggles across all business sizes and in many different areas – this may be a result of India and Indonesia giving significantly higher answers overall throughout the survey, but can also tie into the story that these countries are having significant struggles and desire a full return to office</a:t>
            </a:r>
          </a:p>
        </p:txBody>
      </p:sp>
    </p:spTree>
    <p:extLst>
      <p:ext uri="{BB962C8B-B14F-4D97-AF65-F5344CB8AC3E}">
        <p14:creationId xmlns:p14="http://schemas.microsoft.com/office/powerpoint/2010/main" val="415119475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9F4581-99F1-4961-9CD8-D0BB09B90ED1}"/>
              </a:ext>
            </a:extLst>
          </p:cNvPr>
          <p:cNvSpPr>
            <a:spLocks noGrp="1"/>
          </p:cNvSpPr>
          <p:nvPr>
            <p:ph type="title"/>
          </p:nvPr>
        </p:nvSpPr>
        <p:spPr/>
        <p:txBody>
          <a:bodyPr/>
          <a:lstStyle/>
          <a:p>
            <a:r>
              <a:rPr lang="en-US" dirty="0"/>
              <a:t>WFH wardrobe /collaboration tools</a:t>
            </a:r>
            <a:br>
              <a:rPr lang="en-US" dirty="0"/>
            </a:br>
            <a:br>
              <a:rPr lang="en-US" dirty="0"/>
            </a:br>
            <a:r>
              <a:rPr lang="en-US" dirty="0"/>
              <a:t>Employees + ITDMs</a:t>
            </a:r>
            <a:endParaRPr lang="en-US" b="0" dirty="0"/>
          </a:p>
        </p:txBody>
      </p:sp>
      <p:sp>
        <p:nvSpPr>
          <p:cNvPr id="2" name="Footer Placeholder 1">
            <a:extLst>
              <a:ext uri="{FF2B5EF4-FFF2-40B4-BE49-F238E27FC236}">
                <a16:creationId xmlns:a16="http://schemas.microsoft.com/office/drawing/2014/main" id="{02DC10F3-E0FD-4FF6-AA0A-AE9B2076A4F3}"/>
              </a:ext>
            </a:extLst>
          </p:cNvPr>
          <p:cNvSpPr>
            <a:spLocks noGrp="1"/>
          </p:cNvSpPr>
          <p:nvPr>
            <p:ph type="ftr" sz="quarter" idx="3"/>
          </p:nvPr>
        </p:nvSpPr>
        <p:spPr/>
        <p:txBody>
          <a:bodyPr/>
          <a:lstStyle/>
          <a:p>
            <a:r>
              <a:rPr lang="en-US" dirty="0"/>
              <a:t>2021 Lenovo Internal. All rights reserved.</a:t>
            </a:r>
          </a:p>
        </p:txBody>
      </p:sp>
      <p:sp>
        <p:nvSpPr>
          <p:cNvPr id="8" name="Slide Number Placeholder 4">
            <a:extLst>
              <a:ext uri="{FF2B5EF4-FFF2-40B4-BE49-F238E27FC236}">
                <a16:creationId xmlns:a16="http://schemas.microsoft.com/office/drawing/2014/main" id="{22D81D3D-7DD0-4F5B-9896-F9584990865F}"/>
              </a:ext>
            </a:extLst>
          </p:cNvPr>
          <p:cNvSpPr>
            <a:spLocks noGrp="1"/>
          </p:cNvSpPr>
          <p:nvPr>
            <p:ph type="sldNum" sz="quarter" idx="4"/>
          </p:nvPr>
        </p:nvSpPr>
        <p:spPr>
          <a:xfrm>
            <a:off x="11697661" y="6473952"/>
            <a:ext cx="438912" cy="155448"/>
          </a:xfrm>
        </p:spPr>
        <p:txBody>
          <a:bodyPr/>
          <a:lstStyle/>
          <a:p>
            <a:fld id="{6D22F896-40B5-4ADD-8801-0D06FADFA095}" type="slidenum">
              <a:rPr lang="en-US" smtClean="0">
                <a:solidFill>
                  <a:schemeClr val="bg1"/>
                </a:solidFill>
                <a:latin typeface="Arial" panose="020B0604020202020204" pitchFamily="34" charset="0"/>
              </a:rPr>
              <a:pPr/>
              <a:t>32</a:t>
            </a:fld>
            <a:endParaRPr lang="en-US" dirty="0">
              <a:solidFill>
                <a:schemeClr val="bg1"/>
              </a:solidFill>
              <a:latin typeface="Arial" panose="020B0604020202020204" pitchFamily="34" charset="0"/>
            </a:endParaRPr>
          </a:p>
        </p:txBody>
      </p:sp>
    </p:spTree>
    <p:extLst>
      <p:ext uri="{BB962C8B-B14F-4D97-AF65-F5344CB8AC3E}">
        <p14:creationId xmlns:p14="http://schemas.microsoft.com/office/powerpoint/2010/main" val="37263767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89C505-DD19-4301-95FC-3FF03BA5DF88}"/>
              </a:ext>
            </a:extLst>
          </p:cNvPr>
          <p:cNvSpPr/>
          <p:nvPr/>
        </p:nvSpPr>
        <p:spPr>
          <a:xfrm>
            <a:off x="2525695" y="1965709"/>
            <a:ext cx="2194561" cy="904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BA0E07"/>
                </a:solidFill>
                <a:latin typeface="Arial" panose="020B0604020202020204" pitchFamily="34" charset="0"/>
                <a:cs typeface="Arial" panose="020B0604020202020204" pitchFamily="34" charset="0"/>
              </a:rPr>
              <a:t>48</a:t>
            </a:r>
            <a:r>
              <a:rPr lang="en-US" sz="1800" b="1" dirty="0">
                <a:solidFill>
                  <a:srgbClr val="BA0E07"/>
                </a:solidFill>
                <a:latin typeface="Arial" panose="020B0604020202020204" pitchFamily="34" charset="0"/>
                <a:cs typeface="Arial" panose="020B0604020202020204" pitchFamily="34" charset="0"/>
              </a:rPr>
              <a:t>%</a:t>
            </a:r>
            <a:endParaRPr lang="en-US" sz="2800" b="1" dirty="0">
              <a:solidFill>
                <a:srgbClr val="BA0E07"/>
              </a:solidFill>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8258D2FC-8C14-42CB-81B8-54FE5F6891BA}"/>
              </a:ext>
            </a:extLst>
          </p:cNvPr>
          <p:cNvGrpSpPr/>
          <p:nvPr/>
        </p:nvGrpSpPr>
        <p:grpSpPr>
          <a:xfrm>
            <a:off x="2525695" y="2427908"/>
            <a:ext cx="2214400" cy="3234196"/>
            <a:chOff x="2525695" y="2427908"/>
            <a:chExt cx="2214400" cy="3234196"/>
          </a:xfrm>
        </p:grpSpPr>
        <p:sp>
          <p:nvSpPr>
            <p:cNvPr id="24" name="Rectangle 23">
              <a:extLst>
                <a:ext uri="{FF2B5EF4-FFF2-40B4-BE49-F238E27FC236}">
                  <a16:creationId xmlns:a16="http://schemas.microsoft.com/office/drawing/2014/main" id="{DD161AF1-FA60-4627-83BE-3ACCC2F7A390}"/>
                </a:ext>
              </a:extLst>
            </p:cNvPr>
            <p:cNvSpPr/>
            <p:nvPr/>
          </p:nvSpPr>
          <p:spPr>
            <a:xfrm>
              <a:off x="2525695" y="2427908"/>
              <a:ext cx="2194561" cy="904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BA0E07"/>
                  </a:solidFill>
                  <a:latin typeface="Arial" panose="020B0604020202020204" pitchFamily="34" charset="0"/>
                  <a:cs typeface="Arial" panose="020B0604020202020204" pitchFamily="34" charset="0"/>
                </a:rPr>
                <a:t>39</a:t>
              </a:r>
              <a:r>
                <a:rPr lang="en-US" sz="1800" b="1" dirty="0">
                  <a:solidFill>
                    <a:srgbClr val="BA0E07"/>
                  </a:solidFill>
                  <a:latin typeface="Arial" panose="020B0604020202020204" pitchFamily="34" charset="0"/>
                  <a:cs typeface="Arial" panose="020B0604020202020204" pitchFamily="34" charset="0"/>
                </a:rPr>
                <a:t>%</a:t>
              </a:r>
              <a:endParaRPr lang="en-US" sz="2800" b="1" dirty="0">
                <a:solidFill>
                  <a:srgbClr val="BA0E07"/>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3373102B-4BD8-42AD-9AF6-D5E72E2B1DC4}"/>
                </a:ext>
              </a:extLst>
            </p:cNvPr>
            <p:cNvSpPr/>
            <p:nvPr/>
          </p:nvSpPr>
          <p:spPr>
            <a:xfrm>
              <a:off x="2525695" y="2890107"/>
              <a:ext cx="2194561" cy="904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BA0E07"/>
                  </a:solidFill>
                  <a:latin typeface="Arial" panose="020B0604020202020204" pitchFamily="34" charset="0"/>
                  <a:cs typeface="Arial" panose="020B0604020202020204" pitchFamily="34" charset="0"/>
                </a:rPr>
                <a:t>39</a:t>
              </a:r>
              <a:r>
                <a:rPr lang="en-US" sz="1800" b="1" dirty="0">
                  <a:solidFill>
                    <a:srgbClr val="BA0E07"/>
                  </a:solidFill>
                  <a:latin typeface="Arial" panose="020B0604020202020204" pitchFamily="34" charset="0"/>
                  <a:cs typeface="Arial" panose="020B0604020202020204" pitchFamily="34" charset="0"/>
                </a:rPr>
                <a:t>%</a:t>
              </a:r>
              <a:endParaRPr lang="en-US" sz="2800" b="1" dirty="0">
                <a:solidFill>
                  <a:srgbClr val="BA0E07"/>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3B405805-8417-46F8-9542-EFEB6E9E8091}"/>
                </a:ext>
              </a:extLst>
            </p:cNvPr>
            <p:cNvSpPr/>
            <p:nvPr/>
          </p:nvSpPr>
          <p:spPr>
            <a:xfrm>
              <a:off x="2538324" y="3352306"/>
              <a:ext cx="2194561" cy="904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BA0E07"/>
                  </a:solidFill>
                  <a:latin typeface="Arial" panose="020B0604020202020204" pitchFamily="34" charset="0"/>
                  <a:cs typeface="Arial" panose="020B0604020202020204" pitchFamily="34" charset="0"/>
                </a:rPr>
                <a:t>37</a:t>
              </a:r>
              <a:r>
                <a:rPr lang="en-US" sz="1800" b="1" dirty="0">
                  <a:solidFill>
                    <a:srgbClr val="BA0E07"/>
                  </a:solidFill>
                  <a:latin typeface="Arial" panose="020B0604020202020204" pitchFamily="34" charset="0"/>
                  <a:cs typeface="Arial" panose="020B0604020202020204" pitchFamily="34" charset="0"/>
                </a:rPr>
                <a:t>%</a:t>
              </a:r>
              <a:endParaRPr lang="en-US" sz="2800" b="1" dirty="0">
                <a:solidFill>
                  <a:srgbClr val="BA0E07"/>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C02606E5-B98B-4543-9A1E-8CE0211C1DA6}"/>
                </a:ext>
              </a:extLst>
            </p:cNvPr>
            <p:cNvSpPr/>
            <p:nvPr/>
          </p:nvSpPr>
          <p:spPr>
            <a:xfrm>
              <a:off x="2538324" y="3814505"/>
              <a:ext cx="2194561" cy="904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BA0E07"/>
                  </a:solidFill>
                  <a:latin typeface="Arial" panose="020B0604020202020204" pitchFamily="34" charset="0"/>
                  <a:cs typeface="Arial" panose="020B0604020202020204" pitchFamily="34" charset="0"/>
                </a:rPr>
                <a:t>35</a:t>
              </a:r>
              <a:r>
                <a:rPr lang="en-US" sz="1800" b="1" dirty="0">
                  <a:solidFill>
                    <a:srgbClr val="BA0E07"/>
                  </a:solidFill>
                  <a:latin typeface="Arial" panose="020B0604020202020204" pitchFamily="34" charset="0"/>
                  <a:cs typeface="Arial" panose="020B0604020202020204" pitchFamily="34" charset="0"/>
                </a:rPr>
                <a:t>%</a:t>
              </a:r>
              <a:endParaRPr lang="en-US" sz="2800" b="1" dirty="0">
                <a:solidFill>
                  <a:srgbClr val="BA0E07"/>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6DD0C95B-2FF4-4AE7-8F13-2B954BB40C08}"/>
                </a:ext>
              </a:extLst>
            </p:cNvPr>
            <p:cNvSpPr/>
            <p:nvPr/>
          </p:nvSpPr>
          <p:spPr>
            <a:xfrm>
              <a:off x="2540115" y="4276704"/>
              <a:ext cx="2194561" cy="904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BA0E07"/>
                  </a:solidFill>
                  <a:latin typeface="Arial" panose="020B0604020202020204" pitchFamily="34" charset="0"/>
                  <a:cs typeface="Arial" panose="020B0604020202020204" pitchFamily="34" charset="0"/>
                </a:rPr>
                <a:t>81</a:t>
              </a:r>
              <a:r>
                <a:rPr lang="en-US" sz="1800" b="1" dirty="0">
                  <a:solidFill>
                    <a:srgbClr val="BA0E07"/>
                  </a:solidFill>
                  <a:latin typeface="Arial" panose="020B0604020202020204" pitchFamily="34" charset="0"/>
                  <a:cs typeface="Arial" panose="020B0604020202020204" pitchFamily="34" charset="0"/>
                </a:rPr>
                <a:t>%</a:t>
              </a:r>
              <a:endParaRPr lang="en-US" sz="2800" b="1" dirty="0">
                <a:solidFill>
                  <a:srgbClr val="BA0E07"/>
                </a:solidFill>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356AEC17-8D9C-427F-A8E2-6632875A5EB5}"/>
                </a:ext>
              </a:extLst>
            </p:cNvPr>
            <p:cNvSpPr/>
            <p:nvPr/>
          </p:nvSpPr>
          <p:spPr>
            <a:xfrm>
              <a:off x="2545534" y="4757474"/>
              <a:ext cx="2194561" cy="904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BA0E07"/>
                  </a:solidFill>
                  <a:latin typeface="Arial" panose="020B0604020202020204" pitchFamily="34" charset="0"/>
                  <a:cs typeface="Arial" panose="020B0604020202020204" pitchFamily="34" charset="0"/>
                </a:rPr>
                <a:t>75</a:t>
              </a:r>
              <a:r>
                <a:rPr lang="en-US" sz="1800" b="1" dirty="0">
                  <a:solidFill>
                    <a:srgbClr val="BA0E07"/>
                  </a:solidFill>
                  <a:latin typeface="Arial" panose="020B0604020202020204" pitchFamily="34" charset="0"/>
                  <a:cs typeface="Arial" panose="020B0604020202020204" pitchFamily="34" charset="0"/>
                </a:rPr>
                <a:t>%</a:t>
              </a:r>
              <a:endParaRPr lang="en-US" sz="2800" b="1" dirty="0">
                <a:solidFill>
                  <a:srgbClr val="BA0E07"/>
                </a:solidFill>
                <a:latin typeface="Arial" panose="020B0604020202020204" pitchFamily="34" charset="0"/>
                <a:cs typeface="Arial" panose="020B0604020202020204" pitchFamily="34" charset="0"/>
              </a:endParaRPr>
            </a:p>
          </p:txBody>
        </p:sp>
      </p:grpSp>
      <p:sp>
        <p:nvSpPr>
          <p:cNvPr id="2" name="Footer Placeholder 1">
            <a:extLst>
              <a:ext uri="{FF2B5EF4-FFF2-40B4-BE49-F238E27FC236}">
                <a16:creationId xmlns:a16="http://schemas.microsoft.com/office/drawing/2014/main" id="{324DCDEC-C008-4FE8-B17A-8653114F9A34}"/>
              </a:ext>
            </a:extLst>
          </p:cNvPr>
          <p:cNvSpPr>
            <a:spLocks noGrp="1"/>
          </p:cNvSpPr>
          <p:nvPr>
            <p:ph type="ftr" sz="quarter" idx="11"/>
          </p:nvPr>
        </p:nvSpPr>
        <p:spPr/>
        <p:txBody>
          <a:bodyPr/>
          <a:lstStyle/>
          <a:p>
            <a:r>
              <a:rPr lang="en-US" dirty="0"/>
              <a:t>2021 Lenovo Internal. All rights reserved.</a:t>
            </a:r>
          </a:p>
        </p:txBody>
      </p:sp>
      <p:sp>
        <p:nvSpPr>
          <p:cNvPr id="3" name="Content Placeholder 2">
            <a:extLst>
              <a:ext uri="{FF2B5EF4-FFF2-40B4-BE49-F238E27FC236}">
                <a16:creationId xmlns:a16="http://schemas.microsoft.com/office/drawing/2014/main" id="{3D3C0CD1-47EF-4BCA-9911-786B2E375180}"/>
              </a:ext>
            </a:extLst>
          </p:cNvPr>
          <p:cNvSpPr>
            <a:spLocks noGrp="1"/>
          </p:cNvSpPr>
          <p:nvPr>
            <p:ph sz="quarter" idx="12"/>
          </p:nvPr>
        </p:nvSpPr>
        <p:spPr>
          <a:xfrm>
            <a:off x="3950149" y="6295349"/>
            <a:ext cx="6756928" cy="562651"/>
          </a:xfrm>
        </p:spPr>
        <p:txBody>
          <a:bodyPr vert="horz" lIns="91440" tIns="45720" rIns="91440" bIns="45720" rtlCol="0" anchor="b">
            <a:noAutofit/>
          </a:bodyPr>
          <a:lstStyle/>
          <a:p>
            <a:r>
              <a:rPr lang="en-US" dirty="0"/>
              <a:t>Q17. There are many tools out there to help teams collaborate remotely. Does your company use any of these work-focused tools, programs, or apps?</a:t>
            </a:r>
          </a:p>
          <a:p>
            <a:r>
              <a:rPr lang="en-US" dirty="0"/>
              <a:t>Base: Total (n=8,533), VS/Small (n=2,698), Medium (n=2,924), Large (n=2,911)</a:t>
            </a:r>
          </a:p>
        </p:txBody>
      </p:sp>
      <p:sp>
        <p:nvSpPr>
          <p:cNvPr id="4" name="Slide Number Placeholder 3">
            <a:extLst>
              <a:ext uri="{FF2B5EF4-FFF2-40B4-BE49-F238E27FC236}">
                <a16:creationId xmlns:a16="http://schemas.microsoft.com/office/drawing/2014/main" id="{18F58947-1E64-496D-B2FC-6196F7241FA4}"/>
              </a:ext>
            </a:extLst>
          </p:cNvPr>
          <p:cNvSpPr>
            <a:spLocks noGrp="1"/>
          </p:cNvSpPr>
          <p:nvPr>
            <p:ph type="sldNum" sz="quarter" idx="4"/>
          </p:nvPr>
        </p:nvSpPr>
        <p:spPr/>
        <p:txBody>
          <a:bodyPr/>
          <a:lstStyle/>
          <a:p>
            <a:fld id="{6D22F896-40B5-4ADD-8801-0D06FADFA095}" type="slidenum">
              <a:rPr lang="en-US" smtClean="0">
                <a:latin typeface="Arial" panose="020B0604020202020204" pitchFamily="34" charset="0"/>
              </a:rPr>
              <a:pPr/>
              <a:t>33</a:t>
            </a:fld>
            <a:endParaRPr lang="en-US" dirty="0">
              <a:latin typeface="Arial" panose="020B0604020202020204" pitchFamily="34" charset="0"/>
            </a:endParaRPr>
          </a:p>
        </p:txBody>
      </p:sp>
      <p:sp>
        <p:nvSpPr>
          <p:cNvPr id="5" name="Title 4">
            <a:extLst>
              <a:ext uri="{FF2B5EF4-FFF2-40B4-BE49-F238E27FC236}">
                <a16:creationId xmlns:a16="http://schemas.microsoft.com/office/drawing/2014/main" id="{EDEBBF0B-168C-4251-8320-2798E2980AAE}"/>
              </a:ext>
            </a:extLst>
          </p:cNvPr>
          <p:cNvSpPr>
            <a:spLocks noGrp="1"/>
          </p:cNvSpPr>
          <p:nvPr>
            <p:ph type="title"/>
          </p:nvPr>
        </p:nvSpPr>
        <p:spPr>
          <a:xfrm>
            <a:off x="548640" y="164592"/>
            <a:ext cx="11490960" cy="562651"/>
          </a:xfrm>
        </p:spPr>
        <p:txBody>
          <a:bodyPr/>
          <a:lstStyle/>
          <a:p>
            <a:r>
              <a:rPr lang="en-US" dirty="0"/>
              <a:t>Most use collaboration tools, with Zoom being the most popular overall. Microsoft products typical choice for large companies</a:t>
            </a:r>
          </a:p>
        </p:txBody>
      </p:sp>
      <p:sp>
        <p:nvSpPr>
          <p:cNvPr id="7" name="TextBox 6">
            <a:extLst>
              <a:ext uri="{FF2B5EF4-FFF2-40B4-BE49-F238E27FC236}">
                <a16:creationId xmlns:a16="http://schemas.microsoft.com/office/drawing/2014/main" id="{DE825024-02AA-4E7D-BBB7-E399918E7AEA}"/>
              </a:ext>
            </a:extLst>
          </p:cNvPr>
          <p:cNvSpPr txBox="1"/>
          <p:nvPr/>
        </p:nvSpPr>
        <p:spPr>
          <a:xfrm>
            <a:off x="3377182" y="870268"/>
            <a:ext cx="5434461" cy="523220"/>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Collaboration Tools Used</a:t>
            </a:r>
          </a:p>
          <a:p>
            <a:pPr algn="ctr" defTabSz="1218621">
              <a:defRPr/>
            </a:pPr>
            <a:r>
              <a:rPr lang="en-US" sz="1200" dirty="0">
                <a:solidFill>
                  <a:srgbClr val="000000"/>
                </a:solidFill>
                <a:latin typeface="Arial" panose="020B0604020202020204" pitchFamily="34" charset="0"/>
                <a:cs typeface="Arial" pitchFamily="34" charset="0"/>
              </a:rPr>
              <a:t>Top 5 shown</a:t>
            </a:r>
            <a:endParaRPr lang="en-US" sz="1100" dirty="0">
              <a:solidFill>
                <a:srgbClr val="000000"/>
              </a:solidFill>
              <a:latin typeface="Arial" panose="020B0604020202020204" pitchFamily="34" charset="0"/>
              <a:cs typeface="Arial" pitchFamily="34" charset="0"/>
            </a:endParaRPr>
          </a:p>
        </p:txBody>
      </p:sp>
      <p:sp>
        <p:nvSpPr>
          <p:cNvPr id="13" name="Arrow: Pentagon 12">
            <a:extLst>
              <a:ext uri="{FF2B5EF4-FFF2-40B4-BE49-F238E27FC236}">
                <a16:creationId xmlns:a16="http://schemas.microsoft.com/office/drawing/2014/main" id="{CCEA447F-F331-4155-A179-88728B536072}"/>
              </a:ext>
            </a:extLst>
          </p:cNvPr>
          <p:cNvSpPr/>
          <p:nvPr/>
        </p:nvSpPr>
        <p:spPr>
          <a:xfrm>
            <a:off x="1" y="870268"/>
            <a:ext cx="744278" cy="27699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chemeClr val="bg1"/>
                </a:solidFill>
                <a:latin typeface="Arial" panose="020B0604020202020204" pitchFamily="34" charset="0"/>
                <a:cs typeface="Arial" panose="020B0604020202020204" pitchFamily="34" charset="0"/>
              </a:rPr>
              <a:t>Total</a:t>
            </a:r>
          </a:p>
        </p:txBody>
      </p:sp>
      <p:grpSp>
        <p:nvGrpSpPr>
          <p:cNvPr id="30" name="Group 29">
            <a:extLst>
              <a:ext uri="{FF2B5EF4-FFF2-40B4-BE49-F238E27FC236}">
                <a16:creationId xmlns:a16="http://schemas.microsoft.com/office/drawing/2014/main" id="{02845929-404B-4224-B477-FB3FF4B1738C}"/>
              </a:ext>
            </a:extLst>
          </p:cNvPr>
          <p:cNvGrpSpPr/>
          <p:nvPr/>
        </p:nvGrpSpPr>
        <p:grpSpPr>
          <a:xfrm>
            <a:off x="3211145" y="1551028"/>
            <a:ext cx="843501" cy="566872"/>
            <a:chOff x="3211145" y="1551028"/>
            <a:chExt cx="843501" cy="566872"/>
          </a:xfrm>
        </p:grpSpPr>
        <p:pic>
          <p:nvPicPr>
            <p:cNvPr id="19" name="Graphic 18">
              <a:extLst>
                <a:ext uri="{FF2B5EF4-FFF2-40B4-BE49-F238E27FC236}">
                  <a16:creationId xmlns:a16="http://schemas.microsoft.com/office/drawing/2014/main" id="{38DB7762-25DE-47D5-8258-B6029AC374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81148" y="1814405"/>
              <a:ext cx="303495" cy="303495"/>
            </a:xfrm>
            <a:prstGeom prst="rect">
              <a:avLst/>
            </a:prstGeom>
          </p:spPr>
        </p:pic>
        <p:sp>
          <p:nvSpPr>
            <p:cNvPr id="20" name="TextBox 19">
              <a:extLst>
                <a:ext uri="{FF2B5EF4-FFF2-40B4-BE49-F238E27FC236}">
                  <a16:creationId xmlns:a16="http://schemas.microsoft.com/office/drawing/2014/main" id="{D61CF844-5F60-4FB2-985E-900C106BB7B7}"/>
                </a:ext>
              </a:extLst>
            </p:cNvPr>
            <p:cNvSpPr txBox="1"/>
            <p:nvPr/>
          </p:nvSpPr>
          <p:spPr>
            <a:xfrm>
              <a:off x="3211145" y="1551028"/>
              <a:ext cx="843501"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VS/Small</a:t>
              </a:r>
            </a:p>
          </p:txBody>
        </p:sp>
      </p:grpSp>
      <p:grpSp>
        <p:nvGrpSpPr>
          <p:cNvPr id="29" name="Group 28">
            <a:extLst>
              <a:ext uri="{FF2B5EF4-FFF2-40B4-BE49-F238E27FC236}">
                <a16:creationId xmlns:a16="http://schemas.microsoft.com/office/drawing/2014/main" id="{26011897-20C8-4FA7-8F14-A6704C5AE79F}"/>
              </a:ext>
            </a:extLst>
          </p:cNvPr>
          <p:cNvGrpSpPr/>
          <p:nvPr/>
        </p:nvGrpSpPr>
        <p:grpSpPr>
          <a:xfrm>
            <a:off x="6536972" y="1551028"/>
            <a:ext cx="766557" cy="566872"/>
            <a:chOff x="6536972" y="1551028"/>
            <a:chExt cx="766557" cy="566872"/>
          </a:xfrm>
        </p:grpSpPr>
        <p:grpSp>
          <p:nvGrpSpPr>
            <p:cNvPr id="16" name="Group 15">
              <a:extLst>
                <a:ext uri="{FF2B5EF4-FFF2-40B4-BE49-F238E27FC236}">
                  <a16:creationId xmlns:a16="http://schemas.microsoft.com/office/drawing/2014/main" id="{E2E8F2D1-5702-4D59-85DE-8A9C8BD8BD36}"/>
                </a:ext>
              </a:extLst>
            </p:cNvPr>
            <p:cNvGrpSpPr/>
            <p:nvPr/>
          </p:nvGrpSpPr>
          <p:grpSpPr>
            <a:xfrm>
              <a:off x="6661897" y="1814405"/>
              <a:ext cx="516706" cy="303495"/>
              <a:chOff x="1305793" y="4073343"/>
              <a:chExt cx="516706" cy="303495"/>
            </a:xfrm>
          </p:grpSpPr>
          <p:pic>
            <p:nvPicPr>
              <p:cNvPr id="17" name="Graphic 16">
                <a:extLst>
                  <a:ext uri="{FF2B5EF4-FFF2-40B4-BE49-F238E27FC236}">
                    <a16:creationId xmlns:a16="http://schemas.microsoft.com/office/drawing/2014/main" id="{864DEEE6-7ED3-4CC5-B059-CE471450EF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5793" y="4073343"/>
                <a:ext cx="303495" cy="303495"/>
              </a:xfrm>
              <a:prstGeom prst="rect">
                <a:avLst/>
              </a:prstGeom>
            </p:spPr>
          </p:pic>
          <p:pic>
            <p:nvPicPr>
              <p:cNvPr id="18" name="Graphic 17">
                <a:extLst>
                  <a:ext uri="{FF2B5EF4-FFF2-40B4-BE49-F238E27FC236}">
                    <a16:creationId xmlns:a16="http://schemas.microsoft.com/office/drawing/2014/main" id="{E1DF8493-2FA7-4690-B8CE-A734F2FEAB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9004" y="4073343"/>
                <a:ext cx="303495" cy="303495"/>
              </a:xfrm>
              <a:prstGeom prst="rect">
                <a:avLst/>
              </a:prstGeom>
            </p:spPr>
          </p:pic>
        </p:grpSp>
        <p:sp>
          <p:nvSpPr>
            <p:cNvPr id="21" name="TextBox 20">
              <a:extLst>
                <a:ext uri="{FF2B5EF4-FFF2-40B4-BE49-F238E27FC236}">
                  <a16:creationId xmlns:a16="http://schemas.microsoft.com/office/drawing/2014/main" id="{28779012-874C-4F99-B9F9-C524F47F079B}"/>
                </a:ext>
              </a:extLst>
            </p:cNvPr>
            <p:cNvSpPr txBox="1"/>
            <p:nvPr/>
          </p:nvSpPr>
          <p:spPr>
            <a:xfrm>
              <a:off x="6536972" y="1551028"/>
              <a:ext cx="766557"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Medium</a:t>
              </a:r>
            </a:p>
          </p:txBody>
        </p:sp>
      </p:grpSp>
      <p:grpSp>
        <p:nvGrpSpPr>
          <p:cNvPr id="33" name="Group 32">
            <a:extLst>
              <a:ext uri="{FF2B5EF4-FFF2-40B4-BE49-F238E27FC236}">
                <a16:creationId xmlns:a16="http://schemas.microsoft.com/office/drawing/2014/main" id="{2F9B63BD-9B11-4F7B-AF75-C7CB07DE8E44}"/>
              </a:ext>
            </a:extLst>
          </p:cNvPr>
          <p:cNvGrpSpPr/>
          <p:nvPr/>
        </p:nvGrpSpPr>
        <p:grpSpPr>
          <a:xfrm>
            <a:off x="10207844" y="1551028"/>
            <a:ext cx="603050" cy="588118"/>
            <a:chOff x="10207844" y="1551028"/>
            <a:chExt cx="603050" cy="588118"/>
          </a:xfrm>
        </p:grpSpPr>
        <p:pic>
          <p:nvPicPr>
            <p:cNvPr id="15" name="Graphic 14">
              <a:extLst>
                <a:ext uri="{FF2B5EF4-FFF2-40B4-BE49-F238E27FC236}">
                  <a16:creationId xmlns:a16="http://schemas.microsoft.com/office/drawing/2014/main" id="{D791C28D-6F50-4260-BD4C-C969EF660EE9}"/>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23456" b="21606"/>
            <a:stretch/>
          </p:blipFill>
          <p:spPr>
            <a:xfrm>
              <a:off x="10213818" y="1814405"/>
              <a:ext cx="591103" cy="324741"/>
            </a:xfrm>
            <a:prstGeom prst="rect">
              <a:avLst/>
            </a:prstGeom>
          </p:spPr>
        </p:pic>
        <p:sp>
          <p:nvSpPr>
            <p:cNvPr id="22" name="TextBox 21">
              <a:extLst>
                <a:ext uri="{FF2B5EF4-FFF2-40B4-BE49-F238E27FC236}">
                  <a16:creationId xmlns:a16="http://schemas.microsoft.com/office/drawing/2014/main" id="{F167F87B-69DA-4F12-9885-C910AEFD9FFD}"/>
                </a:ext>
              </a:extLst>
            </p:cNvPr>
            <p:cNvSpPr txBox="1"/>
            <p:nvPr/>
          </p:nvSpPr>
          <p:spPr>
            <a:xfrm>
              <a:off x="10207844" y="1551028"/>
              <a:ext cx="603050"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Large</a:t>
              </a:r>
            </a:p>
          </p:txBody>
        </p:sp>
      </p:grpSp>
      <p:grpSp>
        <p:nvGrpSpPr>
          <p:cNvPr id="64" name="Group 63">
            <a:extLst>
              <a:ext uri="{FF2B5EF4-FFF2-40B4-BE49-F238E27FC236}">
                <a16:creationId xmlns:a16="http://schemas.microsoft.com/office/drawing/2014/main" id="{63084C1E-90C3-4D40-A1A2-56DBD26DFFDD}"/>
              </a:ext>
            </a:extLst>
          </p:cNvPr>
          <p:cNvGrpSpPr/>
          <p:nvPr/>
        </p:nvGrpSpPr>
        <p:grpSpPr>
          <a:xfrm>
            <a:off x="5813050" y="1965709"/>
            <a:ext cx="2214400" cy="3696129"/>
            <a:chOff x="2124754" y="1996115"/>
            <a:chExt cx="2214400" cy="3696129"/>
          </a:xfrm>
        </p:grpSpPr>
        <p:sp>
          <p:nvSpPr>
            <p:cNvPr id="65" name="Rectangle 64">
              <a:extLst>
                <a:ext uri="{FF2B5EF4-FFF2-40B4-BE49-F238E27FC236}">
                  <a16:creationId xmlns:a16="http://schemas.microsoft.com/office/drawing/2014/main" id="{0CAB741C-8D83-45FA-9B62-6894DFCD4C5F}"/>
                </a:ext>
              </a:extLst>
            </p:cNvPr>
            <p:cNvSpPr/>
            <p:nvPr/>
          </p:nvSpPr>
          <p:spPr>
            <a:xfrm>
              <a:off x="2124754" y="1996115"/>
              <a:ext cx="2194561" cy="904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E1140A"/>
                  </a:solidFill>
                  <a:latin typeface="Arial" panose="020B0604020202020204" pitchFamily="34" charset="0"/>
                  <a:cs typeface="Arial" panose="020B0604020202020204" pitchFamily="34" charset="0"/>
                </a:rPr>
                <a:t>48</a:t>
              </a:r>
              <a:r>
                <a:rPr lang="en-US" sz="1800" b="1" dirty="0">
                  <a:solidFill>
                    <a:srgbClr val="E1140A"/>
                  </a:solidFill>
                  <a:latin typeface="Arial" panose="020B0604020202020204" pitchFamily="34" charset="0"/>
                  <a:cs typeface="Arial" panose="020B0604020202020204" pitchFamily="34" charset="0"/>
                </a:rPr>
                <a:t>%</a:t>
              </a:r>
              <a:endParaRPr lang="en-US" sz="2800" b="1" dirty="0">
                <a:solidFill>
                  <a:srgbClr val="E1140A"/>
                </a:solidFill>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4E10738F-D920-4B60-98CD-F8C75D8A2CC7}"/>
                </a:ext>
              </a:extLst>
            </p:cNvPr>
            <p:cNvSpPr/>
            <p:nvPr/>
          </p:nvSpPr>
          <p:spPr>
            <a:xfrm>
              <a:off x="2124754" y="2458314"/>
              <a:ext cx="2194561" cy="904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E1140A"/>
                  </a:solidFill>
                  <a:latin typeface="Arial" panose="020B0604020202020204" pitchFamily="34" charset="0"/>
                  <a:cs typeface="Arial" panose="020B0604020202020204" pitchFamily="34" charset="0"/>
                </a:rPr>
                <a:t>45</a:t>
              </a:r>
              <a:r>
                <a:rPr lang="en-US" sz="1800" b="1" dirty="0">
                  <a:solidFill>
                    <a:srgbClr val="E1140A"/>
                  </a:solidFill>
                  <a:latin typeface="Arial" panose="020B0604020202020204" pitchFamily="34" charset="0"/>
                  <a:cs typeface="Arial" panose="020B0604020202020204" pitchFamily="34" charset="0"/>
                </a:rPr>
                <a:t>%</a:t>
              </a:r>
              <a:endParaRPr lang="en-US" sz="2800" b="1" dirty="0">
                <a:solidFill>
                  <a:srgbClr val="E1140A"/>
                </a:solidFill>
                <a:latin typeface="Arial" panose="020B0604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FFD0AAEA-5FFA-4857-9EB4-05D67E9EA3C4}"/>
                </a:ext>
              </a:extLst>
            </p:cNvPr>
            <p:cNvSpPr/>
            <p:nvPr/>
          </p:nvSpPr>
          <p:spPr>
            <a:xfrm>
              <a:off x="2124754" y="2920513"/>
              <a:ext cx="2194561" cy="904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E1140A"/>
                  </a:solidFill>
                  <a:latin typeface="Arial" panose="020B0604020202020204" pitchFamily="34" charset="0"/>
                  <a:cs typeface="Arial" panose="020B0604020202020204" pitchFamily="34" charset="0"/>
                </a:rPr>
                <a:t>43</a:t>
              </a:r>
              <a:r>
                <a:rPr lang="en-US" sz="1800" b="1" dirty="0">
                  <a:solidFill>
                    <a:srgbClr val="E1140A"/>
                  </a:solidFill>
                  <a:latin typeface="Arial" panose="020B0604020202020204" pitchFamily="34" charset="0"/>
                  <a:cs typeface="Arial" panose="020B0604020202020204" pitchFamily="34" charset="0"/>
                </a:rPr>
                <a:t>%</a:t>
              </a:r>
              <a:endParaRPr lang="en-US" sz="2800" b="1" dirty="0">
                <a:solidFill>
                  <a:srgbClr val="E1140A"/>
                </a:solidFill>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84D8CB74-11A6-4E0A-8926-75FDCDE802DB}"/>
                </a:ext>
              </a:extLst>
            </p:cNvPr>
            <p:cNvSpPr/>
            <p:nvPr/>
          </p:nvSpPr>
          <p:spPr>
            <a:xfrm>
              <a:off x="2137383" y="3382712"/>
              <a:ext cx="2194561" cy="904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E1140A"/>
                  </a:solidFill>
                  <a:latin typeface="Arial" panose="020B0604020202020204" pitchFamily="34" charset="0"/>
                  <a:cs typeface="Arial" panose="020B0604020202020204" pitchFamily="34" charset="0"/>
                </a:rPr>
                <a:t>39</a:t>
              </a:r>
              <a:r>
                <a:rPr lang="en-US" sz="1800" b="1" dirty="0">
                  <a:solidFill>
                    <a:srgbClr val="E1140A"/>
                  </a:solidFill>
                  <a:latin typeface="Arial" panose="020B0604020202020204" pitchFamily="34" charset="0"/>
                  <a:cs typeface="Arial" panose="020B0604020202020204" pitchFamily="34" charset="0"/>
                </a:rPr>
                <a:t>%</a:t>
              </a:r>
              <a:endParaRPr lang="en-US" sz="2800" b="1" dirty="0">
                <a:solidFill>
                  <a:srgbClr val="E1140A"/>
                </a:solidFill>
                <a:latin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4663EADD-EC21-4B45-B49C-E3600B4A16C8}"/>
                </a:ext>
              </a:extLst>
            </p:cNvPr>
            <p:cNvSpPr/>
            <p:nvPr/>
          </p:nvSpPr>
          <p:spPr>
            <a:xfrm>
              <a:off x="2137383" y="3844911"/>
              <a:ext cx="2194561" cy="904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E1140A"/>
                  </a:solidFill>
                  <a:latin typeface="Arial" panose="020B0604020202020204" pitchFamily="34" charset="0"/>
                  <a:cs typeface="Arial" panose="020B0604020202020204" pitchFamily="34" charset="0"/>
                </a:rPr>
                <a:t>34</a:t>
              </a:r>
              <a:r>
                <a:rPr lang="en-US" sz="1800" b="1" dirty="0">
                  <a:solidFill>
                    <a:srgbClr val="E1140A"/>
                  </a:solidFill>
                  <a:latin typeface="Arial" panose="020B0604020202020204" pitchFamily="34" charset="0"/>
                  <a:cs typeface="Arial" panose="020B0604020202020204" pitchFamily="34" charset="0"/>
                </a:rPr>
                <a:t>%</a:t>
              </a:r>
              <a:endParaRPr lang="en-US" sz="2800" b="1" dirty="0">
                <a:solidFill>
                  <a:srgbClr val="E1140A"/>
                </a:solidFill>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9D74FAAC-1838-4AD3-8288-147F55DF8ED6}"/>
                </a:ext>
              </a:extLst>
            </p:cNvPr>
            <p:cNvSpPr/>
            <p:nvPr/>
          </p:nvSpPr>
          <p:spPr>
            <a:xfrm>
              <a:off x="2139174" y="4307110"/>
              <a:ext cx="2194561" cy="904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E1140A"/>
                  </a:solidFill>
                  <a:latin typeface="Arial" panose="020B0604020202020204" pitchFamily="34" charset="0"/>
                  <a:cs typeface="Arial" panose="020B0604020202020204" pitchFamily="34" charset="0"/>
                </a:rPr>
                <a:t>87</a:t>
              </a:r>
              <a:r>
                <a:rPr lang="en-US" sz="1800" b="1" dirty="0">
                  <a:solidFill>
                    <a:srgbClr val="E1140A"/>
                  </a:solidFill>
                  <a:latin typeface="Arial" panose="020B0604020202020204" pitchFamily="34" charset="0"/>
                  <a:cs typeface="Arial" panose="020B0604020202020204" pitchFamily="34" charset="0"/>
                </a:rPr>
                <a:t>%</a:t>
              </a:r>
              <a:endParaRPr lang="en-US" sz="2800" b="1" dirty="0">
                <a:solidFill>
                  <a:srgbClr val="E1140A"/>
                </a:solidFill>
                <a:latin typeface="Arial" panose="020B0604020202020204" pitchFamily="34" charset="0"/>
                <a:cs typeface="Arial" panose="020B0604020202020204" pitchFamily="34" charset="0"/>
              </a:endParaRPr>
            </a:p>
          </p:txBody>
        </p:sp>
        <p:sp>
          <p:nvSpPr>
            <p:cNvPr id="72" name="Rectangle 71">
              <a:extLst>
                <a:ext uri="{FF2B5EF4-FFF2-40B4-BE49-F238E27FC236}">
                  <a16:creationId xmlns:a16="http://schemas.microsoft.com/office/drawing/2014/main" id="{2FD533A7-B349-4BBC-9959-0CBAD5FBB54E}"/>
                </a:ext>
              </a:extLst>
            </p:cNvPr>
            <p:cNvSpPr/>
            <p:nvPr/>
          </p:nvSpPr>
          <p:spPr>
            <a:xfrm>
              <a:off x="2144593" y="4787614"/>
              <a:ext cx="2194561" cy="904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E1140A"/>
                  </a:solidFill>
                  <a:latin typeface="Arial" panose="020B0604020202020204" pitchFamily="34" charset="0"/>
                  <a:cs typeface="Arial" panose="020B0604020202020204" pitchFamily="34" charset="0"/>
                </a:rPr>
                <a:t>80</a:t>
              </a:r>
              <a:r>
                <a:rPr lang="en-US" sz="1800" b="1" dirty="0">
                  <a:solidFill>
                    <a:srgbClr val="E1140A"/>
                  </a:solidFill>
                  <a:latin typeface="Arial" panose="020B0604020202020204" pitchFamily="34" charset="0"/>
                  <a:cs typeface="Arial" panose="020B0604020202020204" pitchFamily="34" charset="0"/>
                </a:rPr>
                <a:t>%</a:t>
              </a:r>
              <a:endParaRPr lang="en-US" sz="2800" b="1" dirty="0">
                <a:solidFill>
                  <a:srgbClr val="E1140A"/>
                </a:solidFill>
                <a:latin typeface="Arial" panose="020B0604020202020204" pitchFamily="34" charset="0"/>
                <a:cs typeface="Arial" panose="020B0604020202020204" pitchFamily="34" charset="0"/>
              </a:endParaRPr>
            </a:p>
          </p:txBody>
        </p:sp>
      </p:grpSp>
      <p:grpSp>
        <p:nvGrpSpPr>
          <p:cNvPr id="73" name="Group 72">
            <a:extLst>
              <a:ext uri="{FF2B5EF4-FFF2-40B4-BE49-F238E27FC236}">
                <a16:creationId xmlns:a16="http://schemas.microsoft.com/office/drawing/2014/main" id="{ACA3B50A-5435-4B5F-BC3C-B63AE6321B18}"/>
              </a:ext>
            </a:extLst>
          </p:cNvPr>
          <p:cNvGrpSpPr/>
          <p:nvPr/>
        </p:nvGrpSpPr>
        <p:grpSpPr>
          <a:xfrm>
            <a:off x="9402169" y="1965709"/>
            <a:ext cx="2214400" cy="3721375"/>
            <a:chOff x="2124754" y="1996115"/>
            <a:chExt cx="2214400" cy="3721375"/>
          </a:xfrm>
        </p:grpSpPr>
        <p:sp>
          <p:nvSpPr>
            <p:cNvPr id="74" name="Rectangle 73">
              <a:extLst>
                <a:ext uri="{FF2B5EF4-FFF2-40B4-BE49-F238E27FC236}">
                  <a16:creationId xmlns:a16="http://schemas.microsoft.com/office/drawing/2014/main" id="{81FC2D36-DA47-463A-89ED-34BEFFB2325E}"/>
                </a:ext>
              </a:extLst>
            </p:cNvPr>
            <p:cNvSpPr/>
            <p:nvPr/>
          </p:nvSpPr>
          <p:spPr>
            <a:xfrm>
              <a:off x="2124754" y="1996115"/>
              <a:ext cx="2194561" cy="904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45</a:t>
              </a:r>
              <a:r>
                <a:rPr lang="en-US" sz="1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75" name="Rectangle 74">
              <a:extLst>
                <a:ext uri="{FF2B5EF4-FFF2-40B4-BE49-F238E27FC236}">
                  <a16:creationId xmlns:a16="http://schemas.microsoft.com/office/drawing/2014/main" id="{FEC1BE7C-346C-4419-B5EA-718A880FFD54}"/>
                </a:ext>
              </a:extLst>
            </p:cNvPr>
            <p:cNvSpPr/>
            <p:nvPr/>
          </p:nvSpPr>
          <p:spPr>
            <a:xfrm>
              <a:off x="2124754" y="2458314"/>
              <a:ext cx="2194561" cy="904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52</a:t>
              </a:r>
              <a:r>
                <a:rPr lang="en-US" sz="1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76" name="Rectangle 75">
              <a:extLst>
                <a:ext uri="{FF2B5EF4-FFF2-40B4-BE49-F238E27FC236}">
                  <a16:creationId xmlns:a16="http://schemas.microsoft.com/office/drawing/2014/main" id="{E4EC5F29-243E-43B1-BA8D-967A6BF3C59E}"/>
                </a:ext>
              </a:extLst>
            </p:cNvPr>
            <p:cNvSpPr/>
            <p:nvPr/>
          </p:nvSpPr>
          <p:spPr>
            <a:xfrm>
              <a:off x="2124754" y="2920513"/>
              <a:ext cx="2194561" cy="904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49</a:t>
              </a:r>
              <a:r>
                <a:rPr lang="en-US" sz="1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77" name="Rectangle 76">
              <a:extLst>
                <a:ext uri="{FF2B5EF4-FFF2-40B4-BE49-F238E27FC236}">
                  <a16:creationId xmlns:a16="http://schemas.microsoft.com/office/drawing/2014/main" id="{CD8AEA82-676C-4A2D-87FF-A4DD1F368A8B}"/>
                </a:ext>
              </a:extLst>
            </p:cNvPr>
            <p:cNvSpPr/>
            <p:nvPr/>
          </p:nvSpPr>
          <p:spPr>
            <a:xfrm>
              <a:off x="2137383" y="3382712"/>
              <a:ext cx="2194561" cy="904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38</a:t>
              </a:r>
              <a:r>
                <a:rPr lang="en-US" sz="1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78" name="Rectangle 77">
              <a:extLst>
                <a:ext uri="{FF2B5EF4-FFF2-40B4-BE49-F238E27FC236}">
                  <a16:creationId xmlns:a16="http://schemas.microsoft.com/office/drawing/2014/main" id="{3A0DEDAB-202D-40F8-BB95-F5BB736315EF}"/>
                </a:ext>
              </a:extLst>
            </p:cNvPr>
            <p:cNvSpPr/>
            <p:nvPr/>
          </p:nvSpPr>
          <p:spPr>
            <a:xfrm>
              <a:off x="2137383" y="3844911"/>
              <a:ext cx="2194561" cy="904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32</a:t>
              </a:r>
              <a:r>
                <a:rPr lang="en-US" sz="1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79" name="Rectangle 78">
              <a:extLst>
                <a:ext uri="{FF2B5EF4-FFF2-40B4-BE49-F238E27FC236}">
                  <a16:creationId xmlns:a16="http://schemas.microsoft.com/office/drawing/2014/main" id="{F0360B48-506B-4580-BEC5-7257A47C03B4}"/>
                </a:ext>
              </a:extLst>
            </p:cNvPr>
            <p:cNvSpPr/>
            <p:nvPr/>
          </p:nvSpPr>
          <p:spPr>
            <a:xfrm>
              <a:off x="2139174" y="4307110"/>
              <a:ext cx="2194561" cy="904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89</a:t>
              </a:r>
              <a:r>
                <a:rPr lang="en-US" sz="1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81" name="Rectangle 80">
              <a:extLst>
                <a:ext uri="{FF2B5EF4-FFF2-40B4-BE49-F238E27FC236}">
                  <a16:creationId xmlns:a16="http://schemas.microsoft.com/office/drawing/2014/main" id="{96B3D221-E6D1-493F-AA2C-43874E3FF602}"/>
                </a:ext>
              </a:extLst>
            </p:cNvPr>
            <p:cNvSpPr/>
            <p:nvPr/>
          </p:nvSpPr>
          <p:spPr>
            <a:xfrm>
              <a:off x="2144593" y="4812860"/>
              <a:ext cx="2194561" cy="904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78</a:t>
              </a:r>
              <a:r>
                <a:rPr lang="en-US" sz="1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dirty="0">
                <a:solidFill>
                  <a:schemeClr val="accent1">
                    <a:lumMod val="60000"/>
                    <a:lumOff val="40000"/>
                  </a:schemeClr>
                </a:solidFill>
                <a:latin typeface="Arial" panose="020B0604020202020204" pitchFamily="34" charset="0"/>
                <a:cs typeface="Arial" panose="020B0604020202020204" pitchFamily="34" charset="0"/>
              </a:endParaRPr>
            </a:p>
          </p:txBody>
        </p:sp>
      </p:grpSp>
      <p:sp>
        <p:nvSpPr>
          <p:cNvPr id="23" name="TextBox 22">
            <a:extLst>
              <a:ext uri="{FF2B5EF4-FFF2-40B4-BE49-F238E27FC236}">
                <a16:creationId xmlns:a16="http://schemas.microsoft.com/office/drawing/2014/main" id="{AEB78F18-F7B9-47C1-8D09-4816D4DB23A7}"/>
              </a:ext>
            </a:extLst>
          </p:cNvPr>
          <p:cNvSpPr txBox="1"/>
          <p:nvPr/>
        </p:nvSpPr>
        <p:spPr>
          <a:xfrm>
            <a:off x="1331985" y="2274767"/>
            <a:ext cx="1700085" cy="347326"/>
          </a:xfrm>
          <a:prstGeom prst="rect">
            <a:avLst/>
          </a:prstGeom>
          <a:noFill/>
        </p:spPr>
        <p:txBody>
          <a:bodyPr wrap="square" lIns="18288" rIns="18288" rtlCol="0" anchor="ctr">
            <a:noAutofit/>
          </a:bodyPr>
          <a:lstStyle/>
          <a:p>
            <a:pPr algn="r"/>
            <a:r>
              <a:rPr lang="en-US" sz="1200" dirty="0">
                <a:latin typeface="Arial" panose="020B0604020202020204" pitchFamily="34" charset="0"/>
                <a:cs typeface="Arial" panose="020B0604020202020204" pitchFamily="34" charset="0"/>
              </a:rPr>
              <a:t>Zoom</a:t>
            </a:r>
          </a:p>
        </p:txBody>
      </p:sp>
      <p:sp>
        <p:nvSpPr>
          <p:cNvPr id="27" name="TextBox 26">
            <a:extLst>
              <a:ext uri="{FF2B5EF4-FFF2-40B4-BE49-F238E27FC236}">
                <a16:creationId xmlns:a16="http://schemas.microsoft.com/office/drawing/2014/main" id="{B57F1999-E286-4988-81EC-FEAB44604F74}"/>
              </a:ext>
            </a:extLst>
          </p:cNvPr>
          <p:cNvSpPr txBox="1"/>
          <p:nvPr/>
        </p:nvSpPr>
        <p:spPr>
          <a:xfrm>
            <a:off x="720839" y="2732622"/>
            <a:ext cx="2311231" cy="347326"/>
          </a:xfrm>
          <a:prstGeom prst="rect">
            <a:avLst/>
          </a:prstGeom>
          <a:noFill/>
        </p:spPr>
        <p:txBody>
          <a:bodyPr wrap="square" lIns="18288" rIns="18288" rtlCol="0" anchor="ctr">
            <a:noAutofit/>
          </a:bodyPr>
          <a:lstStyle/>
          <a:p>
            <a:pPr algn="r"/>
            <a:r>
              <a:rPr lang="en-US" sz="1200" dirty="0">
                <a:latin typeface="Arial" panose="020B0604020202020204" pitchFamily="34" charset="0"/>
                <a:cs typeface="Arial" panose="020B0604020202020204" pitchFamily="34" charset="0"/>
              </a:rPr>
              <a:t>Microsoft Teams</a:t>
            </a:r>
          </a:p>
        </p:txBody>
      </p:sp>
      <p:sp>
        <p:nvSpPr>
          <p:cNvPr id="31" name="TextBox 30">
            <a:extLst>
              <a:ext uri="{FF2B5EF4-FFF2-40B4-BE49-F238E27FC236}">
                <a16:creationId xmlns:a16="http://schemas.microsoft.com/office/drawing/2014/main" id="{BBD3F367-A8A4-4B65-8376-54CA5D800BB3}"/>
              </a:ext>
            </a:extLst>
          </p:cNvPr>
          <p:cNvSpPr txBox="1"/>
          <p:nvPr/>
        </p:nvSpPr>
        <p:spPr>
          <a:xfrm>
            <a:off x="1331985" y="3190477"/>
            <a:ext cx="1700085" cy="347326"/>
          </a:xfrm>
          <a:prstGeom prst="rect">
            <a:avLst/>
          </a:prstGeom>
          <a:noFill/>
        </p:spPr>
        <p:txBody>
          <a:bodyPr wrap="square" lIns="18288" rIns="18288" rtlCol="0" anchor="ctr">
            <a:noAutofit/>
          </a:bodyPr>
          <a:lstStyle/>
          <a:p>
            <a:pPr algn="r"/>
            <a:r>
              <a:rPr lang="en-US" sz="1200" dirty="0">
                <a:latin typeface="Arial" panose="020B0604020202020204" pitchFamily="34" charset="0"/>
                <a:cs typeface="Arial" panose="020B0604020202020204" pitchFamily="34" charset="0"/>
              </a:rPr>
              <a:t>Office 365</a:t>
            </a:r>
          </a:p>
        </p:txBody>
      </p:sp>
      <p:sp>
        <p:nvSpPr>
          <p:cNvPr id="35" name="TextBox 34">
            <a:extLst>
              <a:ext uri="{FF2B5EF4-FFF2-40B4-BE49-F238E27FC236}">
                <a16:creationId xmlns:a16="http://schemas.microsoft.com/office/drawing/2014/main" id="{8AA4762C-BB0E-4749-A4B8-83CA9D56882F}"/>
              </a:ext>
            </a:extLst>
          </p:cNvPr>
          <p:cNvSpPr txBox="1"/>
          <p:nvPr/>
        </p:nvSpPr>
        <p:spPr>
          <a:xfrm>
            <a:off x="800741" y="3648332"/>
            <a:ext cx="2231330" cy="347326"/>
          </a:xfrm>
          <a:prstGeom prst="rect">
            <a:avLst/>
          </a:prstGeom>
          <a:noFill/>
        </p:spPr>
        <p:txBody>
          <a:bodyPr wrap="square" lIns="18288" rIns="18288" rtlCol="0" anchor="ctr">
            <a:noAutofit/>
          </a:bodyPr>
          <a:lstStyle/>
          <a:p>
            <a:pPr algn="r"/>
            <a:r>
              <a:rPr lang="en-US" sz="1200" dirty="0">
                <a:latin typeface="Arial" panose="020B0604020202020204" pitchFamily="34" charset="0"/>
                <a:cs typeface="Arial" panose="020B0604020202020204" pitchFamily="34" charset="0"/>
              </a:rPr>
              <a:t>Google Meet</a:t>
            </a:r>
          </a:p>
        </p:txBody>
      </p:sp>
      <p:sp>
        <p:nvSpPr>
          <p:cNvPr id="39" name="TextBox 38">
            <a:extLst>
              <a:ext uri="{FF2B5EF4-FFF2-40B4-BE49-F238E27FC236}">
                <a16:creationId xmlns:a16="http://schemas.microsoft.com/office/drawing/2014/main" id="{DEF7C2F4-7532-4D72-9FDC-0CC8AFF614EF}"/>
              </a:ext>
            </a:extLst>
          </p:cNvPr>
          <p:cNvSpPr txBox="1"/>
          <p:nvPr/>
        </p:nvSpPr>
        <p:spPr>
          <a:xfrm>
            <a:off x="1101587" y="4106187"/>
            <a:ext cx="1934600" cy="347326"/>
          </a:xfrm>
          <a:prstGeom prst="rect">
            <a:avLst/>
          </a:prstGeom>
          <a:noFill/>
        </p:spPr>
        <p:txBody>
          <a:bodyPr wrap="square" lIns="18288" rIns="18288" rtlCol="0" anchor="ctr">
            <a:noAutofit/>
          </a:bodyPr>
          <a:lstStyle/>
          <a:p>
            <a:pPr algn="r"/>
            <a:r>
              <a:rPr lang="en-US" sz="1200" dirty="0">
                <a:latin typeface="Arial" panose="020B0604020202020204" pitchFamily="34" charset="0"/>
                <a:cs typeface="Arial" panose="020B0604020202020204" pitchFamily="34" charset="0"/>
              </a:rPr>
              <a:t>Google Docs</a:t>
            </a:r>
          </a:p>
        </p:txBody>
      </p:sp>
      <p:sp>
        <p:nvSpPr>
          <p:cNvPr id="82" name="TextBox 81">
            <a:extLst>
              <a:ext uri="{FF2B5EF4-FFF2-40B4-BE49-F238E27FC236}">
                <a16:creationId xmlns:a16="http://schemas.microsoft.com/office/drawing/2014/main" id="{33FF1A29-DD5D-46FD-9551-B1651F1CF52C}"/>
              </a:ext>
            </a:extLst>
          </p:cNvPr>
          <p:cNvSpPr txBox="1"/>
          <p:nvPr/>
        </p:nvSpPr>
        <p:spPr>
          <a:xfrm>
            <a:off x="662849" y="4564042"/>
            <a:ext cx="2373338" cy="347326"/>
          </a:xfrm>
          <a:prstGeom prst="rect">
            <a:avLst/>
          </a:prstGeom>
          <a:noFill/>
        </p:spPr>
        <p:txBody>
          <a:bodyPr wrap="square" lIns="18288" rIns="18288" rtlCol="0" anchor="ctr">
            <a:noAutofit/>
          </a:bodyPr>
          <a:lstStyle/>
          <a:p>
            <a:pPr algn="r"/>
            <a:r>
              <a:rPr lang="en-US" sz="1200" dirty="0">
                <a:latin typeface="Arial" panose="020B0604020202020204" pitchFamily="34" charset="0"/>
                <a:cs typeface="Arial" panose="020B0604020202020204" pitchFamily="34" charset="0"/>
              </a:rPr>
              <a:t>NET: Collab tools</a:t>
            </a:r>
          </a:p>
        </p:txBody>
      </p:sp>
      <p:sp>
        <p:nvSpPr>
          <p:cNvPr id="84" name="TextBox 83">
            <a:extLst>
              <a:ext uri="{FF2B5EF4-FFF2-40B4-BE49-F238E27FC236}">
                <a16:creationId xmlns:a16="http://schemas.microsoft.com/office/drawing/2014/main" id="{CFBFADB0-0106-4972-8E16-F0B2EAB8E2EB}"/>
              </a:ext>
            </a:extLst>
          </p:cNvPr>
          <p:cNvSpPr txBox="1"/>
          <p:nvPr/>
        </p:nvSpPr>
        <p:spPr>
          <a:xfrm>
            <a:off x="1104698" y="5021897"/>
            <a:ext cx="1934600" cy="347326"/>
          </a:xfrm>
          <a:prstGeom prst="rect">
            <a:avLst/>
          </a:prstGeom>
          <a:noFill/>
        </p:spPr>
        <p:txBody>
          <a:bodyPr wrap="square" lIns="18288" rIns="18288" rtlCol="0" anchor="ctr">
            <a:noAutofit/>
          </a:bodyPr>
          <a:lstStyle/>
          <a:p>
            <a:pPr algn="r"/>
            <a:r>
              <a:rPr lang="en-US" sz="1200" dirty="0">
                <a:latin typeface="Arial" panose="020B0604020202020204" pitchFamily="34" charset="0"/>
                <a:cs typeface="Arial" panose="020B0604020202020204" pitchFamily="34" charset="0"/>
              </a:rPr>
              <a:t>NET: Video only tools</a:t>
            </a:r>
          </a:p>
        </p:txBody>
      </p:sp>
      <p:cxnSp>
        <p:nvCxnSpPr>
          <p:cNvPr id="25" name="Straight Connector 24">
            <a:extLst>
              <a:ext uri="{FF2B5EF4-FFF2-40B4-BE49-F238E27FC236}">
                <a16:creationId xmlns:a16="http://schemas.microsoft.com/office/drawing/2014/main" id="{1A11CD82-DF1A-480D-B10E-4F72704E2CB7}"/>
              </a:ext>
            </a:extLst>
          </p:cNvPr>
          <p:cNvCxnSpPr/>
          <p:nvPr/>
        </p:nvCxnSpPr>
        <p:spPr>
          <a:xfrm>
            <a:off x="1771538" y="4497919"/>
            <a:ext cx="9332274"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zoom logo">
            <a:extLst>
              <a:ext uri="{FF2B5EF4-FFF2-40B4-BE49-F238E27FC236}">
                <a16:creationId xmlns:a16="http://schemas.microsoft.com/office/drawing/2014/main" id="{3558C2D7-3346-4BF4-B57B-5CA56C9DED8A}"/>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b="28320"/>
          <a:stretch/>
        </p:blipFill>
        <p:spPr bwMode="auto">
          <a:xfrm>
            <a:off x="1136993" y="2258440"/>
            <a:ext cx="426825" cy="3581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icrosoft teams logo">
            <a:extLst>
              <a:ext uri="{FF2B5EF4-FFF2-40B4-BE49-F238E27FC236}">
                <a16:creationId xmlns:a16="http://schemas.microsoft.com/office/drawing/2014/main" id="{4EFF1856-EDB1-4849-AD86-39F9609BE626}"/>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026162" y="2680291"/>
            <a:ext cx="648486" cy="4323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office 365 logo">
            <a:extLst>
              <a:ext uri="{FF2B5EF4-FFF2-40B4-BE49-F238E27FC236}">
                <a16:creationId xmlns:a16="http://schemas.microsoft.com/office/drawing/2014/main" id="{4B5C6C57-26E8-485F-9948-BE3C5F9B764D}"/>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171759" y="3177780"/>
            <a:ext cx="357293" cy="3572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google meet logo">
            <a:extLst>
              <a:ext uri="{FF2B5EF4-FFF2-40B4-BE49-F238E27FC236}">
                <a16:creationId xmlns:a16="http://schemas.microsoft.com/office/drawing/2014/main" id="{D2055F79-2E01-41E5-80C3-FAA8299BB6D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6255" t="10848" r="15734" b="12086"/>
          <a:stretch/>
        </p:blipFill>
        <p:spPr bwMode="auto">
          <a:xfrm>
            <a:off x="1179191" y="3647288"/>
            <a:ext cx="342429" cy="38802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google docs logo">
            <a:extLst>
              <a:ext uri="{FF2B5EF4-FFF2-40B4-BE49-F238E27FC236}">
                <a16:creationId xmlns:a16="http://schemas.microsoft.com/office/drawing/2014/main" id="{183EC3F4-645B-49BC-A63F-6B0E7A53A3CA}"/>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a:stretch/>
        </p:blipFill>
        <p:spPr bwMode="auto">
          <a:xfrm>
            <a:off x="934798" y="4111057"/>
            <a:ext cx="831214" cy="325642"/>
          </a:xfrm>
          <a:prstGeom prst="rect">
            <a:avLst/>
          </a:prstGeom>
          <a:noFill/>
          <a:extLst>
            <a:ext uri="{909E8E84-426E-40DD-AFC4-6F175D3DCCD1}">
              <a14:hiddenFill xmlns:a14="http://schemas.microsoft.com/office/drawing/2010/main">
                <a:solidFill>
                  <a:srgbClr val="FFFFFF"/>
                </a:solidFill>
              </a14:hiddenFill>
            </a:ext>
          </a:extLst>
        </p:spPr>
      </p:pic>
      <p:sp>
        <p:nvSpPr>
          <p:cNvPr id="90" name="Rectangle 89">
            <a:extLst>
              <a:ext uri="{FF2B5EF4-FFF2-40B4-BE49-F238E27FC236}">
                <a16:creationId xmlns:a16="http://schemas.microsoft.com/office/drawing/2014/main" id="{6EE47977-6291-4301-AD78-04364DC9BF68}"/>
              </a:ext>
            </a:extLst>
          </p:cNvPr>
          <p:cNvSpPr/>
          <p:nvPr/>
        </p:nvSpPr>
        <p:spPr>
          <a:xfrm>
            <a:off x="10804921" y="2784731"/>
            <a:ext cx="732893"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VS/S, M</a:t>
            </a:r>
            <a:endParaRPr lang="en-US" sz="800" dirty="0">
              <a:solidFill>
                <a:srgbClr val="7E96AA"/>
              </a:solidFill>
              <a:latin typeface="Arial" panose="020B0604020202020204" pitchFamily="34" charset="0"/>
              <a:cs typeface="Arial" panose="020B0604020202020204" pitchFamily="34" charset="0"/>
            </a:endParaRPr>
          </a:p>
        </p:txBody>
      </p:sp>
      <p:sp>
        <p:nvSpPr>
          <p:cNvPr id="91" name="Rectangle 90">
            <a:extLst>
              <a:ext uri="{FF2B5EF4-FFF2-40B4-BE49-F238E27FC236}">
                <a16:creationId xmlns:a16="http://schemas.microsoft.com/office/drawing/2014/main" id="{30939130-7F26-4861-9EEB-7C7EAAE623C8}"/>
              </a:ext>
            </a:extLst>
          </p:cNvPr>
          <p:cNvSpPr/>
          <p:nvPr/>
        </p:nvSpPr>
        <p:spPr>
          <a:xfrm>
            <a:off x="7264895" y="2784731"/>
            <a:ext cx="590226"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VS/S</a:t>
            </a:r>
            <a:endParaRPr lang="en-US" sz="800" dirty="0">
              <a:solidFill>
                <a:srgbClr val="7E96AA"/>
              </a:solidFill>
              <a:latin typeface="Arial" panose="020B0604020202020204" pitchFamily="34" charset="0"/>
              <a:cs typeface="Arial" panose="020B0604020202020204" pitchFamily="34" charset="0"/>
            </a:endParaRPr>
          </a:p>
        </p:txBody>
      </p:sp>
      <p:sp>
        <p:nvSpPr>
          <p:cNvPr id="92" name="Rectangle 91">
            <a:extLst>
              <a:ext uri="{FF2B5EF4-FFF2-40B4-BE49-F238E27FC236}">
                <a16:creationId xmlns:a16="http://schemas.microsoft.com/office/drawing/2014/main" id="{58260593-1225-46DA-8819-C7F531E9B825}"/>
              </a:ext>
            </a:extLst>
          </p:cNvPr>
          <p:cNvSpPr/>
          <p:nvPr/>
        </p:nvSpPr>
        <p:spPr>
          <a:xfrm>
            <a:off x="10804921" y="3232378"/>
            <a:ext cx="732893"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VS/S, M</a:t>
            </a:r>
            <a:endParaRPr lang="en-US" sz="800" dirty="0">
              <a:solidFill>
                <a:srgbClr val="7E96AA"/>
              </a:solidFill>
              <a:latin typeface="Arial" panose="020B0604020202020204" pitchFamily="34" charset="0"/>
              <a:cs typeface="Arial" panose="020B0604020202020204" pitchFamily="34" charset="0"/>
            </a:endParaRPr>
          </a:p>
        </p:txBody>
      </p:sp>
      <p:sp>
        <p:nvSpPr>
          <p:cNvPr id="93" name="Rectangle 92">
            <a:extLst>
              <a:ext uri="{FF2B5EF4-FFF2-40B4-BE49-F238E27FC236}">
                <a16:creationId xmlns:a16="http://schemas.microsoft.com/office/drawing/2014/main" id="{92551B81-F445-42DD-B713-0F146154422F}"/>
              </a:ext>
            </a:extLst>
          </p:cNvPr>
          <p:cNvSpPr/>
          <p:nvPr/>
        </p:nvSpPr>
        <p:spPr>
          <a:xfrm>
            <a:off x="7264895" y="3232378"/>
            <a:ext cx="590226"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VS/S</a:t>
            </a:r>
            <a:endParaRPr lang="en-US" sz="800" dirty="0">
              <a:solidFill>
                <a:srgbClr val="7E96AA"/>
              </a:solidFill>
              <a:latin typeface="Arial" panose="020B0604020202020204" pitchFamily="34" charset="0"/>
              <a:cs typeface="Arial" panose="020B0604020202020204" pitchFamily="34" charset="0"/>
            </a:endParaRPr>
          </a:p>
        </p:txBody>
      </p:sp>
      <p:sp>
        <p:nvSpPr>
          <p:cNvPr id="94" name="Rectangle 93">
            <a:extLst>
              <a:ext uri="{FF2B5EF4-FFF2-40B4-BE49-F238E27FC236}">
                <a16:creationId xmlns:a16="http://schemas.microsoft.com/office/drawing/2014/main" id="{1535DA71-8278-4C99-92DB-9B578E216A7E}"/>
              </a:ext>
            </a:extLst>
          </p:cNvPr>
          <p:cNvSpPr/>
          <p:nvPr/>
        </p:nvSpPr>
        <p:spPr>
          <a:xfrm>
            <a:off x="10804921" y="4603759"/>
            <a:ext cx="590226"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VS/S</a:t>
            </a:r>
            <a:endParaRPr lang="en-US" sz="800" dirty="0">
              <a:solidFill>
                <a:srgbClr val="7E96AA"/>
              </a:solidFill>
              <a:latin typeface="Arial" panose="020B0604020202020204" pitchFamily="34" charset="0"/>
              <a:cs typeface="Arial" panose="020B0604020202020204" pitchFamily="34" charset="0"/>
            </a:endParaRPr>
          </a:p>
        </p:txBody>
      </p:sp>
      <p:sp>
        <p:nvSpPr>
          <p:cNvPr id="95" name="Rectangle 94">
            <a:extLst>
              <a:ext uri="{FF2B5EF4-FFF2-40B4-BE49-F238E27FC236}">
                <a16:creationId xmlns:a16="http://schemas.microsoft.com/office/drawing/2014/main" id="{307F2F4A-2A4E-40D1-9732-CF8A92C51E9A}"/>
              </a:ext>
            </a:extLst>
          </p:cNvPr>
          <p:cNvSpPr/>
          <p:nvPr/>
        </p:nvSpPr>
        <p:spPr>
          <a:xfrm>
            <a:off x="7264895" y="4603759"/>
            <a:ext cx="590226"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VS/S</a:t>
            </a:r>
            <a:endParaRPr lang="en-US" sz="800" dirty="0">
              <a:solidFill>
                <a:srgbClr val="7E96AA"/>
              </a:solidFill>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21084ED8-EFBE-4A7B-A772-C162A191A816}"/>
              </a:ext>
            </a:extLst>
          </p:cNvPr>
          <p:cNvSpPr/>
          <p:nvPr/>
        </p:nvSpPr>
        <p:spPr>
          <a:xfrm>
            <a:off x="7264895" y="5082565"/>
            <a:ext cx="590226"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VS/S</a:t>
            </a:r>
            <a:endParaRPr lang="en-US" sz="800" dirty="0">
              <a:solidFill>
                <a:srgbClr val="7E96AA"/>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F8EE7670-A3BE-4E8C-B4E7-49D702A21D09}"/>
              </a:ext>
            </a:extLst>
          </p:cNvPr>
          <p:cNvSpPr txBox="1"/>
          <p:nvPr/>
        </p:nvSpPr>
        <p:spPr>
          <a:xfrm>
            <a:off x="11436273" y="6044406"/>
            <a:ext cx="700300" cy="302924"/>
          </a:xfrm>
          <a:prstGeom prst="rect">
            <a:avLst/>
          </a:prstGeom>
          <a:noFill/>
        </p:spPr>
        <p:txBody>
          <a:bodyPr wrap="square" lIns="18288" rIns="18288" rtlCol="0" anchor="ctr">
            <a:noAutofit/>
          </a:bodyPr>
          <a:lstStyle/>
          <a:p>
            <a:r>
              <a:rPr lang="en-US" sz="700" dirty="0">
                <a:solidFill>
                  <a:srgbClr val="7E96AA"/>
                </a:solidFill>
                <a:latin typeface="Arial" panose="020B0604020202020204" pitchFamily="34" charset="0"/>
                <a:cs typeface="Arial" panose="020B0604020202020204" pitchFamily="34" charset="0"/>
              </a:rPr>
              <a:t>Country differences for all attributes</a:t>
            </a:r>
          </a:p>
        </p:txBody>
      </p:sp>
      <p:pic>
        <p:nvPicPr>
          <p:cNvPr id="98" name="Graphic 97">
            <a:extLst>
              <a:ext uri="{FF2B5EF4-FFF2-40B4-BE49-F238E27FC236}">
                <a16:creationId xmlns:a16="http://schemas.microsoft.com/office/drawing/2014/main" id="{ACAB4A89-A0E7-4852-9B94-1DA1847214B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145224" y="6060486"/>
            <a:ext cx="276999" cy="276999"/>
          </a:xfrm>
          <a:prstGeom prst="rect">
            <a:avLst/>
          </a:prstGeom>
        </p:spPr>
      </p:pic>
    </p:spTree>
    <p:extLst>
      <p:ext uri="{BB962C8B-B14F-4D97-AF65-F5344CB8AC3E}">
        <p14:creationId xmlns:p14="http://schemas.microsoft.com/office/powerpoint/2010/main" val="303661510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4DCDEC-C008-4FE8-B17A-8653114F9A34}"/>
              </a:ext>
            </a:extLst>
          </p:cNvPr>
          <p:cNvSpPr>
            <a:spLocks noGrp="1"/>
          </p:cNvSpPr>
          <p:nvPr>
            <p:ph type="ftr" sz="quarter" idx="11"/>
          </p:nvPr>
        </p:nvSpPr>
        <p:spPr/>
        <p:txBody>
          <a:bodyPr/>
          <a:lstStyle/>
          <a:p>
            <a:r>
              <a:rPr lang="en-US" dirty="0"/>
              <a:t>2021 Lenovo Internal. All rights reserved.</a:t>
            </a:r>
          </a:p>
        </p:txBody>
      </p:sp>
      <p:sp>
        <p:nvSpPr>
          <p:cNvPr id="3" name="Content Placeholder 2">
            <a:extLst>
              <a:ext uri="{FF2B5EF4-FFF2-40B4-BE49-F238E27FC236}">
                <a16:creationId xmlns:a16="http://schemas.microsoft.com/office/drawing/2014/main" id="{3D3C0CD1-47EF-4BCA-9911-786B2E375180}"/>
              </a:ext>
            </a:extLst>
          </p:cNvPr>
          <p:cNvSpPr>
            <a:spLocks noGrp="1"/>
          </p:cNvSpPr>
          <p:nvPr>
            <p:ph sz="quarter" idx="12"/>
          </p:nvPr>
        </p:nvSpPr>
        <p:spPr>
          <a:xfrm>
            <a:off x="3950149" y="6295349"/>
            <a:ext cx="6756928" cy="562651"/>
          </a:xfrm>
        </p:spPr>
        <p:txBody>
          <a:bodyPr vert="horz" lIns="91440" tIns="45720" rIns="91440" bIns="45720" rtlCol="0" anchor="b">
            <a:noAutofit/>
          </a:bodyPr>
          <a:lstStyle/>
          <a:p>
            <a:r>
              <a:rPr lang="en-US" dirty="0"/>
              <a:t>Q18. How have collaboration tools affected your company’s productivity and efficiency? </a:t>
            </a:r>
          </a:p>
          <a:p>
            <a:r>
              <a:rPr lang="en-US" dirty="0"/>
              <a:t>Base: Total using at least one collaboration tool (n=8,288), VS/Small (n=2,560), Medium (n=2,869), Large (n=2,859)</a:t>
            </a:r>
          </a:p>
        </p:txBody>
      </p:sp>
      <p:sp>
        <p:nvSpPr>
          <p:cNvPr id="4" name="Slide Number Placeholder 3">
            <a:extLst>
              <a:ext uri="{FF2B5EF4-FFF2-40B4-BE49-F238E27FC236}">
                <a16:creationId xmlns:a16="http://schemas.microsoft.com/office/drawing/2014/main" id="{18F58947-1E64-496D-B2FC-6196F7241FA4}"/>
              </a:ext>
            </a:extLst>
          </p:cNvPr>
          <p:cNvSpPr>
            <a:spLocks noGrp="1"/>
          </p:cNvSpPr>
          <p:nvPr>
            <p:ph type="sldNum" sz="quarter" idx="4"/>
          </p:nvPr>
        </p:nvSpPr>
        <p:spPr/>
        <p:txBody>
          <a:bodyPr/>
          <a:lstStyle/>
          <a:p>
            <a:fld id="{6D22F896-40B5-4ADD-8801-0D06FADFA095}" type="slidenum">
              <a:rPr lang="en-US" smtClean="0">
                <a:latin typeface="Arial" panose="020B0604020202020204" pitchFamily="34" charset="0"/>
              </a:rPr>
              <a:pPr/>
              <a:t>34</a:t>
            </a:fld>
            <a:endParaRPr lang="en-US" dirty="0">
              <a:latin typeface="Arial" panose="020B0604020202020204" pitchFamily="34" charset="0"/>
            </a:endParaRPr>
          </a:p>
        </p:txBody>
      </p:sp>
      <p:sp>
        <p:nvSpPr>
          <p:cNvPr id="5" name="Title 4">
            <a:extLst>
              <a:ext uri="{FF2B5EF4-FFF2-40B4-BE49-F238E27FC236}">
                <a16:creationId xmlns:a16="http://schemas.microsoft.com/office/drawing/2014/main" id="{EDEBBF0B-168C-4251-8320-2798E2980AAE}"/>
              </a:ext>
            </a:extLst>
          </p:cNvPr>
          <p:cNvSpPr>
            <a:spLocks noGrp="1"/>
          </p:cNvSpPr>
          <p:nvPr>
            <p:ph type="title"/>
          </p:nvPr>
        </p:nvSpPr>
        <p:spPr/>
        <p:txBody>
          <a:bodyPr/>
          <a:lstStyle/>
          <a:p>
            <a:r>
              <a:rPr lang="en-US" dirty="0"/>
              <a:t>A majority believe that collaboration tools have improved their company’s productivity and efficiency, even with some initial setbacks </a:t>
            </a:r>
          </a:p>
        </p:txBody>
      </p:sp>
      <p:sp>
        <p:nvSpPr>
          <p:cNvPr id="7" name="TextBox 6">
            <a:extLst>
              <a:ext uri="{FF2B5EF4-FFF2-40B4-BE49-F238E27FC236}">
                <a16:creationId xmlns:a16="http://schemas.microsoft.com/office/drawing/2014/main" id="{DE825024-02AA-4E7D-BBB7-E399918E7AEA}"/>
              </a:ext>
            </a:extLst>
          </p:cNvPr>
          <p:cNvSpPr txBox="1"/>
          <p:nvPr/>
        </p:nvSpPr>
        <p:spPr>
          <a:xfrm>
            <a:off x="2773684" y="870268"/>
            <a:ext cx="6641456" cy="338554"/>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Collaboration Tools’ Impact On Productivity &amp; Efficiency</a:t>
            </a:r>
          </a:p>
        </p:txBody>
      </p:sp>
      <p:sp>
        <p:nvSpPr>
          <p:cNvPr id="13" name="Arrow: Pentagon 12">
            <a:extLst>
              <a:ext uri="{FF2B5EF4-FFF2-40B4-BE49-F238E27FC236}">
                <a16:creationId xmlns:a16="http://schemas.microsoft.com/office/drawing/2014/main" id="{CCEA447F-F331-4155-A179-88728B536072}"/>
              </a:ext>
            </a:extLst>
          </p:cNvPr>
          <p:cNvSpPr/>
          <p:nvPr/>
        </p:nvSpPr>
        <p:spPr>
          <a:xfrm>
            <a:off x="1" y="870268"/>
            <a:ext cx="744278" cy="27699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chemeClr val="bg1"/>
                </a:solidFill>
                <a:latin typeface="Arial" panose="020B0604020202020204" pitchFamily="34" charset="0"/>
                <a:cs typeface="Arial" panose="020B0604020202020204" pitchFamily="34" charset="0"/>
              </a:rPr>
              <a:t>Total</a:t>
            </a:r>
          </a:p>
        </p:txBody>
      </p:sp>
      <p:graphicFrame>
        <p:nvGraphicFramePr>
          <p:cNvPr id="24" name="Chart 23">
            <a:extLst>
              <a:ext uri="{FF2B5EF4-FFF2-40B4-BE49-F238E27FC236}">
                <a16:creationId xmlns:a16="http://schemas.microsoft.com/office/drawing/2014/main" id="{55760800-C02E-4F10-9DFA-DC4922378B3E}"/>
              </a:ext>
            </a:extLst>
          </p:cNvPr>
          <p:cNvGraphicFramePr/>
          <p:nvPr/>
        </p:nvGraphicFramePr>
        <p:xfrm>
          <a:off x="5416973" y="1393488"/>
          <a:ext cx="3823280" cy="4730865"/>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927DAE8A-0788-40B3-A827-10D1CA7182B4}"/>
              </a:ext>
            </a:extLst>
          </p:cNvPr>
          <p:cNvSpPr txBox="1"/>
          <p:nvPr/>
        </p:nvSpPr>
        <p:spPr>
          <a:xfrm>
            <a:off x="5561968" y="1533333"/>
            <a:ext cx="934796"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VS/Small</a:t>
            </a:r>
          </a:p>
        </p:txBody>
      </p:sp>
      <p:sp>
        <p:nvSpPr>
          <p:cNvPr id="26" name="TextBox 25">
            <a:extLst>
              <a:ext uri="{FF2B5EF4-FFF2-40B4-BE49-F238E27FC236}">
                <a16:creationId xmlns:a16="http://schemas.microsoft.com/office/drawing/2014/main" id="{4393BF85-0411-4DC1-BC24-B312CB29DFC7}"/>
              </a:ext>
            </a:extLst>
          </p:cNvPr>
          <p:cNvSpPr txBox="1"/>
          <p:nvPr/>
        </p:nvSpPr>
        <p:spPr>
          <a:xfrm>
            <a:off x="5561968" y="1738419"/>
            <a:ext cx="934796"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Medium</a:t>
            </a:r>
          </a:p>
        </p:txBody>
      </p:sp>
      <p:sp>
        <p:nvSpPr>
          <p:cNvPr id="27" name="TextBox 26">
            <a:extLst>
              <a:ext uri="{FF2B5EF4-FFF2-40B4-BE49-F238E27FC236}">
                <a16:creationId xmlns:a16="http://schemas.microsoft.com/office/drawing/2014/main" id="{60481012-6260-4EBE-8417-F23874BF38FF}"/>
              </a:ext>
            </a:extLst>
          </p:cNvPr>
          <p:cNvSpPr txBox="1"/>
          <p:nvPr/>
        </p:nvSpPr>
        <p:spPr>
          <a:xfrm>
            <a:off x="5561968" y="1946640"/>
            <a:ext cx="934796"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Large</a:t>
            </a:r>
          </a:p>
        </p:txBody>
      </p:sp>
      <p:sp>
        <p:nvSpPr>
          <p:cNvPr id="28" name="TextBox 27">
            <a:extLst>
              <a:ext uri="{FF2B5EF4-FFF2-40B4-BE49-F238E27FC236}">
                <a16:creationId xmlns:a16="http://schemas.microsoft.com/office/drawing/2014/main" id="{8C54F0A5-99DF-483C-BE1E-51023B7D03DC}"/>
              </a:ext>
            </a:extLst>
          </p:cNvPr>
          <p:cNvSpPr txBox="1"/>
          <p:nvPr/>
        </p:nvSpPr>
        <p:spPr>
          <a:xfrm>
            <a:off x="2057401" y="1641851"/>
            <a:ext cx="3396658" cy="475056"/>
          </a:xfrm>
          <a:prstGeom prst="rect">
            <a:avLst/>
          </a:prstGeom>
          <a:noFill/>
        </p:spPr>
        <p:txBody>
          <a:bodyPr wrap="square" lIns="18288" rIns="18288" rtlCol="0" anchor="ctr">
            <a:noAutofit/>
          </a:bodyPr>
          <a:lstStyle/>
          <a:p>
            <a:pPr algn="r"/>
            <a:r>
              <a:rPr lang="en-US" sz="1200" dirty="0">
                <a:latin typeface="Arial" panose="020B0604020202020204" pitchFamily="34" charset="0"/>
                <a:cs typeface="Arial" panose="020B0604020202020204" pitchFamily="34" charset="0"/>
              </a:rPr>
              <a:t>It’s made things more efficient than before</a:t>
            </a:r>
          </a:p>
        </p:txBody>
      </p:sp>
      <p:sp>
        <p:nvSpPr>
          <p:cNvPr id="29" name="TextBox 28">
            <a:extLst>
              <a:ext uri="{FF2B5EF4-FFF2-40B4-BE49-F238E27FC236}">
                <a16:creationId xmlns:a16="http://schemas.microsoft.com/office/drawing/2014/main" id="{9B5C6418-8644-4968-96E9-35AC0D619789}"/>
              </a:ext>
            </a:extLst>
          </p:cNvPr>
          <p:cNvSpPr txBox="1"/>
          <p:nvPr/>
        </p:nvSpPr>
        <p:spPr>
          <a:xfrm>
            <a:off x="2468401" y="2386474"/>
            <a:ext cx="2985658" cy="475056"/>
          </a:xfrm>
          <a:prstGeom prst="rect">
            <a:avLst/>
          </a:prstGeom>
          <a:noFill/>
        </p:spPr>
        <p:txBody>
          <a:bodyPr wrap="square" lIns="18288" rIns="18288" rtlCol="0" anchor="ctr">
            <a:noAutofit/>
          </a:bodyPr>
          <a:lstStyle/>
          <a:p>
            <a:pPr algn="r"/>
            <a:r>
              <a:rPr lang="en-US" sz="1200" dirty="0">
                <a:latin typeface="Arial" panose="020B0604020202020204" pitchFamily="34" charset="0"/>
                <a:cs typeface="Arial" panose="020B0604020202020204" pitchFamily="34" charset="0"/>
              </a:rPr>
              <a:t>Some setbacks, but long run improvement</a:t>
            </a:r>
          </a:p>
        </p:txBody>
      </p:sp>
      <p:sp>
        <p:nvSpPr>
          <p:cNvPr id="30" name="TextBox 29">
            <a:extLst>
              <a:ext uri="{FF2B5EF4-FFF2-40B4-BE49-F238E27FC236}">
                <a16:creationId xmlns:a16="http://schemas.microsoft.com/office/drawing/2014/main" id="{8ED1D1CE-6EC0-47ED-82C8-82D2D4DB3975}"/>
              </a:ext>
            </a:extLst>
          </p:cNvPr>
          <p:cNvSpPr txBox="1"/>
          <p:nvPr/>
        </p:nvSpPr>
        <p:spPr>
          <a:xfrm>
            <a:off x="2818479" y="3131097"/>
            <a:ext cx="2635579" cy="475056"/>
          </a:xfrm>
          <a:prstGeom prst="rect">
            <a:avLst/>
          </a:prstGeom>
          <a:noFill/>
        </p:spPr>
        <p:txBody>
          <a:bodyPr wrap="square" lIns="18288" rIns="18288" rtlCol="0" anchor="ctr">
            <a:noAutofit/>
          </a:bodyPr>
          <a:lstStyle/>
          <a:p>
            <a:pPr algn="r"/>
            <a:r>
              <a:rPr lang="en-US" sz="1200" dirty="0">
                <a:latin typeface="Arial" panose="020B0604020202020204" pitchFamily="34" charset="0"/>
                <a:cs typeface="Arial" panose="020B0604020202020204" pitchFamily="34" charset="0"/>
              </a:rPr>
              <a:t>No difference, we already had collaboration tools in place</a:t>
            </a:r>
          </a:p>
        </p:txBody>
      </p:sp>
      <p:sp>
        <p:nvSpPr>
          <p:cNvPr id="31" name="TextBox 30">
            <a:extLst>
              <a:ext uri="{FF2B5EF4-FFF2-40B4-BE49-F238E27FC236}">
                <a16:creationId xmlns:a16="http://schemas.microsoft.com/office/drawing/2014/main" id="{2307613E-879F-473F-AD62-ADE90B8B3CE0}"/>
              </a:ext>
            </a:extLst>
          </p:cNvPr>
          <p:cNvSpPr txBox="1"/>
          <p:nvPr/>
        </p:nvSpPr>
        <p:spPr>
          <a:xfrm>
            <a:off x="2980316" y="3875719"/>
            <a:ext cx="2473742" cy="562651"/>
          </a:xfrm>
          <a:prstGeom prst="rect">
            <a:avLst/>
          </a:prstGeom>
          <a:noFill/>
        </p:spPr>
        <p:txBody>
          <a:bodyPr wrap="square" lIns="18288" rIns="18288" rtlCol="0" anchor="ctr">
            <a:noAutofit/>
          </a:bodyPr>
          <a:lstStyle/>
          <a:p>
            <a:pPr algn="r"/>
            <a:r>
              <a:rPr lang="en-US" sz="1200" dirty="0">
                <a:latin typeface="Arial" panose="020B0604020202020204" pitchFamily="34" charset="0"/>
                <a:cs typeface="Arial" panose="020B0604020202020204" pitchFamily="34" charset="0"/>
              </a:rPr>
              <a:t>No difference, same productivity and efficiency as without them</a:t>
            </a:r>
          </a:p>
        </p:txBody>
      </p:sp>
      <p:sp>
        <p:nvSpPr>
          <p:cNvPr id="32" name="TextBox 31">
            <a:extLst>
              <a:ext uri="{FF2B5EF4-FFF2-40B4-BE49-F238E27FC236}">
                <a16:creationId xmlns:a16="http://schemas.microsoft.com/office/drawing/2014/main" id="{A6CEA50C-1B68-4C5E-A39B-1633C9427DE3}"/>
              </a:ext>
            </a:extLst>
          </p:cNvPr>
          <p:cNvSpPr txBox="1"/>
          <p:nvPr/>
        </p:nvSpPr>
        <p:spPr>
          <a:xfrm>
            <a:off x="2773684" y="4620342"/>
            <a:ext cx="2680375" cy="562651"/>
          </a:xfrm>
          <a:prstGeom prst="rect">
            <a:avLst/>
          </a:prstGeom>
          <a:noFill/>
        </p:spPr>
        <p:txBody>
          <a:bodyPr wrap="square" lIns="18288" rIns="18288" rtlCol="0" anchor="ctr">
            <a:noAutofit/>
          </a:bodyPr>
          <a:lstStyle/>
          <a:p>
            <a:pPr algn="r"/>
            <a:r>
              <a:rPr lang="en-US" sz="1200" dirty="0">
                <a:latin typeface="Arial" panose="020B0604020202020204" pitchFamily="34" charset="0"/>
                <a:cs typeface="Arial" panose="020B0604020202020204" pitchFamily="34" charset="0"/>
              </a:rPr>
              <a:t>It’s made things a bit worse, but we’re dealing with it</a:t>
            </a:r>
          </a:p>
        </p:txBody>
      </p:sp>
      <p:sp>
        <p:nvSpPr>
          <p:cNvPr id="33" name="TextBox 32">
            <a:extLst>
              <a:ext uri="{FF2B5EF4-FFF2-40B4-BE49-F238E27FC236}">
                <a16:creationId xmlns:a16="http://schemas.microsoft.com/office/drawing/2014/main" id="{815079F7-B2CA-458D-BBB1-418DC48DCB1B}"/>
              </a:ext>
            </a:extLst>
          </p:cNvPr>
          <p:cNvSpPr txBox="1"/>
          <p:nvPr/>
        </p:nvSpPr>
        <p:spPr>
          <a:xfrm>
            <a:off x="2985887" y="5364968"/>
            <a:ext cx="2468171" cy="475056"/>
          </a:xfrm>
          <a:prstGeom prst="rect">
            <a:avLst/>
          </a:prstGeom>
          <a:noFill/>
        </p:spPr>
        <p:txBody>
          <a:bodyPr wrap="square" lIns="18288" rIns="18288" rtlCol="0" anchor="ctr">
            <a:noAutofit/>
          </a:bodyPr>
          <a:lstStyle/>
          <a:p>
            <a:pPr algn="r"/>
            <a:r>
              <a:rPr lang="en-US" sz="1200" dirty="0">
                <a:latin typeface="Arial" panose="020B0604020202020204" pitchFamily="34" charset="0"/>
                <a:cs typeface="Arial" panose="020B0604020202020204" pitchFamily="34" charset="0"/>
              </a:rPr>
              <a:t>It’s made things worse, it’s a disaster</a:t>
            </a:r>
          </a:p>
        </p:txBody>
      </p:sp>
      <p:cxnSp>
        <p:nvCxnSpPr>
          <p:cNvPr id="8" name="Straight Connector 7">
            <a:extLst>
              <a:ext uri="{FF2B5EF4-FFF2-40B4-BE49-F238E27FC236}">
                <a16:creationId xmlns:a16="http://schemas.microsoft.com/office/drawing/2014/main" id="{EB0B9662-F76B-4F94-8D06-A63A7BC6A4AD}"/>
              </a:ext>
            </a:extLst>
          </p:cNvPr>
          <p:cNvCxnSpPr/>
          <p:nvPr/>
        </p:nvCxnSpPr>
        <p:spPr>
          <a:xfrm>
            <a:off x="2451986" y="3009900"/>
            <a:ext cx="809738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D98D295-359A-46A4-B355-2F530A66A30B}"/>
              </a:ext>
            </a:extLst>
          </p:cNvPr>
          <p:cNvCxnSpPr/>
          <p:nvPr/>
        </p:nvCxnSpPr>
        <p:spPr>
          <a:xfrm>
            <a:off x="2451986" y="4492062"/>
            <a:ext cx="809738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50B4376-464E-49EA-A37A-6849658734FD}"/>
              </a:ext>
            </a:extLst>
          </p:cNvPr>
          <p:cNvSpPr txBox="1"/>
          <p:nvPr/>
        </p:nvSpPr>
        <p:spPr>
          <a:xfrm>
            <a:off x="8643409" y="1971876"/>
            <a:ext cx="1543462" cy="475056"/>
          </a:xfrm>
          <a:prstGeom prst="rect">
            <a:avLst/>
          </a:prstGeom>
          <a:noFill/>
        </p:spPr>
        <p:txBody>
          <a:bodyPr wrap="square" lIns="18288" rIns="18288" rtlCol="0" anchor="ctr">
            <a:noAutofit/>
          </a:bodyPr>
          <a:lstStyle/>
          <a:p>
            <a:pPr algn="ctr"/>
            <a:r>
              <a:rPr lang="en-US" sz="1800" b="1" dirty="0">
                <a:latin typeface="Arial" panose="020B0604020202020204" pitchFamily="34" charset="0"/>
                <a:cs typeface="Arial" panose="020B0604020202020204" pitchFamily="34" charset="0"/>
              </a:rPr>
              <a:t>Improvement</a:t>
            </a:r>
          </a:p>
        </p:txBody>
      </p:sp>
      <p:sp>
        <p:nvSpPr>
          <p:cNvPr id="37" name="TextBox 36">
            <a:extLst>
              <a:ext uri="{FF2B5EF4-FFF2-40B4-BE49-F238E27FC236}">
                <a16:creationId xmlns:a16="http://schemas.microsoft.com/office/drawing/2014/main" id="{6211FECC-4885-4626-9B4B-4564DAAAB208}"/>
              </a:ext>
            </a:extLst>
          </p:cNvPr>
          <p:cNvSpPr txBox="1"/>
          <p:nvPr/>
        </p:nvSpPr>
        <p:spPr>
          <a:xfrm>
            <a:off x="8643409" y="3509450"/>
            <a:ext cx="1543462" cy="475056"/>
          </a:xfrm>
          <a:prstGeom prst="rect">
            <a:avLst/>
          </a:prstGeom>
          <a:noFill/>
        </p:spPr>
        <p:txBody>
          <a:bodyPr wrap="square" lIns="18288" rIns="18288" rtlCol="0" anchor="ctr">
            <a:noAutofit/>
          </a:bodyPr>
          <a:lstStyle/>
          <a:p>
            <a:pPr algn="ctr"/>
            <a:r>
              <a:rPr lang="en-US" sz="1800" b="1" dirty="0">
                <a:latin typeface="Arial" panose="020B0604020202020204" pitchFamily="34" charset="0"/>
                <a:cs typeface="Arial" panose="020B0604020202020204" pitchFamily="34" charset="0"/>
              </a:rPr>
              <a:t>No difference</a:t>
            </a:r>
          </a:p>
        </p:txBody>
      </p:sp>
      <p:sp>
        <p:nvSpPr>
          <p:cNvPr id="38" name="TextBox 37">
            <a:extLst>
              <a:ext uri="{FF2B5EF4-FFF2-40B4-BE49-F238E27FC236}">
                <a16:creationId xmlns:a16="http://schemas.microsoft.com/office/drawing/2014/main" id="{CBD92EB0-81A3-4CD1-A4E3-F4B00BC2DC2B}"/>
              </a:ext>
            </a:extLst>
          </p:cNvPr>
          <p:cNvSpPr txBox="1"/>
          <p:nvPr/>
        </p:nvSpPr>
        <p:spPr>
          <a:xfrm>
            <a:off x="8559151" y="5007951"/>
            <a:ext cx="1774296" cy="475056"/>
          </a:xfrm>
          <a:prstGeom prst="rect">
            <a:avLst/>
          </a:prstGeom>
          <a:noFill/>
        </p:spPr>
        <p:txBody>
          <a:bodyPr wrap="square" lIns="18288" rIns="18288" rtlCol="0" anchor="ctr">
            <a:noAutofit/>
          </a:bodyPr>
          <a:lstStyle/>
          <a:p>
            <a:pPr algn="ctr"/>
            <a:r>
              <a:rPr lang="en-US" sz="1800" b="1" dirty="0">
                <a:latin typeface="Arial" panose="020B0604020202020204" pitchFamily="34" charset="0"/>
                <a:cs typeface="Arial" panose="020B0604020202020204" pitchFamily="34" charset="0"/>
              </a:rPr>
              <a:t>Made it worse</a:t>
            </a:r>
          </a:p>
        </p:txBody>
      </p:sp>
      <p:sp>
        <p:nvSpPr>
          <p:cNvPr id="42" name="TextBox 41">
            <a:extLst>
              <a:ext uri="{FF2B5EF4-FFF2-40B4-BE49-F238E27FC236}">
                <a16:creationId xmlns:a16="http://schemas.microsoft.com/office/drawing/2014/main" id="{6045A35C-8A06-4615-B4F2-01C0994CE572}"/>
              </a:ext>
            </a:extLst>
          </p:cNvPr>
          <p:cNvSpPr txBox="1"/>
          <p:nvPr/>
        </p:nvSpPr>
        <p:spPr>
          <a:xfrm>
            <a:off x="11436273" y="6044406"/>
            <a:ext cx="700300" cy="302924"/>
          </a:xfrm>
          <a:prstGeom prst="rect">
            <a:avLst/>
          </a:prstGeom>
          <a:noFill/>
        </p:spPr>
        <p:txBody>
          <a:bodyPr wrap="square" lIns="18288" rIns="18288" rtlCol="0" anchor="ctr">
            <a:noAutofit/>
          </a:bodyPr>
          <a:lstStyle/>
          <a:p>
            <a:r>
              <a:rPr lang="en-US" sz="700" dirty="0">
                <a:solidFill>
                  <a:srgbClr val="7E96AA"/>
                </a:solidFill>
                <a:latin typeface="Arial" panose="020B0604020202020204" pitchFamily="34" charset="0"/>
                <a:cs typeface="Arial" panose="020B0604020202020204" pitchFamily="34" charset="0"/>
              </a:rPr>
              <a:t>Country differences for all attributes</a:t>
            </a:r>
          </a:p>
        </p:txBody>
      </p:sp>
      <p:pic>
        <p:nvPicPr>
          <p:cNvPr id="43" name="Graphic 42">
            <a:extLst>
              <a:ext uri="{FF2B5EF4-FFF2-40B4-BE49-F238E27FC236}">
                <a16:creationId xmlns:a16="http://schemas.microsoft.com/office/drawing/2014/main" id="{23B903A5-EDFF-47A4-90B7-12A09CFC76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5224" y="6060486"/>
            <a:ext cx="276999" cy="276999"/>
          </a:xfrm>
          <a:prstGeom prst="rect">
            <a:avLst/>
          </a:prstGeom>
        </p:spPr>
      </p:pic>
      <p:sp>
        <p:nvSpPr>
          <p:cNvPr id="35" name="TextBox 34">
            <a:extLst>
              <a:ext uri="{FF2B5EF4-FFF2-40B4-BE49-F238E27FC236}">
                <a16:creationId xmlns:a16="http://schemas.microsoft.com/office/drawing/2014/main" id="{225CF3FD-CD01-4826-A9EE-1105A57D03E1}"/>
              </a:ext>
            </a:extLst>
          </p:cNvPr>
          <p:cNvSpPr txBox="1"/>
          <p:nvPr/>
        </p:nvSpPr>
        <p:spPr>
          <a:xfrm>
            <a:off x="7316870" y="1642415"/>
            <a:ext cx="759843" cy="338554"/>
          </a:xfrm>
          <a:prstGeom prst="rect">
            <a:avLst/>
          </a:prstGeom>
          <a:noFill/>
        </p:spPr>
        <p:txBody>
          <a:bodyPr wrap="square" rtlCol="0">
            <a:spAutoFit/>
          </a:bodyPr>
          <a:lstStyle/>
          <a:p>
            <a:pPr algn="ctr" defTabSz="1218621">
              <a:defRPr/>
            </a:pPr>
            <a:r>
              <a:rPr lang="en-US" sz="1600" b="1" dirty="0">
                <a:latin typeface="Arial" panose="020B0604020202020204" pitchFamily="34" charset="0"/>
                <a:cs typeface="Arial" pitchFamily="34" charset="0"/>
              </a:rPr>
              <a:t>31%</a:t>
            </a:r>
          </a:p>
        </p:txBody>
      </p:sp>
      <p:sp>
        <p:nvSpPr>
          <p:cNvPr id="36" name="TextBox 35">
            <a:extLst>
              <a:ext uri="{FF2B5EF4-FFF2-40B4-BE49-F238E27FC236}">
                <a16:creationId xmlns:a16="http://schemas.microsoft.com/office/drawing/2014/main" id="{7C5AFEDC-90C7-4EE2-AB60-6945ACBF8EEC}"/>
              </a:ext>
            </a:extLst>
          </p:cNvPr>
          <p:cNvSpPr txBox="1"/>
          <p:nvPr/>
        </p:nvSpPr>
        <p:spPr>
          <a:xfrm>
            <a:off x="7201491" y="1292816"/>
            <a:ext cx="990600" cy="276999"/>
          </a:xfrm>
          <a:prstGeom prst="rect">
            <a:avLst/>
          </a:prstGeom>
          <a:noFill/>
        </p:spPr>
        <p:txBody>
          <a:bodyPr wrap="square" rtlCol="0">
            <a:spAutoFit/>
          </a:bodyPr>
          <a:lstStyle/>
          <a:p>
            <a:pPr algn="ctr" defTabSz="1218621">
              <a:defRPr/>
            </a:pPr>
            <a:r>
              <a:rPr lang="en-US" sz="1200" b="1" dirty="0">
                <a:latin typeface="Arial" panose="020B0604020202020204" pitchFamily="34" charset="0"/>
                <a:cs typeface="Arial" pitchFamily="34" charset="0"/>
              </a:rPr>
              <a:t>Total</a:t>
            </a:r>
          </a:p>
        </p:txBody>
      </p:sp>
      <p:sp>
        <p:nvSpPr>
          <p:cNvPr id="41" name="TextBox 40">
            <a:extLst>
              <a:ext uri="{FF2B5EF4-FFF2-40B4-BE49-F238E27FC236}">
                <a16:creationId xmlns:a16="http://schemas.microsoft.com/office/drawing/2014/main" id="{BA0DF503-97FA-4676-A3FA-B237C0F35D7E}"/>
              </a:ext>
            </a:extLst>
          </p:cNvPr>
          <p:cNvSpPr txBox="1"/>
          <p:nvPr/>
        </p:nvSpPr>
        <p:spPr>
          <a:xfrm>
            <a:off x="7316870" y="2466481"/>
            <a:ext cx="759843" cy="338554"/>
          </a:xfrm>
          <a:prstGeom prst="rect">
            <a:avLst/>
          </a:prstGeom>
          <a:noFill/>
        </p:spPr>
        <p:txBody>
          <a:bodyPr wrap="square" rtlCol="0">
            <a:spAutoFit/>
          </a:bodyPr>
          <a:lstStyle/>
          <a:p>
            <a:pPr algn="ctr" defTabSz="1218621">
              <a:defRPr/>
            </a:pPr>
            <a:r>
              <a:rPr lang="en-US" sz="1600" b="1" dirty="0">
                <a:latin typeface="Arial" panose="020B0604020202020204" pitchFamily="34" charset="0"/>
                <a:cs typeface="Arial" pitchFamily="34" charset="0"/>
              </a:rPr>
              <a:t>35%</a:t>
            </a:r>
          </a:p>
        </p:txBody>
      </p:sp>
      <p:sp>
        <p:nvSpPr>
          <p:cNvPr id="46" name="TextBox 45">
            <a:extLst>
              <a:ext uri="{FF2B5EF4-FFF2-40B4-BE49-F238E27FC236}">
                <a16:creationId xmlns:a16="http://schemas.microsoft.com/office/drawing/2014/main" id="{E62F3DF6-4F41-4E55-9E75-5CBCC20678FA}"/>
              </a:ext>
            </a:extLst>
          </p:cNvPr>
          <p:cNvSpPr txBox="1"/>
          <p:nvPr/>
        </p:nvSpPr>
        <p:spPr>
          <a:xfrm>
            <a:off x="7316870" y="3161396"/>
            <a:ext cx="759843" cy="338554"/>
          </a:xfrm>
          <a:prstGeom prst="rect">
            <a:avLst/>
          </a:prstGeom>
          <a:noFill/>
        </p:spPr>
        <p:txBody>
          <a:bodyPr wrap="square" rtlCol="0">
            <a:spAutoFit/>
          </a:bodyPr>
          <a:lstStyle/>
          <a:p>
            <a:pPr algn="ctr" defTabSz="1218621">
              <a:defRPr/>
            </a:pPr>
            <a:r>
              <a:rPr lang="en-US" sz="1600" b="1" dirty="0">
                <a:latin typeface="Arial" panose="020B0604020202020204" pitchFamily="34" charset="0"/>
                <a:cs typeface="Arial" pitchFamily="34" charset="0"/>
              </a:rPr>
              <a:t>14%</a:t>
            </a:r>
          </a:p>
        </p:txBody>
      </p:sp>
      <p:sp>
        <p:nvSpPr>
          <p:cNvPr id="50" name="TextBox 49">
            <a:extLst>
              <a:ext uri="{FF2B5EF4-FFF2-40B4-BE49-F238E27FC236}">
                <a16:creationId xmlns:a16="http://schemas.microsoft.com/office/drawing/2014/main" id="{DFA6B8BD-2460-4D74-8952-104A4C85E356}"/>
              </a:ext>
            </a:extLst>
          </p:cNvPr>
          <p:cNvSpPr txBox="1"/>
          <p:nvPr/>
        </p:nvSpPr>
        <p:spPr>
          <a:xfrm>
            <a:off x="7316870" y="3973738"/>
            <a:ext cx="759843" cy="338554"/>
          </a:xfrm>
          <a:prstGeom prst="rect">
            <a:avLst/>
          </a:prstGeom>
          <a:noFill/>
        </p:spPr>
        <p:txBody>
          <a:bodyPr wrap="square" rtlCol="0">
            <a:spAutoFit/>
          </a:bodyPr>
          <a:lstStyle/>
          <a:p>
            <a:pPr algn="ctr" defTabSz="1218621">
              <a:defRPr/>
            </a:pPr>
            <a:r>
              <a:rPr lang="en-US" sz="1600" b="1" dirty="0">
                <a:latin typeface="Arial" panose="020B0604020202020204" pitchFamily="34" charset="0"/>
                <a:cs typeface="Arial" pitchFamily="34" charset="0"/>
              </a:rPr>
              <a:t>6%</a:t>
            </a:r>
          </a:p>
        </p:txBody>
      </p:sp>
      <p:sp>
        <p:nvSpPr>
          <p:cNvPr id="52" name="TextBox 51">
            <a:extLst>
              <a:ext uri="{FF2B5EF4-FFF2-40B4-BE49-F238E27FC236}">
                <a16:creationId xmlns:a16="http://schemas.microsoft.com/office/drawing/2014/main" id="{6D2E359F-1651-4C45-A24C-F971DE47DEEA}"/>
              </a:ext>
            </a:extLst>
          </p:cNvPr>
          <p:cNvSpPr txBox="1"/>
          <p:nvPr/>
        </p:nvSpPr>
        <p:spPr>
          <a:xfrm>
            <a:off x="7316870" y="4675894"/>
            <a:ext cx="759843" cy="338554"/>
          </a:xfrm>
          <a:prstGeom prst="rect">
            <a:avLst/>
          </a:prstGeom>
          <a:noFill/>
        </p:spPr>
        <p:txBody>
          <a:bodyPr wrap="square" rtlCol="0">
            <a:spAutoFit/>
          </a:bodyPr>
          <a:lstStyle/>
          <a:p>
            <a:pPr algn="ctr" defTabSz="1218621">
              <a:defRPr/>
            </a:pPr>
            <a:r>
              <a:rPr lang="en-US" sz="1600" b="1" dirty="0">
                <a:latin typeface="Arial" panose="020B0604020202020204" pitchFamily="34" charset="0"/>
                <a:cs typeface="Arial" pitchFamily="34" charset="0"/>
              </a:rPr>
              <a:t>7%</a:t>
            </a:r>
          </a:p>
        </p:txBody>
      </p:sp>
      <p:sp>
        <p:nvSpPr>
          <p:cNvPr id="54" name="TextBox 53">
            <a:extLst>
              <a:ext uri="{FF2B5EF4-FFF2-40B4-BE49-F238E27FC236}">
                <a16:creationId xmlns:a16="http://schemas.microsoft.com/office/drawing/2014/main" id="{E11B3941-3755-4157-ADB0-7C3559035C79}"/>
              </a:ext>
            </a:extLst>
          </p:cNvPr>
          <p:cNvSpPr txBox="1"/>
          <p:nvPr/>
        </p:nvSpPr>
        <p:spPr>
          <a:xfrm>
            <a:off x="7316870" y="5449939"/>
            <a:ext cx="759843" cy="338554"/>
          </a:xfrm>
          <a:prstGeom prst="rect">
            <a:avLst/>
          </a:prstGeom>
          <a:noFill/>
        </p:spPr>
        <p:txBody>
          <a:bodyPr wrap="square" rtlCol="0">
            <a:spAutoFit/>
          </a:bodyPr>
          <a:lstStyle/>
          <a:p>
            <a:pPr algn="ctr" defTabSz="1218621">
              <a:defRPr/>
            </a:pPr>
            <a:r>
              <a:rPr lang="en-US" sz="1600" b="1" dirty="0">
                <a:latin typeface="Arial" panose="020B0604020202020204" pitchFamily="34" charset="0"/>
                <a:cs typeface="Arial" pitchFamily="34" charset="0"/>
              </a:rPr>
              <a:t>7%</a:t>
            </a:r>
          </a:p>
        </p:txBody>
      </p:sp>
      <p:sp>
        <p:nvSpPr>
          <p:cNvPr id="6" name="Rectangle 5">
            <a:extLst>
              <a:ext uri="{FF2B5EF4-FFF2-40B4-BE49-F238E27FC236}">
                <a16:creationId xmlns:a16="http://schemas.microsoft.com/office/drawing/2014/main" id="{0590E3EF-EFD6-4701-A8D1-68A9AF34BEFF}"/>
              </a:ext>
            </a:extLst>
          </p:cNvPr>
          <p:cNvSpPr/>
          <p:nvPr/>
        </p:nvSpPr>
        <p:spPr>
          <a:xfrm>
            <a:off x="10549366" y="4495659"/>
            <a:ext cx="1509063" cy="137466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Country differences: USA seems to be struggling with collab tools more than others; seen as a disaster among very small/small BEUs and medium and large ITDMs</a:t>
            </a:r>
          </a:p>
        </p:txBody>
      </p:sp>
    </p:spTree>
    <p:extLst>
      <p:ext uri="{BB962C8B-B14F-4D97-AF65-F5344CB8AC3E}">
        <p14:creationId xmlns:p14="http://schemas.microsoft.com/office/powerpoint/2010/main" val="34435661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4DCDEC-C008-4FE8-B17A-8653114F9A34}"/>
              </a:ext>
            </a:extLst>
          </p:cNvPr>
          <p:cNvSpPr>
            <a:spLocks noGrp="1"/>
          </p:cNvSpPr>
          <p:nvPr>
            <p:ph type="ftr" sz="quarter" idx="11"/>
          </p:nvPr>
        </p:nvSpPr>
        <p:spPr/>
        <p:txBody>
          <a:bodyPr/>
          <a:lstStyle/>
          <a:p>
            <a:r>
              <a:rPr lang="en-US" dirty="0"/>
              <a:t>2021 Lenovo Internal. All rights reserved.</a:t>
            </a:r>
          </a:p>
        </p:txBody>
      </p:sp>
      <p:sp>
        <p:nvSpPr>
          <p:cNvPr id="3" name="Content Placeholder 2">
            <a:extLst>
              <a:ext uri="{FF2B5EF4-FFF2-40B4-BE49-F238E27FC236}">
                <a16:creationId xmlns:a16="http://schemas.microsoft.com/office/drawing/2014/main" id="{3D3C0CD1-47EF-4BCA-9911-786B2E375180}"/>
              </a:ext>
            </a:extLst>
          </p:cNvPr>
          <p:cNvSpPr>
            <a:spLocks noGrp="1"/>
          </p:cNvSpPr>
          <p:nvPr>
            <p:ph sz="quarter" idx="12"/>
          </p:nvPr>
        </p:nvSpPr>
        <p:spPr>
          <a:xfrm>
            <a:off x="3950149" y="6295349"/>
            <a:ext cx="6756928" cy="562651"/>
          </a:xfrm>
        </p:spPr>
        <p:txBody>
          <a:bodyPr vert="horz" lIns="91440" tIns="45720" rIns="91440" bIns="45720" rtlCol="0" anchor="b">
            <a:noAutofit/>
          </a:bodyPr>
          <a:lstStyle/>
          <a:p>
            <a:r>
              <a:rPr lang="en-US" dirty="0"/>
              <a:t>Q19. What’s missing with tools or technology to let workers like you collaborate better and more easily? What are your challenges there and what do you need to work better with others when remote?</a:t>
            </a:r>
          </a:p>
          <a:p>
            <a:r>
              <a:rPr lang="en-US" dirty="0"/>
              <a:t>Base: Total (n=8,533)</a:t>
            </a:r>
          </a:p>
        </p:txBody>
      </p:sp>
      <p:sp>
        <p:nvSpPr>
          <p:cNvPr id="4" name="Slide Number Placeholder 3">
            <a:extLst>
              <a:ext uri="{FF2B5EF4-FFF2-40B4-BE49-F238E27FC236}">
                <a16:creationId xmlns:a16="http://schemas.microsoft.com/office/drawing/2014/main" id="{18F58947-1E64-496D-B2FC-6196F7241FA4}"/>
              </a:ext>
            </a:extLst>
          </p:cNvPr>
          <p:cNvSpPr>
            <a:spLocks noGrp="1"/>
          </p:cNvSpPr>
          <p:nvPr>
            <p:ph type="sldNum" sz="quarter" idx="4"/>
          </p:nvPr>
        </p:nvSpPr>
        <p:spPr/>
        <p:txBody>
          <a:bodyPr/>
          <a:lstStyle/>
          <a:p>
            <a:fld id="{6D22F896-40B5-4ADD-8801-0D06FADFA095}" type="slidenum">
              <a:rPr lang="en-US" smtClean="0">
                <a:latin typeface="Arial" panose="020B0604020202020204" pitchFamily="34" charset="0"/>
              </a:rPr>
              <a:pPr/>
              <a:t>35</a:t>
            </a:fld>
            <a:endParaRPr lang="en-US" dirty="0">
              <a:latin typeface="Arial" panose="020B0604020202020204" pitchFamily="34" charset="0"/>
            </a:endParaRPr>
          </a:p>
        </p:txBody>
      </p:sp>
      <p:sp>
        <p:nvSpPr>
          <p:cNvPr id="5" name="Title 4">
            <a:extLst>
              <a:ext uri="{FF2B5EF4-FFF2-40B4-BE49-F238E27FC236}">
                <a16:creationId xmlns:a16="http://schemas.microsoft.com/office/drawing/2014/main" id="{EDEBBF0B-168C-4251-8320-2798E2980AAE}"/>
              </a:ext>
            </a:extLst>
          </p:cNvPr>
          <p:cNvSpPr>
            <a:spLocks noGrp="1"/>
          </p:cNvSpPr>
          <p:nvPr>
            <p:ph type="title"/>
          </p:nvPr>
        </p:nvSpPr>
        <p:spPr/>
        <p:txBody>
          <a:bodyPr/>
          <a:lstStyle/>
          <a:p>
            <a:r>
              <a:rPr lang="en-US" dirty="0"/>
              <a:t>ITDMs are eager to maximize collaboration tools to their full potential and train-up to minimum levels, while BEUs wish for more connections with their colleagues </a:t>
            </a:r>
          </a:p>
        </p:txBody>
      </p:sp>
      <p:sp>
        <p:nvSpPr>
          <p:cNvPr id="7" name="TextBox 6">
            <a:extLst>
              <a:ext uri="{FF2B5EF4-FFF2-40B4-BE49-F238E27FC236}">
                <a16:creationId xmlns:a16="http://schemas.microsoft.com/office/drawing/2014/main" id="{DE825024-02AA-4E7D-BBB7-E399918E7AEA}"/>
              </a:ext>
            </a:extLst>
          </p:cNvPr>
          <p:cNvSpPr txBox="1"/>
          <p:nvPr/>
        </p:nvSpPr>
        <p:spPr>
          <a:xfrm>
            <a:off x="2477778" y="870268"/>
            <a:ext cx="7233268" cy="338554"/>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Tools or Technology Missing to Collaborate More Easily</a:t>
            </a:r>
          </a:p>
        </p:txBody>
      </p:sp>
      <p:sp>
        <p:nvSpPr>
          <p:cNvPr id="13" name="Arrow: Pentagon 12">
            <a:extLst>
              <a:ext uri="{FF2B5EF4-FFF2-40B4-BE49-F238E27FC236}">
                <a16:creationId xmlns:a16="http://schemas.microsoft.com/office/drawing/2014/main" id="{CCEA447F-F331-4155-A179-88728B536072}"/>
              </a:ext>
            </a:extLst>
          </p:cNvPr>
          <p:cNvSpPr/>
          <p:nvPr/>
        </p:nvSpPr>
        <p:spPr>
          <a:xfrm>
            <a:off x="1" y="870268"/>
            <a:ext cx="744278" cy="27699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Arial" panose="020B0604020202020204" pitchFamily="34" charset="0"/>
                <a:cs typeface="Arial" panose="020B0604020202020204" pitchFamily="34" charset="0"/>
              </a:rPr>
              <a:t>Total</a:t>
            </a:r>
          </a:p>
        </p:txBody>
      </p:sp>
      <p:sp>
        <p:nvSpPr>
          <p:cNvPr id="9" name="Speech Bubble: Rectangle 8">
            <a:extLst>
              <a:ext uri="{FF2B5EF4-FFF2-40B4-BE49-F238E27FC236}">
                <a16:creationId xmlns:a16="http://schemas.microsoft.com/office/drawing/2014/main" id="{377167F5-5944-4846-A232-12A8E578E896}"/>
              </a:ext>
            </a:extLst>
          </p:cNvPr>
          <p:cNvSpPr/>
          <p:nvPr/>
        </p:nvSpPr>
        <p:spPr>
          <a:xfrm>
            <a:off x="1003596" y="1776378"/>
            <a:ext cx="4381204" cy="1560242"/>
          </a:xfrm>
          <a:prstGeom prst="wedgeRectCallout">
            <a:avLst>
              <a:gd name="adj1" fmla="val -33632"/>
              <a:gd name="adj2" fmla="val 58806"/>
            </a:avLst>
          </a:prstGeom>
          <a:noFill/>
          <a:ln>
            <a:solidFill>
              <a:srgbClr val="FF6A0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400" i="1" dirty="0">
                <a:solidFill>
                  <a:schemeClr val="tx1"/>
                </a:solidFill>
                <a:latin typeface="Arial" panose="020B0604020202020204" pitchFamily="34" charset="0"/>
                <a:cs typeface="Arial" panose="020B0604020202020204" pitchFamily="34" charset="0"/>
              </a:rPr>
              <a:t>“</a:t>
            </a:r>
            <a:r>
              <a:rPr lang="en-US" sz="1400" b="1" i="1" dirty="0">
                <a:solidFill>
                  <a:schemeClr val="tx1"/>
                </a:solidFill>
                <a:latin typeface="Arial" panose="020B0604020202020204" pitchFamily="34" charset="0"/>
                <a:cs typeface="Arial" panose="020B0604020202020204" pitchFamily="34" charset="0"/>
              </a:rPr>
              <a:t>Manuals and instructions </a:t>
            </a:r>
            <a:r>
              <a:rPr lang="en-US" sz="1400" i="1" dirty="0">
                <a:solidFill>
                  <a:schemeClr val="tx1"/>
                </a:solidFill>
                <a:latin typeface="Arial" panose="020B0604020202020204" pitchFamily="34" charset="0"/>
                <a:cs typeface="Arial" panose="020B0604020202020204" pitchFamily="34" charset="0"/>
              </a:rPr>
              <a:t>could do with being better and more accessible - I am </a:t>
            </a:r>
            <a:r>
              <a:rPr lang="en-US" sz="1400" b="1" i="1" dirty="0">
                <a:solidFill>
                  <a:schemeClr val="tx1"/>
                </a:solidFill>
                <a:latin typeface="Arial" panose="020B0604020202020204" pitchFamily="34" charset="0"/>
                <a:cs typeface="Arial" panose="020B0604020202020204" pitchFamily="34" charset="0"/>
              </a:rPr>
              <a:t>sure we are not using the full potential </a:t>
            </a:r>
            <a:r>
              <a:rPr lang="en-US" sz="1400" i="1" dirty="0">
                <a:solidFill>
                  <a:schemeClr val="tx1"/>
                </a:solidFill>
                <a:latin typeface="Arial" panose="020B0604020202020204" pitchFamily="34" charset="0"/>
                <a:cs typeface="Arial" panose="020B0604020202020204" pitchFamily="34" charset="0"/>
              </a:rPr>
              <a:t>of these - it had also exposed that many Microsoft products are quite poorly designed and don’t do all that they claim they can do.”</a:t>
            </a:r>
          </a:p>
          <a:p>
            <a:r>
              <a:rPr lang="en-US" sz="1400" b="1" dirty="0">
                <a:solidFill>
                  <a:schemeClr val="tx1"/>
                </a:solidFill>
                <a:latin typeface="Arial" panose="020B0604020202020204" pitchFamily="34" charset="0"/>
                <a:cs typeface="Arial" panose="020B0604020202020204" pitchFamily="34" charset="0"/>
              </a:rPr>
              <a:t>- UK, ITDM, Very Small/Small</a:t>
            </a:r>
          </a:p>
        </p:txBody>
      </p:sp>
      <p:sp>
        <p:nvSpPr>
          <p:cNvPr id="10" name="Speech Bubble: Rectangle 9">
            <a:extLst>
              <a:ext uri="{FF2B5EF4-FFF2-40B4-BE49-F238E27FC236}">
                <a16:creationId xmlns:a16="http://schemas.microsoft.com/office/drawing/2014/main" id="{7250E6F1-347D-478D-AFF9-1BAD429ABB9C}"/>
              </a:ext>
            </a:extLst>
          </p:cNvPr>
          <p:cNvSpPr/>
          <p:nvPr/>
        </p:nvSpPr>
        <p:spPr>
          <a:xfrm>
            <a:off x="7005830" y="1571129"/>
            <a:ext cx="4017770" cy="1560242"/>
          </a:xfrm>
          <a:prstGeom prst="wedgeRectCallout">
            <a:avLst>
              <a:gd name="adj1" fmla="val -33632"/>
              <a:gd name="adj2" fmla="val 58806"/>
            </a:avLst>
          </a:prstGeom>
          <a:noFill/>
          <a:ln>
            <a:solidFill>
              <a:srgbClr val="FF6A0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400" i="1" dirty="0">
                <a:solidFill>
                  <a:schemeClr val="tx1"/>
                </a:solidFill>
                <a:latin typeface="Arial" panose="020B0604020202020204" pitchFamily="34" charset="0"/>
                <a:cs typeface="Arial" panose="020B0604020202020204" pitchFamily="34" charset="0"/>
              </a:rPr>
              <a:t>“Mainly a bett</a:t>
            </a:r>
            <a:r>
              <a:rPr lang="en-US" sz="1400" b="1" i="1" dirty="0">
                <a:solidFill>
                  <a:schemeClr val="tx1"/>
                </a:solidFill>
                <a:latin typeface="Arial" panose="020B0604020202020204" pitchFamily="34" charset="0"/>
                <a:cs typeface="Arial" panose="020B0604020202020204" pitchFamily="34" charset="0"/>
              </a:rPr>
              <a:t>er introduction and demo approach </a:t>
            </a:r>
            <a:r>
              <a:rPr lang="en-US" sz="1400" i="1" dirty="0">
                <a:solidFill>
                  <a:schemeClr val="tx1"/>
                </a:solidFill>
                <a:latin typeface="Arial" panose="020B0604020202020204" pitchFamily="34" charset="0"/>
                <a:cs typeface="Arial" panose="020B0604020202020204" pitchFamily="34" charset="0"/>
              </a:rPr>
              <a:t>so that they fully understand all the tools and that everyone is on the same page as this was </a:t>
            </a:r>
            <a:r>
              <a:rPr lang="en-US" sz="1400" b="1" i="1" dirty="0">
                <a:solidFill>
                  <a:schemeClr val="tx1"/>
                </a:solidFill>
                <a:latin typeface="Arial" panose="020B0604020202020204" pitchFamily="34" charset="0"/>
                <a:cs typeface="Arial" panose="020B0604020202020204" pitchFamily="34" charset="0"/>
              </a:rPr>
              <a:t>very cumbersome and a great headache to deal with all the help and support tickets submitted over basic issues</a:t>
            </a:r>
            <a:r>
              <a:rPr lang="en-US" sz="1400" i="1" dirty="0">
                <a:solidFill>
                  <a:schemeClr val="tx1"/>
                </a:solidFill>
                <a:latin typeface="Arial" panose="020B0604020202020204" pitchFamily="34" charset="0"/>
                <a:cs typeface="Arial" panose="020B0604020202020204" pitchFamily="34" charset="0"/>
              </a:rPr>
              <a:t>.”</a:t>
            </a:r>
          </a:p>
          <a:p>
            <a:r>
              <a:rPr lang="en-US" sz="1400" b="1" dirty="0">
                <a:solidFill>
                  <a:schemeClr val="tx1"/>
                </a:solidFill>
                <a:latin typeface="Arial" panose="020B0604020202020204" pitchFamily="34" charset="0"/>
                <a:cs typeface="Arial" panose="020B0604020202020204" pitchFamily="34" charset="0"/>
              </a:rPr>
              <a:t>- USA, ITDM, Large</a:t>
            </a:r>
          </a:p>
        </p:txBody>
      </p:sp>
      <p:sp>
        <p:nvSpPr>
          <p:cNvPr id="11" name="Speech Bubble: Rectangle 10">
            <a:extLst>
              <a:ext uri="{FF2B5EF4-FFF2-40B4-BE49-F238E27FC236}">
                <a16:creationId xmlns:a16="http://schemas.microsoft.com/office/drawing/2014/main" id="{CE5A5C9D-9AAA-4509-825E-C6C1DCA5CA0A}"/>
              </a:ext>
            </a:extLst>
          </p:cNvPr>
          <p:cNvSpPr/>
          <p:nvPr/>
        </p:nvSpPr>
        <p:spPr>
          <a:xfrm>
            <a:off x="913882" y="4167551"/>
            <a:ext cx="4077218" cy="1560242"/>
          </a:xfrm>
          <a:prstGeom prst="wedgeRectCallout">
            <a:avLst>
              <a:gd name="adj1" fmla="val -33632"/>
              <a:gd name="adj2" fmla="val 58806"/>
            </a:avLst>
          </a:prstGeom>
          <a:noFill/>
          <a:ln>
            <a:solidFill>
              <a:srgbClr val="3E8DDD"/>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400" i="1" dirty="0">
                <a:solidFill>
                  <a:schemeClr val="tx1"/>
                </a:solidFill>
                <a:latin typeface="Arial" panose="020B0604020202020204" pitchFamily="34" charset="0"/>
                <a:cs typeface="Arial" panose="020B0604020202020204" pitchFamily="34" charset="0"/>
              </a:rPr>
              <a:t>“Somehow, the </a:t>
            </a:r>
            <a:r>
              <a:rPr lang="en-US" sz="1400" b="1" i="1" dirty="0">
                <a:solidFill>
                  <a:schemeClr val="tx1"/>
                </a:solidFill>
                <a:latin typeface="Arial" panose="020B0604020202020204" pitchFamily="34" charset="0"/>
                <a:cs typeface="Arial" panose="020B0604020202020204" pitchFamily="34" charset="0"/>
              </a:rPr>
              <a:t>collaboration programs need to improve the feeling of working face to face with co-workers</a:t>
            </a:r>
            <a:r>
              <a:rPr lang="en-US" sz="1400" i="1" dirty="0">
                <a:solidFill>
                  <a:schemeClr val="tx1"/>
                </a:solidFill>
                <a:latin typeface="Arial" panose="020B0604020202020204" pitchFamily="34" charset="0"/>
                <a:cs typeface="Arial" panose="020B0604020202020204" pitchFamily="34" charset="0"/>
              </a:rPr>
              <a:t>, more like we are </a:t>
            </a:r>
            <a:r>
              <a:rPr lang="en-US" sz="1400" b="1" i="1" dirty="0">
                <a:solidFill>
                  <a:schemeClr val="tx1"/>
                </a:solidFill>
                <a:latin typeface="Arial" panose="020B0604020202020204" pitchFamily="34" charset="0"/>
                <a:cs typeface="Arial" panose="020B0604020202020204" pitchFamily="34" charset="0"/>
              </a:rPr>
              <a:t>sitting in the same office working together</a:t>
            </a:r>
            <a:r>
              <a:rPr lang="en-US" sz="1400" i="1" dirty="0">
                <a:solidFill>
                  <a:schemeClr val="tx1"/>
                </a:solidFill>
                <a:latin typeface="Arial" panose="020B0604020202020204" pitchFamily="34" charset="0"/>
                <a:cs typeface="Arial" panose="020B0604020202020204" pitchFamily="34" charset="0"/>
              </a:rPr>
              <a:t>. It is the </a:t>
            </a:r>
            <a:r>
              <a:rPr lang="en-US" sz="1400" b="1" i="1" dirty="0">
                <a:solidFill>
                  <a:schemeClr val="tx1"/>
                </a:solidFill>
                <a:latin typeface="Arial" panose="020B0604020202020204" pitchFamily="34" charset="0"/>
                <a:cs typeface="Arial" panose="020B0604020202020204" pitchFamily="34" charset="0"/>
              </a:rPr>
              <a:t>human interaction that seems to be sorely lacking</a:t>
            </a:r>
            <a:r>
              <a:rPr lang="en-US" sz="1400" i="1" dirty="0">
                <a:solidFill>
                  <a:schemeClr val="tx1"/>
                </a:solidFill>
                <a:latin typeface="Arial" panose="020B0604020202020204" pitchFamily="34" charset="0"/>
                <a:cs typeface="Arial" panose="020B0604020202020204" pitchFamily="34" charset="0"/>
              </a:rPr>
              <a:t> in any of the collaboration programs.”</a:t>
            </a:r>
          </a:p>
          <a:p>
            <a:r>
              <a:rPr lang="en-US" sz="1400" b="1" dirty="0">
                <a:solidFill>
                  <a:schemeClr val="tx1"/>
                </a:solidFill>
                <a:latin typeface="Arial" panose="020B0604020202020204" pitchFamily="34" charset="0"/>
                <a:cs typeface="Arial" panose="020B0604020202020204" pitchFamily="34" charset="0"/>
              </a:rPr>
              <a:t>- USA, BEU, Medium</a:t>
            </a:r>
          </a:p>
        </p:txBody>
      </p:sp>
      <p:sp>
        <p:nvSpPr>
          <p:cNvPr id="12" name="Speech Bubble: Rectangle 11">
            <a:extLst>
              <a:ext uri="{FF2B5EF4-FFF2-40B4-BE49-F238E27FC236}">
                <a16:creationId xmlns:a16="http://schemas.microsoft.com/office/drawing/2014/main" id="{E4CBE06E-3C98-44FB-B45B-A2C11687B867}"/>
              </a:ext>
            </a:extLst>
          </p:cNvPr>
          <p:cNvSpPr/>
          <p:nvPr/>
        </p:nvSpPr>
        <p:spPr>
          <a:xfrm>
            <a:off x="5854429" y="3498786"/>
            <a:ext cx="6011972" cy="2512785"/>
          </a:xfrm>
          <a:prstGeom prst="wedgeRectCallout">
            <a:avLst>
              <a:gd name="adj1" fmla="val -33632"/>
              <a:gd name="adj2" fmla="val 58806"/>
            </a:avLst>
          </a:prstGeom>
          <a:noFill/>
          <a:ln>
            <a:solidFill>
              <a:srgbClr val="3E8DDD"/>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400" i="1" dirty="0">
                <a:solidFill>
                  <a:schemeClr val="tx1"/>
                </a:solidFill>
                <a:latin typeface="Arial" panose="020B0604020202020204" pitchFamily="34" charset="0"/>
                <a:cs typeface="Arial" panose="020B0604020202020204" pitchFamily="34" charset="0"/>
              </a:rPr>
              <a:t>“One of the </a:t>
            </a:r>
            <a:r>
              <a:rPr lang="en-US" sz="1400" b="1" i="1" dirty="0">
                <a:solidFill>
                  <a:schemeClr val="tx1"/>
                </a:solidFill>
                <a:latin typeface="Arial" panose="020B0604020202020204" pitchFamily="34" charset="0"/>
                <a:cs typeface="Arial" panose="020B0604020202020204" pitchFamily="34" charset="0"/>
              </a:rPr>
              <a:t>collaboration issues we face is knowing when someone is available/at the computer </a:t>
            </a:r>
            <a:r>
              <a:rPr lang="en-US" sz="1400" i="1" dirty="0">
                <a:solidFill>
                  <a:schemeClr val="tx1"/>
                </a:solidFill>
                <a:latin typeface="Arial" panose="020B0604020202020204" pitchFamily="34" charset="0"/>
                <a:cs typeface="Arial" panose="020B0604020202020204" pitchFamily="34" charset="0"/>
              </a:rPr>
              <a:t>to ask quick questions. For example, if i need an answer to progress in my work and i have multiple people who i can ask, it </a:t>
            </a:r>
            <a:r>
              <a:rPr lang="en-US" sz="1400" b="1" i="1" dirty="0">
                <a:solidFill>
                  <a:schemeClr val="tx1"/>
                </a:solidFill>
                <a:latin typeface="Arial" panose="020B0604020202020204" pitchFamily="34" charset="0"/>
                <a:cs typeface="Arial" panose="020B0604020202020204" pitchFamily="34" charset="0"/>
              </a:rPr>
              <a:t>becomes hard to determine who to ask as you don't know who is extremely busy, who is at the computer, which person has the most free time to assist</a:t>
            </a:r>
            <a:r>
              <a:rPr lang="en-US" sz="1400" i="1" dirty="0">
                <a:solidFill>
                  <a:schemeClr val="tx1"/>
                </a:solidFill>
                <a:latin typeface="Arial" panose="020B0604020202020204" pitchFamily="34" charset="0"/>
                <a:cs typeface="Arial" panose="020B0604020202020204" pitchFamily="34" charset="0"/>
              </a:rPr>
              <a:t>. It would be great if the tools could determine how busy someone is by what you are doing on the computer and then communicate that to your team. That is the </a:t>
            </a:r>
            <a:r>
              <a:rPr lang="en-US" sz="1400" b="1" i="1" dirty="0">
                <a:solidFill>
                  <a:schemeClr val="tx1"/>
                </a:solidFill>
                <a:latin typeface="Arial" panose="020B0604020202020204" pitchFamily="34" charset="0"/>
                <a:cs typeface="Arial" panose="020B0604020202020204" pitchFamily="34" charset="0"/>
              </a:rPr>
              <a:t>biggest challenge for us as a lot of our work is dependent upon others work</a:t>
            </a:r>
            <a:r>
              <a:rPr lang="en-US" sz="1400" i="1" dirty="0">
                <a:solidFill>
                  <a:schemeClr val="tx1"/>
                </a:solidFill>
                <a:latin typeface="Arial" panose="020B0604020202020204" pitchFamily="34" charset="0"/>
                <a:cs typeface="Arial" panose="020B0604020202020204" pitchFamily="34" charset="0"/>
              </a:rPr>
              <a:t>. Being </a:t>
            </a:r>
            <a:r>
              <a:rPr lang="en-US" sz="1400" b="1" i="1" dirty="0">
                <a:solidFill>
                  <a:schemeClr val="tx1"/>
                </a:solidFill>
                <a:latin typeface="Arial" panose="020B0604020202020204" pitchFamily="34" charset="0"/>
                <a:cs typeface="Arial" panose="020B0604020202020204" pitchFamily="34" charset="0"/>
              </a:rPr>
              <a:t>unable to get answers to questions quickly reduces efficiency</a:t>
            </a:r>
            <a:r>
              <a:rPr lang="en-US" sz="1400" i="1" dirty="0">
                <a:solidFill>
                  <a:schemeClr val="tx1"/>
                </a:solidFill>
                <a:latin typeface="Arial" panose="020B0604020202020204" pitchFamily="34" charset="0"/>
                <a:cs typeface="Arial" panose="020B0604020202020204" pitchFamily="34" charset="0"/>
              </a:rPr>
              <a:t> drastically.”</a:t>
            </a:r>
          </a:p>
          <a:p>
            <a:r>
              <a:rPr lang="en-US" sz="1400" b="1" dirty="0">
                <a:solidFill>
                  <a:schemeClr val="tx1"/>
                </a:solidFill>
                <a:latin typeface="Arial" panose="020B0604020202020204" pitchFamily="34" charset="0"/>
                <a:cs typeface="Arial" panose="020B0604020202020204" pitchFamily="34" charset="0"/>
              </a:rPr>
              <a:t>- Australia, BEU, Medium</a:t>
            </a:r>
          </a:p>
        </p:txBody>
      </p:sp>
    </p:spTree>
    <p:extLst>
      <p:ext uri="{BB962C8B-B14F-4D97-AF65-F5344CB8AC3E}">
        <p14:creationId xmlns:p14="http://schemas.microsoft.com/office/powerpoint/2010/main" val="196594827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4DCDEC-C008-4FE8-B17A-8653114F9A34}"/>
              </a:ext>
            </a:extLst>
          </p:cNvPr>
          <p:cNvSpPr>
            <a:spLocks noGrp="1"/>
          </p:cNvSpPr>
          <p:nvPr>
            <p:ph type="ftr" sz="quarter" idx="1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2021 Lenovo Internal. All rights reserved.</a:t>
            </a:r>
          </a:p>
        </p:txBody>
      </p:sp>
      <p:sp>
        <p:nvSpPr>
          <p:cNvPr id="3" name="Content Placeholder 2">
            <a:extLst>
              <a:ext uri="{FF2B5EF4-FFF2-40B4-BE49-F238E27FC236}">
                <a16:creationId xmlns:a16="http://schemas.microsoft.com/office/drawing/2014/main" id="{3D3C0CD1-47EF-4BCA-9911-786B2E375180}"/>
              </a:ext>
            </a:extLst>
          </p:cNvPr>
          <p:cNvSpPr>
            <a:spLocks noGrp="1"/>
          </p:cNvSpPr>
          <p:nvPr>
            <p:ph sz="quarter" idx="12"/>
          </p:nvPr>
        </p:nvSpPr>
        <p:spPr>
          <a:xfrm>
            <a:off x="3950149" y="6295349"/>
            <a:ext cx="6756928" cy="562651"/>
          </a:xfrm>
        </p:spPr>
        <p:txBody>
          <a:bodyPr vert="horz" lIns="91440" tIns="45720" rIns="91440" bIns="45720" rtlCol="0" anchor="b">
            <a:noAutofit/>
          </a:bodyPr>
          <a:lstStyle/>
          <a:p>
            <a:r>
              <a:rPr lang="en-US" dirty="0"/>
              <a:t>Q20a. How do these various tech devices come into play when you think about you personally working from home effectively?</a:t>
            </a:r>
          </a:p>
          <a:p>
            <a:r>
              <a:rPr lang="en-US" dirty="0"/>
              <a:t>Base: Total BEUs (n=4,126)</a:t>
            </a:r>
          </a:p>
        </p:txBody>
      </p:sp>
      <p:sp>
        <p:nvSpPr>
          <p:cNvPr id="4" name="Slide Number Placeholder 3">
            <a:extLst>
              <a:ext uri="{FF2B5EF4-FFF2-40B4-BE49-F238E27FC236}">
                <a16:creationId xmlns:a16="http://schemas.microsoft.com/office/drawing/2014/main" id="{18F58947-1E64-496D-B2FC-6196F7241FA4}"/>
              </a:ext>
            </a:extLst>
          </p:cNvPr>
          <p:cNvSpPr>
            <a:spLocks noGrp="1"/>
          </p:cNvSpPr>
          <p:nvPr>
            <p:ph type="sldNum" sz="quarter" idx="4"/>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1218987"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EDEBBF0B-168C-4251-8320-2798E2980AAE}"/>
              </a:ext>
            </a:extLst>
          </p:cNvPr>
          <p:cNvSpPr>
            <a:spLocks noGrp="1"/>
          </p:cNvSpPr>
          <p:nvPr>
            <p:ph type="title"/>
          </p:nvPr>
        </p:nvSpPr>
        <p:spPr/>
        <p:txBody>
          <a:bodyPr/>
          <a:lstStyle/>
          <a:p>
            <a:r>
              <a:rPr lang="en-US" dirty="0"/>
              <a:t>Businesses are more likely to buy core IT purchases – laptop, KB/mouse, monitor - for their employees, leaving nice-to-have hardware and smartphones to individuals</a:t>
            </a:r>
          </a:p>
        </p:txBody>
      </p:sp>
      <p:sp>
        <p:nvSpPr>
          <p:cNvPr id="7" name="TextBox 6">
            <a:extLst>
              <a:ext uri="{FF2B5EF4-FFF2-40B4-BE49-F238E27FC236}">
                <a16:creationId xmlns:a16="http://schemas.microsoft.com/office/drawing/2014/main" id="{DE825024-02AA-4E7D-BBB7-E399918E7AEA}"/>
              </a:ext>
            </a:extLst>
          </p:cNvPr>
          <p:cNvSpPr txBox="1"/>
          <p:nvPr/>
        </p:nvSpPr>
        <p:spPr>
          <a:xfrm>
            <a:off x="2806563" y="870268"/>
            <a:ext cx="6575698" cy="523220"/>
          </a:xfrm>
          <a:prstGeom prst="rect">
            <a:avLst/>
          </a:prstGeom>
          <a:noFill/>
        </p:spPr>
        <p:txBody>
          <a:bodyPr wrap="square" rtlCol="0">
            <a:spAutoFit/>
          </a:bodyPr>
          <a:lstStyle/>
          <a:p>
            <a:pPr marL="0" marR="0" lvl="0" indent="0" algn="ctr" defTabSz="1218621"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Using Tech to Work from Home</a:t>
            </a:r>
          </a:p>
          <a:p>
            <a:pPr marL="0" marR="0" lvl="0" indent="0" algn="ctr" defTabSz="121862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Among all business sizes</a:t>
            </a:r>
            <a:endParaRPr kumimoji="0" lang="en-C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endParaRPr>
          </a:p>
        </p:txBody>
      </p:sp>
      <p:sp>
        <p:nvSpPr>
          <p:cNvPr id="13" name="Arrow: Pentagon 12">
            <a:extLst>
              <a:ext uri="{FF2B5EF4-FFF2-40B4-BE49-F238E27FC236}">
                <a16:creationId xmlns:a16="http://schemas.microsoft.com/office/drawing/2014/main" id="{CCEA447F-F331-4155-A179-88728B536072}"/>
              </a:ext>
            </a:extLst>
          </p:cNvPr>
          <p:cNvSpPr/>
          <p:nvPr/>
        </p:nvSpPr>
        <p:spPr>
          <a:xfrm>
            <a:off x="1" y="870268"/>
            <a:ext cx="744278" cy="276999"/>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BEU</a:t>
            </a:r>
          </a:p>
        </p:txBody>
      </p:sp>
      <p:pic>
        <p:nvPicPr>
          <p:cNvPr id="25" name="Graphic 24">
            <a:extLst>
              <a:ext uri="{FF2B5EF4-FFF2-40B4-BE49-F238E27FC236}">
                <a16:creationId xmlns:a16="http://schemas.microsoft.com/office/drawing/2014/main" id="{802FC1B2-A7D9-415D-8432-B1A3D00629E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4892" b="14280"/>
          <a:stretch/>
        </p:blipFill>
        <p:spPr>
          <a:xfrm>
            <a:off x="94591" y="1206790"/>
            <a:ext cx="432479" cy="263068"/>
          </a:xfrm>
          <a:prstGeom prst="rect">
            <a:avLst/>
          </a:prstGeom>
        </p:spPr>
      </p:pic>
      <p:graphicFrame>
        <p:nvGraphicFramePr>
          <p:cNvPr id="80" name="Chart 79">
            <a:extLst>
              <a:ext uri="{FF2B5EF4-FFF2-40B4-BE49-F238E27FC236}">
                <a16:creationId xmlns:a16="http://schemas.microsoft.com/office/drawing/2014/main" id="{8DCE4FED-7D39-4562-BF1C-957F0C359BAF}"/>
              </a:ext>
            </a:extLst>
          </p:cNvPr>
          <p:cNvGraphicFramePr/>
          <p:nvPr/>
        </p:nvGraphicFramePr>
        <p:xfrm>
          <a:off x="148893" y="1799672"/>
          <a:ext cx="5788660" cy="42997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7" name="Chart 96">
            <a:extLst>
              <a:ext uri="{FF2B5EF4-FFF2-40B4-BE49-F238E27FC236}">
                <a16:creationId xmlns:a16="http://schemas.microsoft.com/office/drawing/2014/main" id="{6B9F6307-A058-479D-9D54-32E8210BF5D8}"/>
              </a:ext>
            </a:extLst>
          </p:cNvPr>
          <p:cNvGraphicFramePr/>
          <p:nvPr/>
        </p:nvGraphicFramePr>
        <p:xfrm>
          <a:off x="6124666" y="1799672"/>
          <a:ext cx="5788660" cy="4299732"/>
        </p:xfrm>
        <a:graphic>
          <a:graphicData uri="http://schemas.openxmlformats.org/drawingml/2006/chart">
            <c:chart xmlns:c="http://schemas.openxmlformats.org/drawingml/2006/chart" xmlns:r="http://schemas.openxmlformats.org/officeDocument/2006/relationships" r:id="rId6"/>
          </a:graphicData>
        </a:graphic>
      </p:graphicFrame>
      <p:sp>
        <p:nvSpPr>
          <p:cNvPr id="126" name="TextBox 125">
            <a:extLst>
              <a:ext uri="{FF2B5EF4-FFF2-40B4-BE49-F238E27FC236}">
                <a16:creationId xmlns:a16="http://schemas.microsoft.com/office/drawing/2014/main" id="{D95D6AF3-227A-47B5-921E-08E669069697}"/>
              </a:ext>
            </a:extLst>
          </p:cNvPr>
          <p:cNvSpPr txBox="1"/>
          <p:nvPr/>
        </p:nvSpPr>
        <p:spPr>
          <a:xfrm>
            <a:off x="744279" y="1626009"/>
            <a:ext cx="1331831" cy="347326"/>
          </a:xfrm>
          <a:prstGeom prst="rect">
            <a:avLst/>
          </a:prstGeom>
          <a:noFill/>
        </p:spPr>
        <p:txBody>
          <a:bodyPr wrap="square" lIns="18288" rIns="18288" rtlCol="0" anchor="ctr">
            <a:no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B66A2"/>
                </a:solidFill>
                <a:effectLst/>
                <a:uLnTx/>
                <a:uFillTx/>
                <a:latin typeface="Arial" panose="020B0604020202020204" pitchFamily="34" charset="0"/>
                <a:ea typeface="+mn-ea"/>
                <a:cs typeface="Arial" panose="020B0604020202020204" pitchFamily="34" charset="0"/>
              </a:rPr>
              <a:t>Company bought; Employee wanted</a:t>
            </a:r>
          </a:p>
        </p:txBody>
      </p:sp>
      <p:sp>
        <p:nvSpPr>
          <p:cNvPr id="127" name="TextBox 126">
            <a:extLst>
              <a:ext uri="{FF2B5EF4-FFF2-40B4-BE49-F238E27FC236}">
                <a16:creationId xmlns:a16="http://schemas.microsoft.com/office/drawing/2014/main" id="{F82671D0-96BA-4027-9CCE-F977C7DA9984}"/>
              </a:ext>
            </a:extLst>
          </p:cNvPr>
          <p:cNvSpPr txBox="1"/>
          <p:nvPr/>
        </p:nvSpPr>
        <p:spPr>
          <a:xfrm>
            <a:off x="2005581" y="1626009"/>
            <a:ext cx="1083880" cy="347326"/>
          </a:xfrm>
          <a:prstGeom prst="rect">
            <a:avLst/>
          </a:prstGeom>
          <a:noFill/>
        </p:spPr>
        <p:txBody>
          <a:bodyPr wrap="square" lIns="18288" rIns="18288" rtlCol="0" anchor="ctr">
            <a:no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478BD"/>
                </a:solidFill>
                <a:effectLst/>
                <a:uLnTx/>
                <a:uFillTx/>
                <a:latin typeface="Arial" panose="020B0604020202020204" pitchFamily="34" charset="0"/>
                <a:ea typeface="+mn-ea"/>
                <a:cs typeface="Arial" panose="020B0604020202020204" pitchFamily="34" charset="0"/>
              </a:rPr>
              <a:t>Company bought</a:t>
            </a:r>
            <a:br>
              <a:rPr kumimoji="0" lang="en-US" sz="1000" b="0" i="0" u="none" strike="noStrike" kern="1200" cap="none" spc="0" normalizeH="0" baseline="0" noProof="0" dirty="0">
                <a:ln>
                  <a:noFill/>
                </a:ln>
                <a:solidFill>
                  <a:srgbClr val="3478BD"/>
                </a:solidFill>
                <a:effectLst/>
                <a:uLnTx/>
                <a:uFillTx/>
                <a:latin typeface="Arial" panose="020B0604020202020204" pitchFamily="34" charset="0"/>
                <a:ea typeface="+mn-ea"/>
                <a:cs typeface="Arial" panose="020B0604020202020204" pitchFamily="34" charset="0"/>
              </a:rPr>
            </a:br>
            <a:r>
              <a:rPr kumimoji="0" lang="en-US" sz="1000" b="0" i="0" u="none" strike="noStrike" kern="1200" cap="none" spc="0" normalizeH="0" baseline="0" noProof="0" dirty="0">
                <a:ln>
                  <a:noFill/>
                </a:ln>
                <a:solidFill>
                  <a:srgbClr val="3478BD"/>
                </a:solidFill>
                <a:effectLst/>
                <a:uLnTx/>
                <a:uFillTx/>
                <a:latin typeface="Arial" panose="020B0604020202020204" pitchFamily="34" charset="0"/>
                <a:ea typeface="+mn-ea"/>
                <a:cs typeface="Arial" panose="020B0604020202020204" pitchFamily="34" charset="0"/>
              </a:rPr>
              <a:t> and dictated</a:t>
            </a:r>
          </a:p>
        </p:txBody>
      </p:sp>
      <p:sp>
        <p:nvSpPr>
          <p:cNvPr id="128" name="TextBox 127">
            <a:extLst>
              <a:ext uri="{FF2B5EF4-FFF2-40B4-BE49-F238E27FC236}">
                <a16:creationId xmlns:a16="http://schemas.microsoft.com/office/drawing/2014/main" id="{8F407A7F-E93F-4EBB-8877-6E11E000AE40}"/>
              </a:ext>
            </a:extLst>
          </p:cNvPr>
          <p:cNvSpPr txBox="1"/>
          <p:nvPr/>
        </p:nvSpPr>
        <p:spPr>
          <a:xfrm>
            <a:off x="4160217" y="1626009"/>
            <a:ext cx="1084277" cy="347326"/>
          </a:xfrm>
          <a:prstGeom prst="rect">
            <a:avLst/>
          </a:prstGeom>
          <a:noFill/>
        </p:spPr>
        <p:txBody>
          <a:bodyPr wrap="square" lIns="18288" rIns="18288" rtlCol="0" anchor="ctr">
            <a:no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B48DD2"/>
                </a:solidFill>
                <a:effectLst/>
                <a:uLnTx/>
                <a:uFillTx/>
                <a:latin typeface="Arial" panose="020B0604020202020204" pitchFamily="34" charset="0"/>
                <a:ea typeface="+mn-ea"/>
                <a:cs typeface="Arial" panose="020B0604020202020204" pitchFamily="34" charset="0"/>
              </a:rPr>
              <a:t>Employee</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B48DD2"/>
                </a:solidFill>
                <a:effectLst/>
                <a:uLnTx/>
                <a:uFillTx/>
                <a:latin typeface="Arial" panose="020B0604020202020204" pitchFamily="34" charset="0"/>
                <a:ea typeface="+mn-ea"/>
                <a:cs typeface="Arial" panose="020B0604020202020204" pitchFamily="34" charset="0"/>
              </a:rPr>
              <a:t>bought for self</a:t>
            </a:r>
          </a:p>
        </p:txBody>
      </p:sp>
      <p:sp>
        <p:nvSpPr>
          <p:cNvPr id="129" name="TextBox 128">
            <a:extLst>
              <a:ext uri="{FF2B5EF4-FFF2-40B4-BE49-F238E27FC236}">
                <a16:creationId xmlns:a16="http://schemas.microsoft.com/office/drawing/2014/main" id="{76AE4A9D-0F66-4226-97D8-A479A8C24A46}"/>
              </a:ext>
            </a:extLst>
          </p:cNvPr>
          <p:cNvSpPr txBox="1"/>
          <p:nvPr/>
        </p:nvSpPr>
        <p:spPr>
          <a:xfrm>
            <a:off x="3192565" y="1626009"/>
            <a:ext cx="1084277" cy="347326"/>
          </a:xfrm>
          <a:prstGeom prst="rect">
            <a:avLst/>
          </a:prstGeom>
          <a:noFill/>
        </p:spPr>
        <p:txBody>
          <a:bodyPr wrap="square" lIns="18288" rIns="18288" rtlCol="0" anchor="ctr">
            <a:no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623583"/>
                </a:solidFill>
                <a:effectLst/>
                <a:uLnTx/>
                <a:uFillTx/>
                <a:latin typeface="Arial" panose="020B0604020202020204" pitchFamily="34" charset="0"/>
                <a:ea typeface="+mn-ea"/>
                <a:cs typeface="Arial" panose="020B0604020202020204" pitchFamily="34" charset="0"/>
              </a:rPr>
              <a:t>Employee already had</a:t>
            </a:r>
          </a:p>
        </p:txBody>
      </p:sp>
      <p:sp>
        <p:nvSpPr>
          <p:cNvPr id="130" name="TextBox 129">
            <a:extLst>
              <a:ext uri="{FF2B5EF4-FFF2-40B4-BE49-F238E27FC236}">
                <a16:creationId xmlns:a16="http://schemas.microsoft.com/office/drawing/2014/main" id="{303E1605-C352-4A7E-8921-7F25DA387FE8}"/>
              </a:ext>
            </a:extLst>
          </p:cNvPr>
          <p:cNvSpPr txBox="1"/>
          <p:nvPr/>
        </p:nvSpPr>
        <p:spPr>
          <a:xfrm>
            <a:off x="4827338" y="1623620"/>
            <a:ext cx="1084277" cy="347326"/>
          </a:xfrm>
          <a:prstGeom prst="rect">
            <a:avLst/>
          </a:prstGeom>
          <a:noFill/>
        </p:spPr>
        <p:txBody>
          <a:bodyPr wrap="square" lIns="18288" rIns="18288" rtlCol="0" anchor="ctr">
            <a:no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rPr>
              <a:t>Wants</a:t>
            </a:r>
          </a:p>
        </p:txBody>
      </p:sp>
      <p:sp>
        <p:nvSpPr>
          <p:cNvPr id="131" name="TextBox 130">
            <a:extLst>
              <a:ext uri="{FF2B5EF4-FFF2-40B4-BE49-F238E27FC236}">
                <a16:creationId xmlns:a16="http://schemas.microsoft.com/office/drawing/2014/main" id="{66F7F159-498A-4B8E-ADF3-6604F7D49B4C}"/>
              </a:ext>
            </a:extLst>
          </p:cNvPr>
          <p:cNvSpPr txBox="1"/>
          <p:nvPr/>
        </p:nvSpPr>
        <p:spPr>
          <a:xfrm>
            <a:off x="5448663" y="1626009"/>
            <a:ext cx="697400" cy="347326"/>
          </a:xfrm>
          <a:prstGeom prst="rect">
            <a:avLst/>
          </a:prstGeom>
          <a:noFill/>
        </p:spPr>
        <p:txBody>
          <a:bodyPr wrap="square" lIns="18288" rIns="18288" rtlCol="0" anchor="ctr">
            <a:no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A6A6A6"/>
                </a:solidFill>
                <a:effectLst/>
                <a:uLnTx/>
                <a:uFillTx/>
                <a:latin typeface="Arial" panose="020B0604020202020204" pitchFamily="34" charset="0"/>
                <a:ea typeface="+mn-ea"/>
                <a:cs typeface="Arial" panose="020B0604020202020204" pitchFamily="34" charset="0"/>
              </a:rPr>
              <a:t>Doesn’t</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A6A6A6"/>
                </a:solidFill>
                <a:effectLst/>
                <a:uLnTx/>
                <a:uFillTx/>
                <a:latin typeface="Arial" panose="020B0604020202020204" pitchFamily="34" charset="0"/>
                <a:ea typeface="+mn-ea"/>
                <a:cs typeface="Arial" panose="020B0604020202020204" pitchFamily="34" charset="0"/>
              </a:rPr>
              <a:t>use</a:t>
            </a:r>
          </a:p>
        </p:txBody>
      </p:sp>
      <p:sp>
        <p:nvSpPr>
          <p:cNvPr id="132" name="TextBox 131">
            <a:extLst>
              <a:ext uri="{FF2B5EF4-FFF2-40B4-BE49-F238E27FC236}">
                <a16:creationId xmlns:a16="http://schemas.microsoft.com/office/drawing/2014/main" id="{B2426387-E2B6-472F-9132-D157C9A7A372}"/>
              </a:ext>
            </a:extLst>
          </p:cNvPr>
          <p:cNvSpPr txBox="1"/>
          <p:nvPr/>
        </p:nvSpPr>
        <p:spPr>
          <a:xfrm>
            <a:off x="6663330" y="1449957"/>
            <a:ext cx="1331831" cy="347326"/>
          </a:xfrm>
          <a:prstGeom prst="rect">
            <a:avLst/>
          </a:prstGeom>
          <a:noFill/>
        </p:spPr>
        <p:txBody>
          <a:bodyPr wrap="square" lIns="18288" rIns="18288" rtlCol="0" anchor="ctr">
            <a:no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B66A2"/>
                </a:solidFill>
                <a:effectLst/>
                <a:uLnTx/>
                <a:uFillTx/>
                <a:latin typeface="Arial" panose="020B0604020202020204" pitchFamily="34" charset="0"/>
                <a:ea typeface="+mn-ea"/>
                <a:cs typeface="Arial" panose="020B0604020202020204" pitchFamily="34" charset="0"/>
              </a:rPr>
              <a:t>Company bought; Employee wanted</a:t>
            </a:r>
          </a:p>
        </p:txBody>
      </p:sp>
      <p:sp>
        <p:nvSpPr>
          <p:cNvPr id="133" name="TextBox 132">
            <a:extLst>
              <a:ext uri="{FF2B5EF4-FFF2-40B4-BE49-F238E27FC236}">
                <a16:creationId xmlns:a16="http://schemas.microsoft.com/office/drawing/2014/main" id="{2675C2F9-2E75-4A10-8AB3-05B974BD0B1A}"/>
              </a:ext>
            </a:extLst>
          </p:cNvPr>
          <p:cNvSpPr txBox="1"/>
          <p:nvPr/>
        </p:nvSpPr>
        <p:spPr>
          <a:xfrm>
            <a:off x="7578553" y="1769542"/>
            <a:ext cx="1083880" cy="273805"/>
          </a:xfrm>
          <a:prstGeom prst="rect">
            <a:avLst/>
          </a:prstGeom>
          <a:noFill/>
        </p:spPr>
        <p:txBody>
          <a:bodyPr wrap="square" lIns="18288" rIns="18288" rtlCol="0" anchor="ctr">
            <a:no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478BD"/>
                </a:solidFill>
                <a:effectLst/>
                <a:uLnTx/>
                <a:uFillTx/>
                <a:latin typeface="Arial" panose="020B0604020202020204" pitchFamily="34" charset="0"/>
                <a:ea typeface="+mn-ea"/>
                <a:cs typeface="Arial" panose="020B0604020202020204" pitchFamily="34" charset="0"/>
              </a:rPr>
              <a:t>Company bought</a:t>
            </a:r>
            <a:br>
              <a:rPr kumimoji="0" lang="en-US" sz="1000" b="0" i="0" u="none" strike="noStrike" kern="1200" cap="none" spc="0" normalizeH="0" baseline="0" noProof="0" dirty="0">
                <a:ln>
                  <a:noFill/>
                </a:ln>
                <a:solidFill>
                  <a:srgbClr val="3478BD"/>
                </a:solidFill>
                <a:effectLst/>
                <a:uLnTx/>
                <a:uFillTx/>
                <a:latin typeface="Arial" panose="020B0604020202020204" pitchFamily="34" charset="0"/>
                <a:ea typeface="+mn-ea"/>
                <a:cs typeface="Arial" panose="020B0604020202020204" pitchFamily="34" charset="0"/>
              </a:rPr>
            </a:br>
            <a:r>
              <a:rPr kumimoji="0" lang="en-US" sz="1000" b="0" i="0" u="none" strike="noStrike" kern="1200" cap="none" spc="0" normalizeH="0" baseline="0" noProof="0" dirty="0">
                <a:ln>
                  <a:noFill/>
                </a:ln>
                <a:solidFill>
                  <a:srgbClr val="3478BD"/>
                </a:solidFill>
                <a:effectLst/>
                <a:uLnTx/>
                <a:uFillTx/>
                <a:latin typeface="Arial" panose="020B0604020202020204" pitchFamily="34" charset="0"/>
                <a:ea typeface="+mn-ea"/>
                <a:cs typeface="Arial" panose="020B0604020202020204" pitchFamily="34" charset="0"/>
              </a:rPr>
              <a:t> and dictated</a:t>
            </a:r>
          </a:p>
        </p:txBody>
      </p:sp>
      <p:sp>
        <p:nvSpPr>
          <p:cNvPr id="134" name="TextBox 133">
            <a:extLst>
              <a:ext uri="{FF2B5EF4-FFF2-40B4-BE49-F238E27FC236}">
                <a16:creationId xmlns:a16="http://schemas.microsoft.com/office/drawing/2014/main" id="{301DAF5D-23C9-4106-95E8-7C5E7198B51D}"/>
              </a:ext>
            </a:extLst>
          </p:cNvPr>
          <p:cNvSpPr txBox="1"/>
          <p:nvPr/>
        </p:nvSpPr>
        <p:spPr>
          <a:xfrm>
            <a:off x="9745741" y="1628591"/>
            <a:ext cx="1084277" cy="347326"/>
          </a:xfrm>
          <a:prstGeom prst="rect">
            <a:avLst/>
          </a:prstGeom>
          <a:noFill/>
        </p:spPr>
        <p:txBody>
          <a:bodyPr wrap="square" lIns="18288" rIns="18288" rtlCol="0" anchor="ctr">
            <a:no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B48DD2"/>
                </a:solidFill>
                <a:effectLst/>
                <a:uLnTx/>
                <a:uFillTx/>
                <a:latin typeface="Arial" panose="020B0604020202020204" pitchFamily="34" charset="0"/>
                <a:ea typeface="+mn-ea"/>
                <a:cs typeface="Arial" panose="020B0604020202020204" pitchFamily="34" charset="0"/>
              </a:rPr>
              <a:t>Employee</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B48DD2"/>
                </a:solidFill>
                <a:effectLst/>
                <a:uLnTx/>
                <a:uFillTx/>
                <a:latin typeface="Arial" panose="020B0604020202020204" pitchFamily="34" charset="0"/>
                <a:ea typeface="+mn-ea"/>
                <a:cs typeface="Arial" panose="020B0604020202020204" pitchFamily="34" charset="0"/>
              </a:rPr>
              <a:t>bought for self</a:t>
            </a:r>
          </a:p>
        </p:txBody>
      </p:sp>
      <p:sp>
        <p:nvSpPr>
          <p:cNvPr id="135" name="TextBox 134">
            <a:extLst>
              <a:ext uri="{FF2B5EF4-FFF2-40B4-BE49-F238E27FC236}">
                <a16:creationId xmlns:a16="http://schemas.microsoft.com/office/drawing/2014/main" id="{80E00E88-2A2D-4605-97FA-8D132856DE31}"/>
              </a:ext>
            </a:extLst>
          </p:cNvPr>
          <p:cNvSpPr txBox="1"/>
          <p:nvPr/>
        </p:nvSpPr>
        <p:spPr>
          <a:xfrm>
            <a:off x="8675517" y="1626009"/>
            <a:ext cx="1084277" cy="347326"/>
          </a:xfrm>
          <a:prstGeom prst="rect">
            <a:avLst/>
          </a:prstGeom>
          <a:noFill/>
        </p:spPr>
        <p:txBody>
          <a:bodyPr wrap="square" lIns="18288" rIns="18288" rtlCol="0" anchor="ctr">
            <a:no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623583"/>
                </a:solidFill>
                <a:effectLst/>
                <a:uLnTx/>
                <a:uFillTx/>
                <a:latin typeface="Arial" panose="020B0604020202020204" pitchFamily="34" charset="0"/>
                <a:ea typeface="+mn-ea"/>
                <a:cs typeface="Arial" panose="020B0604020202020204" pitchFamily="34" charset="0"/>
              </a:rPr>
              <a:t>Employee already had</a:t>
            </a:r>
          </a:p>
        </p:txBody>
      </p:sp>
      <p:sp>
        <p:nvSpPr>
          <p:cNvPr id="136" name="TextBox 135">
            <a:extLst>
              <a:ext uri="{FF2B5EF4-FFF2-40B4-BE49-F238E27FC236}">
                <a16:creationId xmlns:a16="http://schemas.microsoft.com/office/drawing/2014/main" id="{72D11692-26AA-4658-9CD6-72F41DA2EE67}"/>
              </a:ext>
            </a:extLst>
          </p:cNvPr>
          <p:cNvSpPr txBox="1"/>
          <p:nvPr/>
        </p:nvSpPr>
        <p:spPr>
          <a:xfrm>
            <a:off x="10424293" y="1623620"/>
            <a:ext cx="1084277" cy="347326"/>
          </a:xfrm>
          <a:prstGeom prst="rect">
            <a:avLst/>
          </a:prstGeom>
          <a:noFill/>
        </p:spPr>
        <p:txBody>
          <a:bodyPr wrap="square" lIns="18288" rIns="18288" rtlCol="0" anchor="ctr">
            <a:no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rPr>
              <a:t>Wants</a:t>
            </a:r>
          </a:p>
        </p:txBody>
      </p:sp>
      <p:sp>
        <p:nvSpPr>
          <p:cNvPr id="137" name="TextBox 136">
            <a:extLst>
              <a:ext uri="{FF2B5EF4-FFF2-40B4-BE49-F238E27FC236}">
                <a16:creationId xmlns:a16="http://schemas.microsoft.com/office/drawing/2014/main" id="{19F4CC1C-CDE5-41C5-B9BC-EFBA41AC3C63}"/>
              </a:ext>
            </a:extLst>
          </p:cNvPr>
          <p:cNvSpPr txBox="1"/>
          <p:nvPr/>
        </p:nvSpPr>
        <p:spPr>
          <a:xfrm>
            <a:off x="11200862" y="1626009"/>
            <a:ext cx="697400" cy="347326"/>
          </a:xfrm>
          <a:prstGeom prst="rect">
            <a:avLst/>
          </a:prstGeom>
          <a:noFill/>
        </p:spPr>
        <p:txBody>
          <a:bodyPr wrap="square" lIns="18288" rIns="18288" rtlCol="0" anchor="ctr">
            <a:no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A6A6A6"/>
                </a:solidFill>
                <a:effectLst/>
                <a:uLnTx/>
                <a:uFillTx/>
                <a:latin typeface="Arial" panose="020B0604020202020204" pitchFamily="34" charset="0"/>
                <a:ea typeface="+mn-ea"/>
                <a:cs typeface="Arial" panose="020B0604020202020204" pitchFamily="34" charset="0"/>
              </a:rPr>
              <a:t>Doesn’t</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A6A6A6"/>
                </a:solidFill>
                <a:effectLst/>
                <a:uLnTx/>
                <a:uFillTx/>
                <a:latin typeface="Arial" panose="020B0604020202020204" pitchFamily="34" charset="0"/>
                <a:ea typeface="+mn-ea"/>
                <a:cs typeface="Arial" panose="020B0604020202020204" pitchFamily="34" charset="0"/>
              </a:rPr>
              <a:t>use</a:t>
            </a:r>
          </a:p>
        </p:txBody>
      </p:sp>
      <p:sp>
        <p:nvSpPr>
          <p:cNvPr id="29" name="TextBox 28">
            <a:extLst>
              <a:ext uri="{FF2B5EF4-FFF2-40B4-BE49-F238E27FC236}">
                <a16:creationId xmlns:a16="http://schemas.microsoft.com/office/drawing/2014/main" id="{D2384E65-052A-4A19-9704-AC5E90AE8332}"/>
              </a:ext>
            </a:extLst>
          </p:cNvPr>
          <p:cNvSpPr txBox="1"/>
          <p:nvPr/>
        </p:nvSpPr>
        <p:spPr>
          <a:xfrm>
            <a:off x="11436273" y="6044406"/>
            <a:ext cx="700300" cy="302924"/>
          </a:xfrm>
          <a:prstGeom prst="rect">
            <a:avLst/>
          </a:prstGeom>
          <a:noFill/>
        </p:spPr>
        <p:txBody>
          <a:bodyPr wrap="square" lIns="18288" rIns="18288" rtlCol="0" anchor="ctr">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7E96AA"/>
                </a:solidFill>
                <a:effectLst/>
                <a:uLnTx/>
                <a:uFillTx/>
                <a:latin typeface="Arial" panose="020B0604020202020204" pitchFamily="34" charset="0"/>
                <a:ea typeface="+mn-ea"/>
                <a:cs typeface="Arial" panose="020B0604020202020204" pitchFamily="34" charset="0"/>
              </a:rPr>
              <a:t>Country differences for all attributes</a:t>
            </a:r>
          </a:p>
        </p:txBody>
      </p:sp>
      <p:pic>
        <p:nvPicPr>
          <p:cNvPr id="156" name="Graphic 155">
            <a:extLst>
              <a:ext uri="{FF2B5EF4-FFF2-40B4-BE49-F238E27FC236}">
                <a16:creationId xmlns:a16="http://schemas.microsoft.com/office/drawing/2014/main" id="{5CD05727-8087-4EB2-8F1E-94817244B9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45224" y="6060486"/>
            <a:ext cx="276999" cy="276999"/>
          </a:xfrm>
          <a:prstGeom prst="rect">
            <a:avLst/>
          </a:prstGeom>
        </p:spPr>
      </p:pic>
      <p:sp>
        <p:nvSpPr>
          <p:cNvPr id="30" name="Rectangle 29">
            <a:extLst>
              <a:ext uri="{FF2B5EF4-FFF2-40B4-BE49-F238E27FC236}">
                <a16:creationId xmlns:a16="http://schemas.microsoft.com/office/drawing/2014/main" id="{EA6ED1C5-CCCC-4BC3-806A-FE6D522908A9}"/>
              </a:ext>
            </a:extLst>
          </p:cNvPr>
          <p:cNvSpPr/>
          <p:nvPr/>
        </p:nvSpPr>
        <p:spPr>
          <a:xfrm>
            <a:off x="6859589" y="5486401"/>
            <a:ext cx="195803" cy="562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2273367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EE5B2686-D38C-4179-8B68-6D56780266E7}"/>
              </a:ext>
            </a:extLst>
          </p:cNvPr>
          <p:cNvGraphicFramePr/>
          <p:nvPr>
            <p:extLst>
              <p:ext uri="{D42A27DB-BD31-4B8C-83A1-F6EECF244321}">
                <p14:modId xmlns:p14="http://schemas.microsoft.com/office/powerpoint/2010/main" val="3375334832"/>
              </p:ext>
            </p:extLst>
          </p:nvPr>
        </p:nvGraphicFramePr>
        <p:xfrm>
          <a:off x="633220" y="1616722"/>
          <a:ext cx="10922385" cy="4601115"/>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1">
            <a:extLst>
              <a:ext uri="{FF2B5EF4-FFF2-40B4-BE49-F238E27FC236}">
                <a16:creationId xmlns:a16="http://schemas.microsoft.com/office/drawing/2014/main" id="{324DCDEC-C008-4FE8-B17A-8653114F9A34}"/>
              </a:ext>
            </a:extLst>
          </p:cNvPr>
          <p:cNvSpPr>
            <a:spLocks noGrp="1"/>
          </p:cNvSpPr>
          <p:nvPr>
            <p:ph type="ftr" sz="quarter" idx="1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2021 Lenovo Internal. All rights reserved.</a:t>
            </a:r>
          </a:p>
        </p:txBody>
      </p:sp>
      <p:sp>
        <p:nvSpPr>
          <p:cNvPr id="3" name="Content Placeholder 2">
            <a:extLst>
              <a:ext uri="{FF2B5EF4-FFF2-40B4-BE49-F238E27FC236}">
                <a16:creationId xmlns:a16="http://schemas.microsoft.com/office/drawing/2014/main" id="{3D3C0CD1-47EF-4BCA-9911-786B2E375180}"/>
              </a:ext>
            </a:extLst>
          </p:cNvPr>
          <p:cNvSpPr>
            <a:spLocks noGrp="1"/>
          </p:cNvSpPr>
          <p:nvPr>
            <p:ph sz="quarter" idx="12"/>
          </p:nvPr>
        </p:nvSpPr>
        <p:spPr>
          <a:xfrm>
            <a:off x="3950149" y="6295349"/>
            <a:ext cx="6756928" cy="562651"/>
          </a:xfrm>
        </p:spPr>
        <p:txBody>
          <a:bodyPr vert="horz" lIns="91440" tIns="45720" rIns="91440" bIns="45720" rtlCol="0" anchor="b">
            <a:noAutofit/>
          </a:bodyPr>
          <a:lstStyle/>
          <a:p>
            <a:r>
              <a:rPr lang="en-US" dirty="0"/>
              <a:t>Q20a. How do these various tech devices come into play when you think about you personally working from home effectively?</a:t>
            </a:r>
          </a:p>
          <a:p>
            <a:r>
              <a:rPr lang="en-US" dirty="0"/>
              <a:t>Base: BEU Aged 18-34 (n=1,452), Age 35+ (n=2,638)</a:t>
            </a:r>
          </a:p>
        </p:txBody>
      </p:sp>
      <p:sp>
        <p:nvSpPr>
          <p:cNvPr id="4" name="Slide Number Placeholder 3">
            <a:extLst>
              <a:ext uri="{FF2B5EF4-FFF2-40B4-BE49-F238E27FC236}">
                <a16:creationId xmlns:a16="http://schemas.microsoft.com/office/drawing/2014/main" id="{18F58947-1E64-496D-B2FC-6196F7241FA4}"/>
              </a:ext>
            </a:extLst>
          </p:cNvPr>
          <p:cNvSpPr>
            <a:spLocks noGrp="1"/>
          </p:cNvSpPr>
          <p:nvPr>
            <p:ph type="sldNum" sz="quarter" idx="4"/>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1218987"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EDEBBF0B-168C-4251-8320-2798E2980AAE}"/>
              </a:ext>
            </a:extLst>
          </p:cNvPr>
          <p:cNvSpPr>
            <a:spLocks noGrp="1"/>
          </p:cNvSpPr>
          <p:nvPr>
            <p:ph type="title"/>
          </p:nvPr>
        </p:nvSpPr>
        <p:spPr/>
        <p:txBody>
          <a:bodyPr/>
          <a:lstStyle/>
          <a:p>
            <a:r>
              <a:rPr lang="en-US" dirty="0"/>
              <a:t>Younger BEUs are significantly more adept at using a variety of their own tech devices to effectively WFH </a:t>
            </a:r>
          </a:p>
        </p:txBody>
      </p:sp>
      <p:sp>
        <p:nvSpPr>
          <p:cNvPr id="7" name="TextBox 6">
            <a:extLst>
              <a:ext uri="{FF2B5EF4-FFF2-40B4-BE49-F238E27FC236}">
                <a16:creationId xmlns:a16="http://schemas.microsoft.com/office/drawing/2014/main" id="{DE825024-02AA-4E7D-BBB7-E399918E7AEA}"/>
              </a:ext>
            </a:extLst>
          </p:cNvPr>
          <p:cNvSpPr txBox="1"/>
          <p:nvPr/>
        </p:nvSpPr>
        <p:spPr>
          <a:xfrm>
            <a:off x="2806563" y="870268"/>
            <a:ext cx="6575698" cy="523220"/>
          </a:xfrm>
          <a:prstGeom prst="rect">
            <a:avLst/>
          </a:prstGeom>
          <a:noFill/>
        </p:spPr>
        <p:txBody>
          <a:bodyPr wrap="square" rtlCol="0">
            <a:spAutoFit/>
          </a:bodyPr>
          <a:lstStyle/>
          <a:p>
            <a:pPr marL="0" marR="0" lvl="0" indent="0" algn="ctr" defTabSz="1218621"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Using Tech to Work from Home</a:t>
            </a:r>
          </a:p>
          <a:p>
            <a:pPr marL="0" marR="0" lvl="0" indent="0" algn="ctr" defTabSz="121862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Employee bought for self</a:t>
            </a:r>
            <a:endParaRPr kumimoji="0" lang="en-C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endParaRPr>
          </a:p>
        </p:txBody>
      </p:sp>
      <p:sp>
        <p:nvSpPr>
          <p:cNvPr id="13" name="Arrow: Pentagon 12">
            <a:extLst>
              <a:ext uri="{FF2B5EF4-FFF2-40B4-BE49-F238E27FC236}">
                <a16:creationId xmlns:a16="http://schemas.microsoft.com/office/drawing/2014/main" id="{CCEA447F-F331-4155-A179-88728B536072}"/>
              </a:ext>
            </a:extLst>
          </p:cNvPr>
          <p:cNvSpPr/>
          <p:nvPr/>
        </p:nvSpPr>
        <p:spPr>
          <a:xfrm>
            <a:off x="1" y="870268"/>
            <a:ext cx="744278" cy="276999"/>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BEU</a:t>
            </a:r>
          </a:p>
        </p:txBody>
      </p:sp>
      <p:pic>
        <p:nvPicPr>
          <p:cNvPr id="25" name="Graphic 24">
            <a:extLst>
              <a:ext uri="{FF2B5EF4-FFF2-40B4-BE49-F238E27FC236}">
                <a16:creationId xmlns:a16="http://schemas.microsoft.com/office/drawing/2014/main" id="{802FC1B2-A7D9-415D-8432-B1A3D00629E8}"/>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24892" b="14280"/>
          <a:stretch/>
        </p:blipFill>
        <p:spPr>
          <a:xfrm>
            <a:off x="94591" y="1206790"/>
            <a:ext cx="432479" cy="263068"/>
          </a:xfrm>
          <a:prstGeom prst="rect">
            <a:avLst/>
          </a:prstGeom>
        </p:spPr>
      </p:pic>
      <p:sp>
        <p:nvSpPr>
          <p:cNvPr id="31" name="Rectangle 30">
            <a:extLst>
              <a:ext uri="{FF2B5EF4-FFF2-40B4-BE49-F238E27FC236}">
                <a16:creationId xmlns:a16="http://schemas.microsoft.com/office/drawing/2014/main" id="{1DD0F74A-FE7F-4007-8F91-486DB878B3B3}"/>
              </a:ext>
            </a:extLst>
          </p:cNvPr>
          <p:cNvSpPr/>
          <p:nvPr/>
        </p:nvSpPr>
        <p:spPr>
          <a:xfrm>
            <a:off x="1153356" y="4094864"/>
            <a:ext cx="354584"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endParaRPr lang="en-US" sz="800" dirty="0">
              <a:solidFill>
                <a:srgbClr val="485C6D"/>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EF799ADE-3FAC-4D79-BF5D-47BA7E272E85}"/>
              </a:ext>
            </a:extLst>
          </p:cNvPr>
          <p:cNvSpPr/>
          <p:nvPr/>
        </p:nvSpPr>
        <p:spPr>
          <a:xfrm>
            <a:off x="1951136" y="4128971"/>
            <a:ext cx="354584"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endParaRPr lang="en-US" sz="800" dirty="0">
              <a:solidFill>
                <a:srgbClr val="485C6D"/>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E8A674C2-D590-454D-810B-7BF4410CB829}"/>
              </a:ext>
            </a:extLst>
          </p:cNvPr>
          <p:cNvSpPr/>
          <p:nvPr/>
        </p:nvSpPr>
        <p:spPr>
          <a:xfrm>
            <a:off x="2768362" y="4164325"/>
            <a:ext cx="354584"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endParaRPr lang="en-US" sz="800" dirty="0">
              <a:solidFill>
                <a:srgbClr val="485C6D"/>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9B87E52A-CE76-4CCB-9F5E-5B8B3670A94A}"/>
              </a:ext>
            </a:extLst>
          </p:cNvPr>
          <p:cNvSpPr/>
          <p:nvPr/>
        </p:nvSpPr>
        <p:spPr>
          <a:xfrm>
            <a:off x="3617373" y="4263680"/>
            <a:ext cx="354584"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endParaRPr lang="en-US" sz="800" dirty="0">
              <a:solidFill>
                <a:srgbClr val="485C6D"/>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62AF076E-0DFD-48B3-9F72-BDA853D0067E}"/>
              </a:ext>
            </a:extLst>
          </p:cNvPr>
          <p:cNvSpPr/>
          <p:nvPr/>
        </p:nvSpPr>
        <p:spPr>
          <a:xfrm>
            <a:off x="4406121" y="4263680"/>
            <a:ext cx="354584"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endParaRPr lang="en-US" sz="800" dirty="0">
              <a:solidFill>
                <a:srgbClr val="485C6D"/>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CF37E7C7-6988-4DA0-9DED-FC54AF6499D1}"/>
              </a:ext>
            </a:extLst>
          </p:cNvPr>
          <p:cNvSpPr/>
          <p:nvPr/>
        </p:nvSpPr>
        <p:spPr>
          <a:xfrm>
            <a:off x="5232969" y="4264726"/>
            <a:ext cx="354584"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endParaRPr lang="en-US" sz="800" dirty="0">
              <a:solidFill>
                <a:srgbClr val="485C6D"/>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97342662-49E7-49FB-A6C8-C1458E3C3826}"/>
              </a:ext>
            </a:extLst>
          </p:cNvPr>
          <p:cNvSpPr/>
          <p:nvPr/>
        </p:nvSpPr>
        <p:spPr>
          <a:xfrm>
            <a:off x="6036950" y="4302775"/>
            <a:ext cx="354584"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endParaRPr lang="en-US" sz="800" dirty="0">
              <a:solidFill>
                <a:srgbClr val="485C6D"/>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7518BADF-DE58-4AE9-86CE-8FFC106BF4D6}"/>
              </a:ext>
            </a:extLst>
          </p:cNvPr>
          <p:cNvSpPr/>
          <p:nvPr/>
        </p:nvSpPr>
        <p:spPr>
          <a:xfrm>
            <a:off x="6879031" y="4355495"/>
            <a:ext cx="354584"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endParaRPr lang="en-US" sz="800" dirty="0">
              <a:solidFill>
                <a:srgbClr val="485C6D"/>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7D9864DB-3A81-45AB-8F36-193FA3019015}"/>
              </a:ext>
            </a:extLst>
          </p:cNvPr>
          <p:cNvSpPr/>
          <p:nvPr/>
        </p:nvSpPr>
        <p:spPr>
          <a:xfrm>
            <a:off x="7695712" y="4397563"/>
            <a:ext cx="354584"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endParaRPr lang="en-US" sz="800" dirty="0">
              <a:solidFill>
                <a:srgbClr val="485C6D"/>
              </a:solidFill>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1E956DD3-DFC9-4A31-B1FD-3B5C7C0ECDD3}"/>
              </a:ext>
            </a:extLst>
          </p:cNvPr>
          <p:cNvSpPr/>
          <p:nvPr/>
        </p:nvSpPr>
        <p:spPr>
          <a:xfrm>
            <a:off x="8512393" y="4397563"/>
            <a:ext cx="354584"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endParaRPr lang="en-US" sz="800" dirty="0">
              <a:solidFill>
                <a:srgbClr val="485C6D"/>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3777A236-510A-4FBF-9A44-34B1E802FE4D}"/>
              </a:ext>
            </a:extLst>
          </p:cNvPr>
          <p:cNvSpPr/>
          <p:nvPr/>
        </p:nvSpPr>
        <p:spPr>
          <a:xfrm>
            <a:off x="9316374" y="4446018"/>
            <a:ext cx="354584"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endParaRPr lang="en-US" sz="800" dirty="0">
              <a:solidFill>
                <a:srgbClr val="485C6D"/>
              </a:solidFill>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78814CF3-28F7-44CF-A446-CD976D2A970C}"/>
              </a:ext>
            </a:extLst>
          </p:cNvPr>
          <p:cNvSpPr/>
          <p:nvPr/>
        </p:nvSpPr>
        <p:spPr>
          <a:xfrm>
            <a:off x="10145755" y="4446018"/>
            <a:ext cx="354584"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endParaRPr lang="en-US" sz="800" dirty="0">
              <a:solidFill>
                <a:srgbClr val="485C6D"/>
              </a:solidFill>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60E840D4-E61E-485F-B105-E38DADA4A029}"/>
              </a:ext>
            </a:extLst>
          </p:cNvPr>
          <p:cNvSpPr/>
          <p:nvPr/>
        </p:nvSpPr>
        <p:spPr>
          <a:xfrm>
            <a:off x="10962436" y="4490278"/>
            <a:ext cx="354584"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endParaRPr lang="en-US" sz="800" dirty="0">
              <a:solidFill>
                <a:srgbClr val="485C6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166553"/>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4DCDEC-C008-4FE8-B17A-8653114F9A34}"/>
              </a:ext>
            </a:extLst>
          </p:cNvPr>
          <p:cNvSpPr>
            <a:spLocks noGrp="1"/>
          </p:cNvSpPr>
          <p:nvPr>
            <p:ph type="ftr" sz="quarter" idx="11"/>
          </p:nvPr>
        </p:nvSpPr>
        <p:spPr/>
        <p:txBody>
          <a:bodyPr/>
          <a:lstStyle/>
          <a:p>
            <a:r>
              <a:rPr lang="en-US" dirty="0"/>
              <a:t>2021 Lenovo Internal. All rights reserved.</a:t>
            </a:r>
          </a:p>
        </p:txBody>
      </p:sp>
      <p:sp>
        <p:nvSpPr>
          <p:cNvPr id="3" name="Content Placeholder 2">
            <a:extLst>
              <a:ext uri="{FF2B5EF4-FFF2-40B4-BE49-F238E27FC236}">
                <a16:creationId xmlns:a16="http://schemas.microsoft.com/office/drawing/2014/main" id="{3D3C0CD1-47EF-4BCA-9911-786B2E375180}"/>
              </a:ext>
            </a:extLst>
          </p:cNvPr>
          <p:cNvSpPr>
            <a:spLocks noGrp="1"/>
          </p:cNvSpPr>
          <p:nvPr>
            <p:ph sz="quarter" idx="12"/>
          </p:nvPr>
        </p:nvSpPr>
        <p:spPr>
          <a:xfrm>
            <a:off x="3950149" y="6295349"/>
            <a:ext cx="6756928" cy="562651"/>
          </a:xfrm>
        </p:spPr>
        <p:txBody>
          <a:bodyPr vert="horz" lIns="91440" tIns="45720" rIns="91440" bIns="45720" rtlCol="0" anchor="b">
            <a:noAutofit/>
          </a:bodyPr>
          <a:lstStyle/>
          <a:p>
            <a:r>
              <a:rPr lang="en-US" dirty="0"/>
              <a:t>Q20b. How do these various tech devices come into play when you think about employees at your company working from home effectively? Base: ITDM Total (n=4,407)</a:t>
            </a:r>
          </a:p>
        </p:txBody>
      </p:sp>
      <p:sp>
        <p:nvSpPr>
          <p:cNvPr id="5" name="Title 4">
            <a:extLst>
              <a:ext uri="{FF2B5EF4-FFF2-40B4-BE49-F238E27FC236}">
                <a16:creationId xmlns:a16="http://schemas.microsoft.com/office/drawing/2014/main" id="{EDEBBF0B-168C-4251-8320-2798E2980AAE}"/>
              </a:ext>
            </a:extLst>
          </p:cNvPr>
          <p:cNvSpPr>
            <a:spLocks noGrp="1"/>
          </p:cNvSpPr>
          <p:nvPr>
            <p:ph type="title"/>
          </p:nvPr>
        </p:nvSpPr>
        <p:spPr/>
        <p:txBody>
          <a:bodyPr/>
          <a:lstStyle/>
          <a:p>
            <a:r>
              <a:rPr lang="en-US" dirty="0"/>
              <a:t>ITDMs say company covers the cost for many IT equipment needs, starting with the core essentials but also extending to workspace improvements like stands, monitors</a:t>
            </a:r>
          </a:p>
        </p:txBody>
      </p:sp>
      <p:sp>
        <p:nvSpPr>
          <p:cNvPr id="7" name="TextBox 6">
            <a:extLst>
              <a:ext uri="{FF2B5EF4-FFF2-40B4-BE49-F238E27FC236}">
                <a16:creationId xmlns:a16="http://schemas.microsoft.com/office/drawing/2014/main" id="{DE825024-02AA-4E7D-BBB7-E399918E7AEA}"/>
              </a:ext>
            </a:extLst>
          </p:cNvPr>
          <p:cNvSpPr txBox="1"/>
          <p:nvPr/>
        </p:nvSpPr>
        <p:spPr>
          <a:xfrm>
            <a:off x="4052917" y="870268"/>
            <a:ext cx="4082991" cy="584775"/>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Using Tech to Work from Home</a:t>
            </a:r>
          </a:p>
          <a:p>
            <a:pPr algn="ctr" defTabSz="1218621">
              <a:defRPr/>
            </a:pPr>
            <a:r>
              <a:rPr lang="en-US" sz="1200" dirty="0">
                <a:solidFill>
                  <a:srgbClr val="000000"/>
                </a:solidFill>
                <a:latin typeface="Arial" panose="020B0604020202020204" pitchFamily="34" charset="0"/>
                <a:cs typeface="Arial" pitchFamily="34" charset="0"/>
              </a:rPr>
              <a:t>Among all business sizes</a:t>
            </a:r>
            <a:r>
              <a:rPr lang="en-US" sz="1600" dirty="0">
                <a:solidFill>
                  <a:srgbClr val="000000"/>
                </a:solidFill>
                <a:latin typeface="Arial" panose="020B0604020202020204" pitchFamily="34" charset="0"/>
                <a:cs typeface="Arial" pitchFamily="34" charset="0"/>
              </a:rPr>
              <a:t> </a:t>
            </a:r>
            <a:endParaRPr lang="en-CA" sz="1200" dirty="0">
              <a:solidFill>
                <a:srgbClr val="000000"/>
              </a:solidFill>
              <a:latin typeface="Arial" panose="020B0604020202020204" pitchFamily="34" charset="0"/>
              <a:cs typeface="Arial" pitchFamily="34" charset="0"/>
            </a:endParaRPr>
          </a:p>
        </p:txBody>
      </p:sp>
      <p:sp>
        <p:nvSpPr>
          <p:cNvPr id="78" name="Arrow: Pentagon 77">
            <a:extLst>
              <a:ext uri="{FF2B5EF4-FFF2-40B4-BE49-F238E27FC236}">
                <a16:creationId xmlns:a16="http://schemas.microsoft.com/office/drawing/2014/main" id="{FC7B714B-4559-4DE4-8ED7-130BB278B660}"/>
              </a:ext>
            </a:extLst>
          </p:cNvPr>
          <p:cNvSpPr/>
          <p:nvPr/>
        </p:nvSpPr>
        <p:spPr>
          <a:xfrm>
            <a:off x="1" y="870268"/>
            <a:ext cx="744278" cy="27699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chemeClr val="bg1"/>
                </a:solidFill>
                <a:latin typeface="Arial" panose="020B0604020202020204" pitchFamily="34" charset="0"/>
                <a:cs typeface="Arial" panose="020B0604020202020204" pitchFamily="34" charset="0"/>
              </a:rPr>
              <a:t>ITDM</a:t>
            </a:r>
          </a:p>
        </p:txBody>
      </p:sp>
      <p:pic>
        <p:nvPicPr>
          <p:cNvPr id="79" name="Graphic 78">
            <a:extLst>
              <a:ext uri="{FF2B5EF4-FFF2-40B4-BE49-F238E27FC236}">
                <a16:creationId xmlns:a16="http://schemas.microsoft.com/office/drawing/2014/main" id="{C2FDC023-F84A-4DA7-839E-D816D2FD4D2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6502" r="16840" b="45456"/>
          <a:stretch/>
        </p:blipFill>
        <p:spPr>
          <a:xfrm>
            <a:off x="126597" y="1204817"/>
            <a:ext cx="351749" cy="287825"/>
          </a:xfrm>
          <a:prstGeom prst="rect">
            <a:avLst/>
          </a:prstGeom>
        </p:spPr>
      </p:pic>
      <p:graphicFrame>
        <p:nvGraphicFramePr>
          <p:cNvPr id="69" name="Chart 68">
            <a:extLst>
              <a:ext uri="{FF2B5EF4-FFF2-40B4-BE49-F238E27FC236}">
                <a16:creationId xmlns:a16="http://schemas.microsoft.com/office/drawing/2014/main" id="{380AC79D-D97B-40FA-A998-1121B56D2EF8}"/>
              </a:ext>
            </a:extLst>
          </p:cNvPr>
          <p:cNvGraphicFramePr/>
          <p:nvPr>
            <p:extLst>
              <p:ext uri="{D42A27DB-BD31-4B8C-83A1-F6EECF244321}">
                <p14:modId xmlns:p14="http://schemas.microsoft.com/office/powerpoint/2010/main" val="3962151474"/>
              </p:ext>
            </p:extLst>
          </p:nvPr>
        </p:nvGraphicFramePr>
        <p:xfrm>
          <a:off x="148893" y="1995617"/>
          <a:ext cx="5788660" cy="42997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0" name="Chart 69">
            <a:extLst>
              <a:ext uri="{FF2B5EF4-FFF2-40B4-BE49-F238E27FC236}">
                <a16:creationId xmlns:a16="http://schemas.microsoft.com/office/drawing/2014/main" id="{C9BA9E07-78F5-4F34-93C0-8CBDC28A5234}"/>
              </a:ext>
            </a:extLst>
          </p:cNvPr>
          <p:cNvGraphicFramePr/>
          <p:nvPr>
            <p:extLst>
              <p:ext uri="{D42A27DB-BD31-4B8C-83A1-F6EECF244321}">
                <p14:modId xmlns:p14="http://schemas.microsoft.com/office/powerpoint/2010/main" val="4128565384"/>
              </p:ext>
            </p:extLst>
          </p:nvPr>
        </p:nvGraphicFramePr>
        <p:xfrm>
          <a:off x="6124666" y="1995617"/>
          <a:ext cx="5788660" cy="4299732"/>
        </p:xfrm>
        <a:graphic>
          <a:graphicData uri="http://schemas.openxmlformats.org/drawingml/2006/chart">
            <c:chart xmlns:c="http://schemas.openxmlformats.org/drawingml/2006/chart" xmlns:r="http://schemas.openxmlformats.org/officeDocument/2006/relationships" r:id="rId6"/>
          </a:graphicData>
        </a:graphic>
      </p:graphicFrame>
      <p:sp>
        <p:nvSpPr>
          <p:cNvPr id="72" name="TextBox 71">
            <a:extLst>
              <a:ext uri="{FF2B5EF4-FFF2-40B4-BE49-F238E27FC236}">
                <a16:creationId xmlns:a16="http://schemas.microsoft.com/office/drawing/2014/main" id="{688DC970-CDE8-464A-8119-AD0121F3C7C1}"/>
              </a:ext>
            </a:extLst>
          </p:cNvPr>
          <p:cNvSpPr txBox="1"/>
          <p:nvPr/>
        </p:nvSpPr>
        <p:spPr>
          <a:xfrm>
            <a:off x="1251651" y="1821954"/>
            <a:ext cx="1331831" cy="347326"/>
          </a:xfrm>
          <a:prstGeom prst="rect">
            <a:avLst/>
          </a:prstGeom>
          <a:noFill/>
        </p:spPr>
        <p:txBody>
          <a:bodyPr wrap="square" lIns="18288" rIns="18288" rtlCol="0" anchor="ctr">
            <a:noAutofit/>
          </a:bodyPr>
          <a:lstStyle/>
          <a:p>
            <a:pPr algn="ctr"/>
            <a:r>
              <a:rPr lang="en-US" sz="1000" dirty="0">
                <a:solidFill>
                  <a:srgbClr val="C04E00"/>
                </a:solidFill>
                <a:latin typeface="Arial" panose="020B0604020202020204" pitchFamily="34" charset="0"/>
                <a:cs typeface="Arial" panose="020B0604020202020204" pitchFamily="34" charset="0"/>
              </a:rPr>
              <a:t>Company bought; Employee wanted</a:t>
            </a:r>
          </a:p>
        </p:txBody>
      </p:sp>
      <p:sp>
        <p:nvSpPr>
          <p:cNvPr id="75" name="TextBox 74">
            <a:extLst>
              <a:ext uri="{FF2B5EF4-FFF2-40B4-BE49-F238E27FC236}">
                <a16:creationId xmlns:a16="http://schemas.microsoft.com/office/drawing/2014/main" id="{7B3BDFF7-E360-4373-83D3-3BA1FFA9E364}"/>
              </a:ext>
            </a:extLst>
          </p:cNvPr>
          <p:cNvSpPr txBox="1"/>
          <p:nvPr/>
        </p:nvSpPr>
        <p:spPr>
          <a:xfrm>
            <a:off x="2842790" y="1821954"/>
            <a:ext cx="1083880" cy="347326"/>
          </a:xfrm>
          <a:prstGeom prst="rect">
            <a:avLst/>
          </a:prstGeom>
          <a:noFill/>
        </p:spPr>
        <p:txBody>
          <a:bodyPr wrap="square" lIns="18288" rIns="18288" rtlCol="0" anchor="ctr">
            <a:noAutofit/>
          </a:bodyPr>
          <a:lstStyle/>
          <a:p>
            <a:pPr algn="ctr"/>
            <a:r>
              <a:rPr lang="en-US" sz="1000" dirty="0">
                <a:solidFill>
                  <a:srgbClr val="E25D00"/>
                </a:solidFill>
                <a:latin typeface="Arial" panose="020B0604020202020204" pitchFamily="34" charset="0"/>
                <a:cs typeface="Arial" panose="020B0604020202020204" pitchFamily="34" charset="0"/>
              </a:rPr>
              <a:t>Company bought</a:t>
            </a:r>
            <a:br>
              <a:rPr lang="en-US" sz="1000" dirty="0">
                <a:solidFill>
                  <a:srgbClr val="E25D00"/>
                </a:solidFill>
                <a:latin typeface="Arial" panose="020B0604020202020204" pitchFamily="34" charset="0"/>
                <a:cs typeface="Arial" panose="020B0604020202020204" pitchFamily="34" charset="0"/>
              </a:rPr>
            </a:br>
            <a:r>
              <a:rPr lang="en-US" sz="1000" dirty="0">
                <a:solidFill>
                  <a:srgbClr val="E25D00"/>
                </a:solidFill>
                <a:latin typeface="Arial" panose="020B0604020202020204" pitchFamily="34" charset="0"/>
                <a:cs typeface="Arial" panose="020B0604020202020204" pitchFamily="34" charset="0"/>
              </a:rPr>
              <a:t> and dictated</a:t>
            </a:r>
          </a:p>
        </p:txBody>
      </p:sp>
      <p:sp>
        <p:nvSpPr>
          <p:cNvPr id="76" name="TextBox 75">
            <a:extLst>
              <a:ext uri="{FF2B5EF4-FFF2-40B4-BE49-F238E27FC236}">
                <a16:creationId xmlns:a16="http://schemas.microsoft.com/office/drawing/2014/main" id="{FDA4C1D6-E8C8-48B7-9580-EFC3AB865F84}"/>
              </a:ext>
            </a:extLst>
          </p:cNvPr>
          <p:cNvSpPr txBox="1"/>
          <p:nvPr/>
        </p:nvSpPr>
        <p:spPr>
          <a:xfrm>
            <a:off x="4107533" y="1524899"/>
            <a:ext cx="714670" cy="644381"/>
          </a:xfrm>
          <a:prstGeom prst="rect">
            <a:avLst/>
          </a:prstGeom>
          <a:noFill/>
        </p:spPr>
        <p:txBody>
          <a:bodyPr wrap="square" lIns="18288" rIns="18288" rtlCol="0" anchor="ctr">
            <a:spAutoFit/>
          </a:bodyPr>
          <a:lstStyle/>
          <a:p>
            <a:pPr algn="ctr"/>
            <a:r>
              <a:rPr lang="en-US" sz="1000" dirty="0">
                <a:solidFill>
                  <a:srgbClr val="FF6A00"/>
                </a:solidFill>
                <a:latin typeface="Arial" panose="020B0604020202020204" pitchFamily="34" charset="0"/>
                <a:cs typeface="Arial" panose="020B0604020202020204" pitchFamily="34" charset="0"/>
              </a:rPr>
              <a:t>Company offers</a:t>
            </a:r>
            <a:br>
              <a:rPr lang="en-US" sz="1000" dirty="0">
                <a:solidFill>
                  <a:srgbClr val="FF6A00"/>
                </a:solidFill>
                <a:latin typeface="Arial" panose="020B0604020202020204" pitchFamily="34" charset="0"/>
                <a:cs typeface="Arial" panose="020B0604020202020204" pitchFamily="34" charset="0"/>
              </a:rPr>
            </a:br>
            <a:r>
              <a:rPr lang="en-US" sz="1000" dirty="0">
                <a:solidFill>
                  <a:srgbClr val="FF6A00"/>
                </a:solidFill>
                <a:latin typeface="Arial" panose="020B0604020202020204" pitchFamily="34" charset="0"/>
                <a:cs typeface="Arial" panose="020B0604020202020204" pitchFamily="34" charset="0"/>
              </a:rPr>
              <a:t>to pay if asked</a:t>
            </a:r>
          </a:p>
        </p:txBody>
      </p:sp>
      <p:sp>
        <p:nvSpPr>
          <p:cNvPr id="77" name="TextBox 76">
            <a:extLst>
              <a:ext uri="{FF2B5EF4-FFF2-40B4-BE49-F238E27FC236}">
                <a16:creationId xmlns:a16="http://schemas.microsoft.com/office/drawing/2014/main" id="{90A482B9-75F5-444A-8648-B79191D011D3}"/>
              </a:ext>
            </a:extLst>
          </p:cNvPr>
          <p:cNvSpPr txBox="1"/>
          <p:nvPr/>
        </p:nvSpPr>
        <p:spPr>
          <a:xfrm>
            <a:off x="4836486" y="1524899"/>
            <a:ext cx="721018" cy="644381"/>
          </a:xfrm>
          <a:prstGeom prst="rect">
            <a:avLst/>
          </a:prstGeom>
          <a:noFill/>
        </p:spPr>
        <p:txBody>
          <a:bodyPr wrap="square" lIns="18288" rIns="18288" rtlCol="0" anchor="ctr">
            <a:spAutoFit/>
          </a:bodyPr>
          <a:lstStyle/>
          <a:p>
            <a:pPr algn="ctr"/>
            <a:r>
              <a:rPr lang="en-US" sz="1000" dirty="0">
                <a:solidFill>
                  <a:srgbClr val="FF9E84"/>
                </a:solidFill>
                <a:latin typeface="Arial" panose="020B0604020202020204" pitchFamily="34" charset="0"/>
                <a:cs typeface="Arial" panose="020B0604020202020204" pitchFamily="34" charset="0"/>
              </a:rPr>
              <a:t>Employees have asked, self buy</a:t>
            </a:r>
          </a:p>
        </p:txBody>
      </p:sp>
      <p:sp>
        <p:nvSpPr>
          <p:cNvPr id="92" name="TextBox 91">
            <a:extLst>
              <a:ext uri="{FF2B5EF4-FFF2-40B4-BE49-F238E27FC236}">
                <a16:creationId xmlns:a16="http://schemas.microsoft.com/office/drawing/2014/main" id="{ACA86EA2-9E26-4552-8431-8E79B7EF29D9}"/>
              </a:ext>
            </a:extLst>
          </p:cNvPr>
          <p:cNvSpPr txBox="1"/>
          <p:nvPr/>
        </p:nvSpPr>
        <p:spPr>
          <a:xfrm>
            <a:off x="5697953" y="1821954"/>
            <a:ext cx="789418" cy="347326"/>
          </a:xfrm>
          <a:prstGeom prst="rect">
            <a:avLst/>
          </a:prstGeom>
          <a:noFill/>
        </p:spPr>
        <p:txBody>
          <a:bodyPr wrap="square" lIns="18288" rIns="18288" rtlCol="0" anchor="ctr">
            <a:noAutofit/>
          </a:bodyPr>
          <a:lstStyle/>
          <a:p>
            <a:r>
              <a:rPr lang="en-US" sz="1000" dirty="0">
                <a:solidFill>
                  <a:srgbClr val="A6A6A6"/>
                </a:solidFill>
                <a:latin typeface="Arial" panose="020B0604020202020204" pitchFamily="34" charset="0"/>
                <a:cs typeface="Arial" panose="020B0604020202020204" pitchFamily="34" charset="0"/>
              </a:rPr>
              <a:t>Doesn’t</a:t>
            </a:r>
          </a:p>
          <a:p>
            <a:r>
              <a:rPr lang="en-US" sz="1000" dirty="0">
                <a:solidFill>
                  <a:srgbClr val="A6A6A6"/>
                </a:solidFill>
                <a:latin typeface="Arial" panose="020B0604020202020204" pitchFamily="34" charset="0"/>
                <a:cs typeface="Arial" panose="020B0604020202020204" pitchFamily="34" charset="0"/>
              </a:rPr>
              <a:t>Use or need</a:t>
            </a:r>
          </a:p>
        </p:txBody>
      </p:sp>
      <p:sp>
        <p:nvSpPr>
          <p:cNvPr id="117" name="TextBox 116">
            <a:extLst>
              <a:ext uri="{FF2B5EF4-FFF2-40B4-BE49-F238E27FC236}">
                <a16:creationId xmlns:a16="http://schemas.microsoft.com/office/drawing/2014/main" id="{157BF63B-4035-46E1-8E12-AC86D21F4EF6}"/>
              </a:ext>
            </a:extLst>
          </p:cNvPr>
          <p:cNvSpPr txBox="1"/>
          <p:nvPr/>
        </p:nvSpPr>
        <p:spPr>
          <a:xfrm>
            <a:off x="7053803" y="1821954"/>
            <a:ext cx="1331831" cy="347326"/>
          </a:xfrm>
          <a:prstGeom prst="rect">
            <a:avLst/>
          </a:prstGeom>
          <a:noFill/>
        </p:spPr>
        <p:txBody>
          <a:bodyPr wrap="square" lIns="18288" rIns="18288" rtlCol="0" anchor="ctr">
            <a:noAutofit/>
          </a:bodyPr>
          <a:lstStyle/>
          <a:p>
            <a:pPr algn="ctr"/>
            <a:r>
              <a:rPr lang="en-US" sz="1000" dirty="0">
                <a:solidFill>
                  <a:srgbClr val="C04E00"/>
                </a:solidFill>
                <a:latin typeface="Arial" panose="020B0604020202020204" pitchFamily="34" charset="0"/>
                <a:cs typeface="Arial" panose="020B0604020202020204" pitchFamily="34" charset="0"/>
              </a:rPr>
              <a:t>Company bought; Employee wanted</a:t>
            </a:r>
          </a:p>
        </p:txBody>
      </p:sp>
      <p:sp>
        <p:nvSpPr>
          <p:cNvPr id="120" name="TextBox 119">
            <a:extLst>
              <a:ext uri="{FF2B5EF4-FFF2-40B4-BE49-F238E27FC236}">
                <a16:creationId xmlns:a16="http://schemas.microsoft.com/office/drawing/2014/main" id="{EFB22420-F641-4D25-BDBD-50D125594D44}"/>
              </a:ext>
            </a:extLst>
          </p:cNvPr>
          <p:cNvSpPr txBox="1"/>
          <p:nvPr/>
        </p:nvSpPr>
        <p:spPr>
          <a:xfrm>
            <a:off x="8448786" y="1821954"/>
            <a:ext cx="1083880" cy="347326"/>
          </a:xfrm>
          <a:prstGeom prst="rect">
            <a:avLst/>
          </a:prstGeom>
          <a:noFill/>
        </p:spPr>
        <p:txBody>
          <a:bodyPr wrap="square" lIns="18288" rIns="18288" rtlCol="0" anchor="ctr">
            <a:noAutofit/>
          </a:bodyPr>
          <a:lstStyle/>
          <a:p>
            <a:pPr algn="ctr"/>
            <a:r>
              <a:rPr lang="en-US" sz="1000" dirty="0">
                <a:solidFill>
                  <a:srgbClr val="E25D00"/>
                </a:solidFill>
                <a:latin typeface="Arial" panose="020B0604020202020204" pitchFamily="34" charset="0"/>
                <a:cs typeface="Arial" panose="020B0604020202020204" pitchFamily="34" charset="0"/>
              </a:rPr>
              <a:t>Company bought</a:t>
            </a:r>
            <a:br>
              <a:rPr lang="en-US" sz="1000" dirty="0">
                <a:solidFill>
                  <a:srgbClr val="E25D00"/>
                </a:solidFill>
                <a:latin typeface="Arial" panose="020B0604020202020204" pitchFamily="34" charset="0"/>
                <a:cs typeface="Arial" panose="020B0604020202020204" pitchFamily="34" charset="0"/>
              </a:rPr>
            </a:br>
            <a:r>
              <a:rPr lang="en-US" sz="1000" dirty="0">
                <a:solidFill>
                  <a:srgbClr val="E25D00"/>
                </a:solidFill>
                <a:latin typeface="Arial" panose="020B0604020202020204" pitchFamily="34" charset="0"/>
                <a:cs typeface="Arial" panose="020B0604020202020204" pitchFamily="34" charset="0"/>
              </a:rPr>
              <a:t> and dictated</a:t>
            </a:r>
          </a:p>
        </p:txBody>
      </p:sp>
      <p:sp>
        <p:nvSpPr>
          <p:cNvPr id="121" name="TextBox 120">
            <a:extLst>
              <a:ext uri="{FF2B5EF4-FFF2-40B4-BE49-F238E27FC236}">
                <a16:creationId xmlns:a16="http://schemas.microsoft.com/office/drawing/2014/main" id="{01C2E350-F433-4687-ACD8-71F893E1B182}"/>
              </a:ext>
            </a:extLst>
          </p:cNvPr>
          <p:cNvSpPr txBox="1"/>
          <p:nvPr/>
        </p:nvSpPr>
        <p:spPr>
          <a:xfrm>
            <a:off x="9600080" y="1553970"/>
            <a:ext cx="814633" cy="615310"/>
          </a:xfrm>
          <a:prstGeom prst="rect">
            <a:avLst/>
          </a:prstGeom>
          <a:noFill/>
        </p:spPr>
        <p:txBody>
          <a:bodyPr wrap="square" lIns="18288" rIns="18288" rtlCol="0" anchor="ctr">
            <a:noAutofit/>
          </a:bodyPr>
          <a:lstStyle/>
          <a:p>
            <a:pPr algn="ctr"/>
            <a:r>
              <a:rPr lang="en-US" sz="1000" dirty="0">
                <a:solidFill>
                  <a:srgbClr val="FF6A00"/>
                </a:solidFill>
                <a:latin typeface="Arial" panose="020B0604020202020204" pitchFamily="34" charset="0"/>
                <a:cs typeface="Arial" panose="020B0604020202020204" pitchFamily="34" charset="0"/>
              </a:rPr>
              <a:t>Company offers</a:t>
            </a:r>
            <a:br>
              <a:rPr lang="en-US" sz="1000" dirty="0">
                <a:solidFill>
                  <a:srgbClr val="FF6A00"/>
                </a:solidFill>
                <a:latin typeface="Arial" panose="020B0604020202020204" pitchFamily="34" charset="0"/>
                <a:cs typeface="Arial" panose="020B0604020202020204" pitchFamily="34" charset="0"/>
              </a:rPr>
            </a:br>
            <a:r>
              <a:rPr lang="en-US" sz="1000" dirty="0">
                <a:solidFill>
                  <a:srgbClr val="FF6A00"/>
                </a:solidFill>
                <a:latin typeface="Arial" panose="020B0604020202020204" pitchFamily="34" charset="0"/>
                <a:cs typeface="Arial" panose="020B0604020202020204" pitchFamily="34" charset="0"/>
              </a:rPr>
              <a:t>to pay if asked</a:t>
            </a:r>
          </a:p>
        </p:txBody>
      </p:sp>
      <p:sp>
        <p:nvSpPr>
          <p:cNvPr id="122" name="TextBox 121">
            <a:extLst>
              <a:ext uri="{FF2B5EF4-FFF2-40B4-BE49-F238E27FC236}">
                <a16:creationId xmlns:a16="http://schemas.microsoft.com/office/drawing/2014/main" id="{A073070A-A18F-46EE-96B9-FDDA5AADF267}"/>
              </a:ext>
            </a:extLst>
          </p:cNvPr>
          <p:cNvSpPr txBox="1"/>
          <p:nvPr/>
        </p:nvSpPr>
        <p:spPr>
          <a:xfrm>
            <a:off x="10449366" y="1553970"/>
            <a:ext cx="821870" cy="615310"/>
          </a:xfrm>
          <a:prstGeom prst="rect">
            <a:avLst/>
          </a:prstGeom>
          <a:noFill/>
        </p:spPr>
        <p:txBody>
          <a:bodyPr wrap="square" lIns="18288" rIns="18288" rtlCol="0" anchor="ctr">
            <a:noAutofit/>
          </a:bodyPr>
          <a:lstStyle/>
          <a:p>
            <a:pPr algn="ctr"/>
            <a:r>
              <a:rPr lang="en-US" sz="1000" dirty="0">
                <a:solidFill>
                  <a:srgbClr val="FF9E84"/>
                </a:solidFill>
                <a:latin typeface="Arial" panose="020B0604020202020204" pitchFamily="34" charset="0"/>
                <a:cs typeface="Arial" panose="020B0604020202020204" pitchFamily="34" charset="0"/>
              </a:rPr>
              <a:t>Employees have asked, self buy</a:t>
            </a:r>
          </a:p>
        </p:txBody>
      </p:sp>
      <p:sp>
        <p:nvSpPr>
          <p:cNvPr id="123" name="TextBox 122">
            <a:extLst>
              <a:ext uri="{FF2B5EF4-FFF2-40B4-BE49-F238E27FC236}">
                <a16:creationId xmlns:a16="http://schemas.microsoft.com/office/drawing/2014/main" id="{A14919DA-227F-4A73-904A-9D399E3A7956}"/>
              </a:ext>
            </a:extLst>
          </p:cNvPr>
          <p:cNvSpPr txBox="1"/>
          <p:nvPr/>
        </p:nvSpPr>
        <p:spPr>
          <a:xfrm>
            <a:off x="11402535" y="1821954"/>
            <a:ext cx="789418" cy="347326"/>
          </a:xfrm>
          <a:prstGeom prst="rect">
            <a:avLst/>
          </a:prstGeom>
          <a:noFill/>
        </p:spPr>
        <p:txBody>
          <a:bodyPr wrap="square" lIns="18288" rIns="18288" rtlCol="0" anchor="ctr">
            <a:noAutofit/>
          </a:bodyPr>
          <a:lstStyle/>
          <a:p>
            <a:r>
              <a:rPr lang="en-US" sz="1000" dirty="0">
                <a:solidFill>
                  <a:srgbClr val="A6A6A6"/>
                </a:solidFill>
                <a:latin typeface="Arial" panose="020B0604020202020204" pitchFamily="34" charset="0"/>
                <a:cs typeface="Arial" panose="020B0604020202020204" pitchFamily="34" charset="0"/>
              </a:rPr>
              <a:t>Doesn’t</a:t>
            </a:r>
          </a:p>
          <a:p>
            <a:r>
              <a:rPr lang="en-US" sz="1000" dirty="0">
                <a:solidFill>
                  <a:srgbClr val="A6A6A6"/>
                </a:solidFill>
                <a:latin typeface="Arial" panose="020B0604020202020204" pitchFamily="34" charset="0"/>
                <a:cs typeface="Arial" panose="020B0604020202020204" pitchFamily="34" charset="0"/>
              </a:rPr>
              <a:t>Use or need</a:t>
            </a:r>
          </a:p>
        </p:txBody>
      </p:sp>
      <p:sp>
        <p:nvSpPr>
          <p:cNvPr id="13" name="Rectangle 12">
            <a:extLst>
              <a:ext uri="{FF2B5EF4-FFF2-40B4-BE49-F238E27FC236}">
                <a16:creationId xmlns:a16="http://schemas.microsoft.com/office/drawing/2014/main" id="{AF13F2FC-F6AD-4DED-B1F6-B693EE421B97}"/>
              </a:ext>
            </a:extLst>
          </p:cNvPr>
          <p:cNvSpPr/>
          <p:nvPr/>
        </p:nvSpPr>
        <p:spPr>
          <a:xfrm>
            <a:off x="6858000" y="5600700"/>
            <a:ext cx="195803" cy="562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6943E917-783D-4388-9BE2-9A91646EAD6F}"/>
              </a:ext>
            </a:extLst>
          </p:cNvPr>
          <p:cNvSpPr txBox="1"/>
          <p:nvPr/>
        </p:nvSpPr>
        <p:spPr>
          <a:xfrm>
            <a:off x="11436273" y="6044406"/>
            <a:ext cx="571577" cy="302924"/>
          </a:xfrm>
          <a:prstGeom prst="rect">
            <a:avLst/>
          </a:prstGeom>
          <a:noFill/>
        </p:spPr>
        <p:txBody>
          <a:bodyPr wrap="square" lIns="18288" rIns="18288" rtlCol="0" anchor="ctr">
            <a:noAutofit/>
          </a:bodyPr>
          <a:lstStyle/>
          <a:p>
            <a:r>
              <a:rPr lang="en-US" sz="700" dirty="0">
                <a:solidFill>
                  <a:srgbClr val="7E96AA"/>
                </a:solidFill>
                <a:latin typeface="Arial" panose="020B0604020202020204" pitchFamily="34" charset="0"/>
                <a:cs typeface="Arial" panose="020B0604020202020204" pitchFamily="34" charset="0"/>
              </a:rPr>
              <a:t>See notes for sig. testing</a:t>
            </a:r>
          </a:p>
        </p:txBody>
      </p:sp>
      <p:pic>
        <p:nvPicPr>
          <p:cNvPr id="27" name="Graphic 26">
            <a:extLst>
              <a:ext uri="{FF2B5EF4-FFF2-40B4-BE49-F238E27FC236}">
                <a16:creationId xmlns:a16="http://schemas.microsoft.com/office/drawing/2014/main" id="{30606957-B4D0-421B-BA69-AB148F7358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45224" y="6060486"/>
            <a:ext cx="276999" cy="276999"/>
          </a:xfrm>
          <a:prstGeom prst="rect">
            <a:avLst/>
          </a:prstGeom>
        </p:spPr>
      </p:pic>
      <p:pic>
        <p:nvPicPr>
          <p:cNvPr id="28" name="Graphic 27">
            <a:extLst>
              <a:ext uri="{FF2B5EF4-FFF2-40B4-BE49-F238E27FC236}">
                <a16:creationId xmlns:a16="http://schemas.microsoft.com/office/drawing/2014/main" id="{5BEAD327-4FFD-4777-82DE-2F59474B466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13026" y="2879130"/>
            <a:ext cx="276999" cy="276999"/>
          </a:xfrm>
          <a:prstGeom prst="rect">
            <a:avLst/>
          </a:prstGeom>
        </p:spPr>
      </p:pic>
      <p:pic>
        <p:nvPicPr>
          <p:cNvPr id="29" name="Graphic 28">
            <a:extLst>
              <a:ext uri="{FF2B5EF4-FFF2-40B4-BE49-F238E27FC236}">
                <a16:creationId xmlns:a16="http://schemas.microsoft.com/office/drawing/2014/main" id="{F4CBDC09-0193-4EA2-820A-F22091671FC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89830" y="4590639"/>
            <a:ext cx="276999" cy="276999"/>
          </a:xfrm>
          <a:prstGeom prst="rect">
            <a:avLst/>
          </a:prstGeom>
        </p:spPr>
      </p:pic>
      <p:pic>
        <p:nvPicPr>
          <p:cNvPr id="30" name="Graphic 29">
            <a:extLst>
              <a:ext uri="{FF2B5EF4-FFF2-40B4-BE49-F238E27FC236}">
                <a16:creationId xmlns:a16="http://schemas.microsoft.com/office/drawing/2014/main" id="{8D9656A9-6C2A-4137-AED4-5C982C14306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22448" y="5751398"/>
            <a:ext cx="276999" cy="276999"/>
          </a:xfrm>
          <a:prstGeom prst="rect">
            <a:avLst/>
          </a:prstGeom>
        </p:spPr>
      </p:pic>
      <p:pic>
        <p:nvPicPr>
          <p:cNvPr id="31" name="Graphic 30">
            <a:extLst>
              <a:ext uri="{FF2B5EF4-FFF2-40B4-BE49-F238E27FC236}">
                <a16:creationId xmlns:a16="http://schemas.microsoft.com/office/drawing/2014/main" id="{8699CFEF-C58C-4E66-8B10-4B6F9A5F233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22448" y="5182034"/>
            <a:ext cx="276999" cy="276999"/>
          </a:xfrm>
          <a:prstGeom prst="rect">
            <a:avLst/>
          </a:prstGeom>
        </p:spPr>
      </p:pic>
      <p:pic>
        <p:nvPicPr>
          <p:cNvPr id="32" name="Graphic 31">
            <a:extLst>
              <a:ext uri="{FF2B5EF4-FFF2-40B4-BE49-F238E27FC236}">
                <a16:creationId xmlns:a16="http://schemas.microsoft.com/office/drawing/2014/main" id="{06E182B1-4312-4607-9166-74C4427504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13026" y="3460398"/>
            <a:ext cx="276999" cy="276999"/>
          </a:xfrm>
          <a:prstGeom prst="rect">
            <a:avLst/>
          </a:prstGeom>
        </p:spPr>
      </p:pic>
      <p:pic>
        <p:nvPicPr>
          <p:cNvPr id="33" name="Graphic 32">
            <a:extLst>
              <a:ext uri="{FF2B5EF4-FFF2-40B4-BE49-F238E27FC236}">
                <a16:creationId xmlns:a16="http://schemas.microsoft.com/office/drawing/2014/main" id="{C6718BBF-E4D8-48DA-8A5A-7F760B0CE6B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13026" y="4591337"/>
            <a:ext cx="276999" cy="276999"/>
          </a:xfrm>
          <a:prstGeom prst="rect">
            <a:avLst/>
          </a:prstGeom>
        </p:spPr>
      </p:pic>
      <p:pic>
        <p:nvPicPr>
          <p:cNvPr id="34" name="Graphic 33">
            <a:extLst>
              <a:ext uri="{FF2B5EF4-FFF2-40B4-BE49-F238E27FC236}">
                <a16:creationId xmlns:a16="http://schemas.microsoft.com/office/drawing/2014/main" id="{04E5C62B-EA7D-45C3-8BB4-79E96B44FE2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89830" y="3469491"/>
            <a:ext cx="276999" cy="276999"/>
          </a:xfrm>
          <a:prstGeom prst="rect">
            <a:avLst/>
          </a:prstGeom>
        </p:spPr>
      </p:pic>
      <p:pic>
        <p:nvPicPr>
          <p:cNvPr id="35" name="Graphic 34">
            <a:extLst>
              <a:ext uri="{FF2B5EF4-FFF2-40B4-BE49-F238E27FC236}">
                <a16:creationId xmlns:a16="http://schemas.microsoft.com/office/drawing/2014/main" id="{0EA7FD55-7124-480F-A415-FB482022431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89830" y="2315489"/>
            <a:ext cx="276999" cy="276999"/>
          </a:xfrm>
          <a:prstGeom prst="rect">
            <a:avLst/>
          </a:prstGeom>
        </p:spPr>
      </p:pic>
      <p:pic>
        <p:nvPicPr>
          <p:cNvPr id="36" name="Graphic 35">
            <a:extLst>
              <a:ext uri="{FF2B5EF4-FFF2-40B4-BE49-F238E27FC236}">
                <a16:creationId xmlns:a16="http://schemas.microsoft.com/office/drawing/2014/main" id="{3BC1C2F6-072C-42D6-88A6-DD08A7DA6D1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89830" y="2892159"/>
            <a:ext cx="276999" cy="276999"/>
          </a:xfrm>
          <a:prstGeom prst="rect">
            <a:avLst/>
          </a:prstGeom>
        </p:spPr>
      </p:pic>
      <p:pic>
        <p:nvPicPr>
          <p:cNvPr id="37" name="Graphic 36">
            <a:extLst>
              <a:ext uri="{FF2B5EF4-FFF2-40B4-BE49-F238E27FC236}">
                <a16:creationId xmlns:a16="http://schemas.microsoft.com/office/drawing/2014/main" id="{1D8C3716-5006-40A0-A831-272B3BC7C75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89830" y="4058193"/>
            <a:ext cx="276999" cy="276999"/>
          </a:xfrm>
          <a:prstGeom prst="rect">
            <a:avLst/>
          </a:prstGeom>
        </p:spPr>
      </p:pic>
      <p:sp>
        <p:nvSpPr>
          <p:cNvPr id="6" name="Rectangle 5">
            <a:extLst>
              <a:ext uri="{FF2B5EF4-FFF2-40B4-BE49-F238E27FC236}">
                <a16:creationId xmlns:a16="http://schemas.microsoft.com/office/drawing/2014/main" id="{05DB6E2F-577D-4009-968F-9599C6A47E83}"/>
              </a:ext>
            </a:extLst>
          </p:cNvPr>
          <p:cNvSpPr/>
          <p:nvPr/>
        </p:nvSpPr>
        <p:spPr>
          <a:xfrm>
            <a:off x="7002920" y="5706647"/>
            <a:ext cx="3587108" cy="7278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Country differences: across all business sizes, Japan is more likely to fund a larger range of peripherals; in large businesses, Germany is also likely to provide for a large number of different devices</a:t>
            </a:r>
          </a:p>
        </p:txBody>
      </p:sp>
    </p:spTree>
    <p:extLst>
      <p:ext uri="{BB962C8B-B14F-4D97-AF65-F5344CB8AC3E}">
        <p14:creationId xmlns:p14="http://schemas.microsoft.com/office/powerpoint/2010/main" val="1374100559"/>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EF40EF20-C5BA-4D0F-A7DF-6BFFF908305D}"/>
              </a:ext>
            </a:extLst>
          </p:cNvPr>
          <p:cNvGraphicFramePr/>
          <p:nvPr>
            <p:extLst>
              <p:ext uri="{D42A27DB-BD31-4B8C-83A1-F6EECF244321}">
                <p14:modId xmlns:p14="http://schemas.microsoft.com/office/powerpoint/2010/main" val="2705444369"/>
              </p:ext>
            </p:extLst>
          </p:nvPr>
        </p:nvGraphicFramePr>
        <p:xfrm>
          <a:off x="633220" y="1616722"/>
          <a:ext cx="10922385" cy="4601115"/>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1">
            <a:extLst>
              <a:ext uri="{FF2B5EF4-FFF2-40B4-BE49-F238E27FC236}">
                <a16:creationId xmlns:a16="http://schemas.microsoft.com/office/drawing/2014/main" id="{324DCDEC-C008-4FE8-B17A-8653114F9A34}"/>
              </a:ext>
            </a:extLst>
          </p:cNvPr>
          <p:cNvSpPr>
            <a:spLocks noGrp="1"/>
          </p:cNvSpPr>
          <p:nvPr>
            <p:ph type="ftr" sz="quarter" idx="11"/>
          </p:nvPr>
        </p:nvSpPr>
        <p:spPr/>
        <p:txBody>
          <a:bodyPr/>
          <a:lstStyle/>
          <a:p>
            <a:r>
              <a:rPr lang="en-US" dirty="0"/>
              <a:t>2021 Lenovo Internal. All rights reserved.</a:t>
            </a:r>
          </a:p>
        </p:txBody>
      </p:sp>
      <p:sp>
        <p:nvSpPr>
          <p:cNvPr id="3" name="Content Placeholder 2">
            <a:extLst>
              <a:ext uri="{FF2B5EF4-FFF2-40B4-BE49-F238E27FC236}">
                <a16:creationId xmlns:a16="http://schemas.microsoft.com/office/drawing/2014/main" id="{3D3C0CD1-47EF-4BCA-9911-786B2E375180}"/>
              </a:ext>
            </a:extLst>
          </p:cNvPr>
          <p:cNvSpPr>
            <a:spLocks noGrp="1"/>
          </p:cNvSpPr>
          <p:nvPr>
            <p:ph sz="quarter" idx="12"/>
          </p:nvPr>
        </p:nvSpPr>
        <p:spPr>
          <a:xfrm>
            <a:off x="3950149" y="6295349"/>
            <a:ext cx="6756928" cy="562651"/>
          </a:xfrm>
        </p:spPr>
        <p:txBody>
          <a:bodyPr vert="horz" lIns="91440" tIns="45720" rIns="91440" bIns="45720" rtlCol="0" anchor="b">
            <a:noAutofit/>
          </a:bodyPr>
          <a:lstStyle/>
          <a:p>
            <a:r>
              <a:rPr lang="en-US" dirty="0"/>
              <a:t>Q20b. How do these various tech devices come into play when you think about employees at your company working from home effectively? Base: ITDM Aged 18-34 (n=1,839), Age 35+ (n=2,564)</a:t>
            </a:r>
          </a:p>
        </p:txBody>
      </p:sp>
      <p:sp>
        <p:nvSpPr>
          <p:cNvPr id="5" name="Title 4">
            <a:extLst>
              <a:ext uri="{FF2B5EF4-FFF2-40B4-BE49-F238E27FC236}">
                <a16:creationId xmlns:a16="http://schemas.microsoft.com/office/drawing/2014/main" id="{EDEBBF0B-168C-4251-8320-2798E2980AAE}"/>
              </a:ext>
            </a:extLst>
          </p:cNvPr>
          <p:cNvSpPr>
            <a:spLocks noGrp="1"/>
          </p:cNvSpPr>
          <p:nvPr>
            <p:ph type="title"/>
          </p:nvPr>
        </p:nvSpPr>
        <p:spPr/>
        <p:txBody>
          <a:bodyPr/>
          <a:lstStyle/>
          <a:p>
            <a:r>
              <a:rPr lang="en-US" dirty="0"/>
              <a:t>Younger ITDMs believe tech that provides mobility makes employees WFH more effective </a:t>
            </a:r>
          </a:p>
        </p:txBody>
      </p:sp>
      <p:sp>
        <p:nvSpPr>
          <p:cNvPr id="7" name="TextBox 6">
            <a:extLst>
              <a:ext uri="{FF2B5EF4-FFF2-40B4-BE49-F238E27FC236}">
                <a16:creationId xmlns:a16="http://schemas.microsoft.com/office/drawing/2014/main" id="{DE825024-02AA-4E7D-BBB7-E399918E7AEA}"/>
              </a:ext>
            </a:extLst>
          </p:cNvPr>
          <p:cNvSpPr txBox="1"/>
          <p:nvPr/>
        </p:nvSpPr>
        <p:spPr>
          <a:xfrm>
            <a:off x="4052917" y="870268"/>
            <a:ext cx="4082991" cy="523220"/>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Using Tech to Work from Home</a:t>
            </a:r>
          </a:p>
          <a:p>
            <a:pPr algn="ctr" defTabSz="1218621">
              <a:defRPr/>
            </a:pPr>
            <a:r>
              <a:rPr lang="en-US" sz="1200" dirty="0">
                <a:solidFill>
                  <a:srgbClr val="000000"/>
                </a:solidFill>
                <a:latin typeface="Arial" panose="020B0604020202020204" pitchFamily="34" charset="0"/>
                <a:cs typeface="Arial" pitchFamily="34" charset="0"/>
              </a:rPr>
              <a:t>Provided by Employer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endParaRPr lang="en-CA" sz="1200" dirty="0">
              <a:solidFill>
                <a:srgbClr val="000000"/>
              </a:solidFill>
              <a:latin typeface="Arial" panose="020B0604020202020204" pitchFamily="34" charset="0"/>
              <a:cs typeface="Arial" pitchFamily="34" charset="0"/>
            </a:endParaRPr>
          </a:p>
        </p:txBody>
      </p:sp>
      <p:sp>
        <p:nvSpPr>
          <p:cNvPr id="78" name="Arrow: Pentagon 77">
            <a:extLst>
              <a:ext uri="{FF2B5EF4-FFF2-40B4-BE49-F238E27FC236}">
                <a16:creationId xmlns:a16="http://schemas.microsoft.com/office/drawing/2014/main" id="{FC7B714B-4559-4DE4-8ED7-130BB278B660}"/>
              </a:ext>
            </a:extLst>
          </p:cNvPr>
          <p:cNvSpPr/>
          <p:nvPr/>
        </p:nvSpPr>
        <p:spPr>
          <a:xfrm>
            <a:off x="1" y="870268"/>
            <a:ext cx="744278" cy="27699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chemeClr val="bg1"/>
                </a:solidFill>
                <a:latin typeface="Arial" panose="020B0604020202020204" pitchFamily="34" charset="0"/>
                <a:cs typeface="Arial" panose="020B0604020202020204" pitchFamily="34" charset="0"/>
              </a:rPr>
              <a:t>ITDM</a:t>
            </a:r>
          </a:p>
        </p:txBody>
      </p:sp>
      <p:pic>
        <p:nvPicPr>
          <p:cNvPr id="79" name="Graphic 78">
            <a:extLst>
              <a:ext uri="{FF2B5EF4-FFF2-40B4-BE49-F238E27FC236}">
                <a16:creationId xmlns:a16="http://schemas.microsoft.com/office/drawing/2014/main" id="{C2FDC023-F84A-4DA7-839E-D816D2FD4D24}"/>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6502" r="16840" b="45456"/>
          <a:stretch/>
        </p:blipFill>
        <p:spPr>
          <a:xfrm>
            <a:off x="126597" y="1204817"/>
            <a:ext cx="351749" cy="287825"/>
          </a:xfrm>
          <a:prstGeom prst="rect">
            <a:avLst/>
          </a:prstGeom>
        </p:spPr>
      </p:pic>
      <p:sp>
        <p:nvSpPr>
          <p:cNvPr id="41" name="Rectangle 40">
            <a:extLst>
              <a:ext uri="{FF2B5EF4-FFF2-40B4-BE49-F238E27FC236}">
                <a16:creationId xmlns:a16="http://schemas.microsoft.com/office/drawing/2014/main" id="{1CDBE322-AA5D-4BD3-B579-4A29C5B1F561}"/>
              </a:ext>
            </a:extLst>
          </p:cNvPr>
          <p:cNvSpPr/>
          <p:nvPr/>
        </p:nvSpPr>
        <p:spPr>
          <a:xfrm>
            <a:off x="8524041" y="2191082"/>
            <a:ext cx="354584"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endParaRPr lang="en-US" sz="800" dirty="0">
              <a:solidFill>
                <a:srgbClr val="485C6D"/>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B4FE81C7-DB69-4480-A533-594D68395E07}"/>
              </a:ext>
            </a:extLst>
          </p:cNvPr>
          <p:cNvSpPr/>
          <p:nvPr/>
        </p:nvSpPr>
        <p:spPr>
          <a:xfrm>
            <a:off x="9331745" y="2234256"/>
            <a:ext cx="354584"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endParaRPr lang="en-US" sz="800" dirty="0">
              <a:solidFill>
                <a:srgbClr val="485C6D"/>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29505934-54CE-4EC4-AB47-BE3296A861FA}"/>
              </a:ext>
            </a:extLst>
          </p:cNvPr>
          <p:cNvSpPr/>
          <p:nvPr/>
        </p:nvSpPr>
        <p:spPr>
          <a:xfrm>
            <a:off x="5241053" y="2097442"/>
            <a:ext cx="354584"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endParaRPr lang="en-US" sz="800" dirty="0">
              <a:solidFill>
                <a:srgbClr val="485C6D"/>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D9F516E5-A59A-47B8-AA3A-F9F97A45711B}"/>
              </a:ext>
            </a:extLst>
          </p:cNvPr>
          <p:cNvSpPr/>
          <p:nvPr/>
        </p:nvSpPr>
        <p:spPr>
          <a:xfrm>
            <a:off x="7698479" y="2150138"/>
            <a:ext cx="354584"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endParaRPr lang="en-US" sz="800" dirty="0">
              <a:solidFill>
                <a:srgbClr val="485C6D"/>
              </a:solidFill>
              <a:latin typeface="Arial" panose="020B0604020202020204" pitchFamily="34" charset="0"/>
              <a:cs typeface="Arial" panose="020B0604020202020204" pitchFamily="34" charset="0"/>
            </a:endParaRPr>
          </a:p>
        </p:txBody>
      </p:sp>
      <p:graphicFrame>
        <p:nvGraphicFramePr>
          <p:cNvPr id="8" name="Table 8">
            <a:extLst>
              <a:ext uri="{FF2B5EF4-FFF2-40B4-BE49-F238E27FC236}">
                <a16:creationId xmlns:a16="http://schemas.microsoft.com/office/drawing/2014/main" id="{D0BEFFA0-75C1-4AEE-A5ED-6118B1D6D32C}"/>
              </a:ext>
            </a:extLst>
          </p:cNvPr>
          <p:cNvGraphicFramePr>
            <a:graphicFrameLocks noGrp="1"/>
          </p:cNvGraphicFramePr>
          <p:nvPr>
            <p:extLst>
              <p:ext uri="{D42A27DB-BD31-4B8C-83A1-F6EECF244321}">
                <p14:modId xmlns:p14="http://schemas.microsoft.com/office/powerpoint/2010/main" val="3978451296"/>
              </p:ext>
            </p:extLst>
          </p:nvPr>
        </p:nvGraphicFramePr>
        <p:xfrm>
          <a:off x="778145" y="5606353"/>
          <a:ext cx="10777468" cy="457200"/>
        </p:xfrm>
        <a:graphic>
          <a:graphicData uri="http://schemas.openxmlformats.org/drawingml/2006/table">
            <a:tbl>
              <a:tblPr firstRow="1" bandRow="1">
                <a:tableStyleId>{5C22544A-7EE6-4342-B048-85BDC9FD1C3A}</a:tableStyleId>
              </a:tblPr>
              <a:tblGrid>
                <a:gridCol w="829036">
                  <a:extLst>
                    <a:ext uri="{9D8B030D-6E8A-4147-A177-3AD203B41FA5}">
                      <a16:colId xmlns:a16="http://schemas.microsoft.com/office/drawing/2014/main" val="2338335170"/>
                    </a:ext>
                  </a:extLst>
                </a:gridCol>
                <a:gridCol w="829036">
                  <a:extLst>
                    <a:ext uri="{9D8B030D-6E8A-4147-A177-3AD203B41FA5}">
                      <a16:colId xmlns:a16="http://schemas.microsoft.com/office/drawing/2014/main" val="92909713"/>
                    </a:ext>
                  </a:extLst>
                </a:gridCol>
                <a:gridCol w="829036">
                  <a:extLst>
                    <a:ext uri="{9D8B030D-6E8A-4147-A177-3AD203B41FA5}">
                      <a16:colId xmlns:a16="http://schemas.microsoft.com/office/drawing/2014/main" val="110080298"/>
                    </a:ext>
                  </a:extLst>
                </a:gridCol>
                <a:gridCol w="829036">
                  <a:extLst>
                    <a:ext uri="{9D8B030D-6E8A-4147-A177-3AD203B41FA5}">
                      <a16:colId xmlns:a16="http://schemas.microsoft.com/office/drawing/2014/main" val="452887533"/>
                    </a:ext>
                  </a:extLst>
                </a:gridCol>
                <a:gridCol w="829036">
                  <a:extLst>
                    <a:ext uri="{9D8B030D-6E8A-4147-A177-3AD203B41FA5}">
                      <a16:colId xmlns:a16="http://schemas.microsoft.com/office/drawing/2014/main" val="1911385671"/>
                    </a:ext>
                  </a:extLst>
                </a:gridCol>
                <a:gridCol w="829036">
                  <a:extLst>
                    <a:ext uri="{9D8B030D-6E8A-4147-A177-3AD203B41FA5}">
                      <a16:colId xmlns:a16="http://schemas.microsoft.com/office/drawing/2014/main" val="4114278000"/>
                    </a:ext>
                  </a:extLst>
                </a:gridCol>
                <a:gridCol w="829036">
                  <a:extLst>
                    <a:ext uri="{9D8B030D-6E8A-4147-A177-3AD203B41FA5}">
                      <a16:colId xmlns:a16="http://schemas.microsoft.com/office/drawing/2014/main" val="3457941682"/>
                    </a:ext>
                  </a:extLst>
                </a:gridCol>
                <a:gridCol w="829036">
                  <a:extLst>
                    <a:ext uri="{9D8B030D-6E8A-4147-A177-3AD203B41FA5}">
                      <a16:colId xmlns:a16="http://schemas.microsoft.com/office/drawing/2014/main" val="2065408609"/>
                    </a:ext>
                  </a:extLst>
                </a:gridCol>
                <a:gridCol w="829036">
                  <a:extLst>
                    <a:ext uri="{9D8B030D-6E8A-4147-A177-3AD203B41FA5}">
                      <a16:colId xmlns:a16="http://schemas.microsoft.com/office/drawing/2014/main" val="3442428382"/>
                    </a:ext>
                  </a:extLst>
                </a:gridCol>
                <a:gridCol w="829036">
                  <a:extLst>
                    <a:ext uri="{9D8B030D-6E8A-4147-A177-3AD203B41FA5}">
                      <a16:colId xmlns:a16="http://schemas.microsoft.com/office/drawing/2014/main" val="3594759750"/>
                    </a:ext>
                  </a:extLst>
                </a:gridCol>
                <a:gridCol w="829036">
                  <a:extLst>
                    <a:ext uri="{9D8B030D-6E8A-4147-A177-3AD203B41FA5}">
                      <a16:colId xmlns:a16="http://schemas.microsoft.com/office/drawing/2014/main" val="1050249174"/>
                    </a:ext>
                  </a:extLst>
                </a:gridCol>
                <a:gridCol w="829036">
                  <a:extLst>
                    <a:ext uri="{9D8B030D-6E8A-4147-A177-3AD203B41FA5}">
                      <a16:colId xmlns:a16="http://schemas.microsoft.com/office/drawing/2014/main" val="2408050300"/>
                    </a:ext>
                  </a:extLst>
                </a:gridCol>
                <a:gridCol w="829036">
                  <a:extLst>
                    <a:ext uri="{9D8B030D-6E8A-4147-A177-3AD203B41FA5}">
                      <a16:colId xmlns:a16="http://schemas.microsoft.com/office/drawing/2014/main" val="3211489938"/>
                    </a:ext>
                  </a:extLst>
                </a:gridCol>
              </a:tblGrid>
              <a:tr h="370840">
                <a:tc>
                  <a:txBody>
                    <a:bodyPr/>
                    <a:lstStyle/>
                    <a:p>
                      <a:pPr algn="ctr"/>
                      <a:r>
                        <a:rPr lang="en-US" sz="1200" b="0" dirty="0">
                          <a:solidFill>
                            <a:schemeClr val="bg2"/>
                          </a:solidFill>
                        </a:rPr>
                        <a:t>Laptop</a:t>
                      </a:r>
                    </a:p>
                  </a:txBody>
                  <a:tcPr marL="45720" marR="45720" anchor="ctr">
                    <a:solidFill>
                      <a:schemeClr val="bg1"/>
                    </a:solidFill>
                  </a:tcPr>
                </a:tc>
                <a:tc>
                  <a:txBody>
                    <a:bodyPr/>
                    <a:lstStyle/>
                    <a:p>
                      <a:pPr algn="ctr"/>
                      <a:r>
                        <a:rPr lang="en-US" sz="1200" b="0" dirty="0">
                          <a:solidFill>
                            <a:schemeClr val="bg2"/>
                          </a:solidFill>
                        </a:rPr>
                        <a:t>Keyboard/Mouse</a:t>
                      </a:r>
                    </a:p>
                  </a:txBody>
                  <a:tcPr marL="45720" marR="45720" anchor="ctr">
                    <a:solidFill>
                      <a:schemeClr val="bg1"/>
                    </a:solidFill>
                  </a:tcPr>
                </a:tc>
                <a:tc>
                  <a:txBody>
                    <a:bodyPr/>
                    <a:lstStyle/>
                    <a:p>
                      <a:pPr algn="ctr"/>
                      <a:r>
                        <a:rPr lang="en-US" sz="1200" b="0" dirty="0">
                          <a:solidFill>
                            <a:schemeClr val="bg2"/>
                          </a:solidFill>
                        </a:rPr>
                        <a:t>Webcam</a:t>
                      </a:r>
                    </a:p>
                  </a:txBody>
                  <a:tcPr marL="45720" marR="45720" anchor="ctr">
                    <a:solidFill>
                      <a:schemeClr val="bg1"/>
                    </a:solidFill>
                  </a:tcPr>
                </a:tc>
                <a:tc>
                  <a:txBody>
                    <a:bodyPr/>
                    <a:lstStyle/>
                    <a:p>
                      <a:pPr algn="ctr"/>
                      <a:r>
                        <a:rPr lang="en-US" sz="1200" b="0" dirty="0">
                          <a:solidFill>
                            <a:schemeClr val="bg2"/>
                          </a:solidFill>
                        </a:rPr>
                        <a:t>Printer</a:t>
                      </a:r>
                    </a:p>
                  </a:txBody>
                  <a:tcPr marL="45720" marR="45720" anchor="ctr">
                    <a:solidFill>
                      <a:schemeClr val="bg1"/>
                    </a:solidFill>
                  </a:tcPr>
                </a:tc>
                <a:tc>
                  <a:txBody>
                    <a:bodyPr/>
                    <a:lstStyle/>
                    <a:p>
                      <a:pPr algn="ctr"/>
                      <a:r>
                        <a:rPr lang="en-US" sz="1200" b="0" dirty="0">
                          <a:solidFill>
                            <a:schemeClr val="bg2"/>
                          </a:solidFill>
                        </a:rPr>
                        <a:t>Monitor</a:t>
                      </a:r>
                    </a:p>
                  </a:txBody>
                  <a:tcPr marL="45720" marR="45720" anchor="ctr">
                    <a:solidFill>
                      <a:schemeClr val="bg1"/>
                    </a:solidFill>
                  </a:tcPr>
                </a:tc>
                <a:tc>
                  <a:txBody>
                    <a:bodyPr/>
                    <a:lstStyle/>
                    <a:p>
                      <a:pPr algn="ctr"/>
                      <a:r>
                        <a:rPr lang="en-US" sz="1200" b="0" dirty="0">
                          <a:solidFill>
                            <a:schemeClr val="bg2"/>
                          </a:solidFill>
                        </a:rPr>
                        <a:t>PC dock</a:t>
                      </a:r>
                    </a:p>
                  </a:txBody>
                  <a:tcPr marL="45720" marR="45720" anchor="ctr">
                    <a:solidFill>
                      <a:schemeClr val="bg1"/>
                    </a:solidFill>
                  </a:tcPr>
                </a:tc>
                <a:tc>
                  <a:txBody>
                    <a:bodyPr/>
                    <a:lstStyle/>
                    <a:p>
                      <a:pPr algn="ctr"/>
                      <a:r>
                        <a:rPr lang="en-US" sz="1200" b="0" dirty="0">
                          <a:solidFill>
                            <a:schemeClr val="bg2"/>
                          </a:solidFill>
                        </a:rPr>
                        <a:t>Stand</a:t>
                      </a:r>
                    </a:p>
                  </a:txBody>
                  <a:tcPr marL="45720" marR="45720" anchor="ctr">
                    <a:solidFill>
                      <a:schemeClr val="bg1"/>
                    </a:solidFill>
                  </a:tcPr>
                </a:tc>
                <a:tc>
                  <a:txBody>
                    <a:bodyPr/>
                    <a:lstStyle/>
                    <a:p>
                      <a:pPr algn="ctr"/>
                      <a:r>
                        <a:rPr lang="en-US" sz="1200" b="0" dirty="0">
                          <a:solidFill>
                            <a:schemeClr val="bg2"/>
                          </a:solidFill>
                        </a:rPr>
                        <a:t>Headset</a:t>
                      </a:r>
                    </a:p>
                  </a:txBody>
                  <a:tcPr marL="45720" marR="45720" anchor="ctr">
                    <a:solidFill>
                      <a:schemeClr val="bg1"/>
                    </a:solidFill>
                  </a:tcPr>
                </a:tc>
                <a:tc>
                  <a:txBody>
                    <a:bodyPr/>
                    <a:lstStyle/>
                    <a:p>
                      <a:pPr algn="ctr"/>
                      <a:r>
                        <a:rPr lang="en-US" sz="1200" b="0" dirty="0">
                          <a:solidFill>
                            <a:schemeClr val="bg2"/>
                          </a:solidFill>
                        </a:rPr>
                        <a:t>Tablet</a:t>
                      </a:r>
                    </a:p>
                  </a:txBody>
                  <a:tcPr marL="45720" marR="45720" anchor="ctr">
                    <a:solidFill>
                      <a:schemeClr val="bg1"/>
                    </a:solidFill>
                  </a:tcPr>
                </a:tc>
                <a:tc>
                  <a:txBody>
                    <a:bodyPr/>
                    <a:lstStyle/>
                    <a:p>
                      <a:pPr algn="ctr"/>
                      <a:r>
                        <a:rPr lang="en-US" sz="1200" b="0" dirty="0">
                          <a:solidFill>
                            <a:schemeClr val="bg2"/>
                          </a:solidFill>
                        </a:rPr>
                        <a:t>2-in-1 Computer</a:t>
                      </a:r>
                    </a:p>
                  </a:txBody>
                  <a:tcPr marL="45720" marR="45720" anchor="ctr">
                    <a:solidFill>
                      <a:schemeClr val="bg1"/>
                    </a:solidFill>
                  </a:tcPr>
                </a:tc>
                <a:tc>
                  <a:txBody>
                    <a:bodyPr/>
                    <a:lstStyle/>
                    <a:p>
                      <a:pPr algn="ctr"/>
                      <a:r>
                        <a:rPr lang="en-US" sz="1200" b="0" dirty="0">
                          <a:solidFill>
                            <a:schemeClr val="bg2"/>
                          </a:solidFill>
                        </a:rPr>
                        <a:t>Carrying case</a:t>
                      </a:r>
                    </a:p>
                  </a:txBody>
                  <a:tcPr marL="45720" marR="45720" anchor="ctr">
                    <a:solidFill>
                      <a:schemeClr val="bg1"/>
                    </a:solidFill>
                  </a:tcPr>
                </a:tc>
                <a:tc>
                  <a:txBody>
                    <a:bodyPr/>
                    <a:lstStyle/>
                    <a:p>
                      <a:pPr algn="ctr"/>
                      <a:r>
                        <a:rPr lang="en-US" sz="1200" b="0" dirty="0">
                          <a:solidFill>
                            <a:schemeClr val="bg2"/>
                          </a:solidFill>
                        </a:rPr>
                        <a:t>Extra monitors</a:t>
                      </a:r>
                    </a:p>
                  </a:txBody>
                  <a:tcPr marL="45720" marR="45720" anchor="ctr">
                    <a:solidFill>
                      <a:schemeClr val="bg1"/>
                    </a:solidFill>
                  </a:tcPr>
                </a:tc>
                <a:tc>
                  <a:txBody>
                    <a:bodyPr/>
                    <a:lstStyle/>
                    <a:p>
                      <a:pPr algn="ctr"/>
                      <a:r>
                        <a:rPr lang="en-US" sz="1200" b="0" dirty="0">
                          <a:solidFill>
                            <a:schemeClr val="bg2"/>
                          </a:solidFill>
                        </a:rPr>
                        <a:t>Smart phone</a:t>
                      </a:r>
                    </a:p>
                  </a:txBody>
                  <a:tcPr marL="45720" marR="45720" anchor="ctr">
                    <a:solidFill>
                      <a:schemeClr val="bg1"/>
                    </a:solidFill>
                  </a:tcPr>
                </a:tc>
                <a:extLst>
                  <a:ext uri="{0D108BD9-81ED-4DB2-BD59-A6C34878D82A}">
                    <a16:rowId xmlns:a16="http://schemas.microsoft.com/office/drawing/2014/main" val="113037234"/>
                  </a:ext>
                </a:extLst>
              </a:tr>
            </a:tbl>
          </a:graphicData>
        </a:graphic>
      </p:graphicFrame>
    </p:spTree>
    <p:extLst>
      <p:ext uri="{BB962C8B-B14F-4D97-AF65-F5344CB8AC3E}">
        <p14:creationId xmlns:p14="http://schemas.microsoft.com/office/powerpoint/2010/main" val="109021805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15FCBA-0ED9-4C15-B8D8-CC95B5C5C256}"/>
              </a:ext>
            </a:extLst>
          </p:cNvPr>
          <p:cNvSpPr>
            <a:spLocks noGrp="1"/>
          </p:cNvSpPr>
          <p:nvPr>
            <p:ph type="sldNum" sz="quarter" idx="4"/>
          </p:nvPr>
        </p:nvSpPr>
        <p:spPr/>
        <p:txBody>
          <a:bodyPr/>
          <a:lstStyle/>
          <a:p>
            <a:fld id="{6D22F896-40B5-4ADD-8801-0D06FADFA095}" type="slidenum">
              <a:rPr lang="en-US" smtClean="0"/>
              <a:pPr/>
              <a:t>4</a:t>
            </a:fld>
            <a:endParaRPr lang="en-US" dirty="0"/>
          </a:p>
        </p:txBody>
      </p:sp>
      <p:sp>
        <p:nvSpPr>
          <p:cNvPr id="27" name="TextBox 26">
            <a:extLst>
              <a:ext uri="{FF2B5EF4-FFF2-40B4-BE49-F238E27FC236}">
                <a16:creationId xmlns:a16="http://schemas.microsoft.com/office/drawing/2014/main" id="{BEF3E27B-093B-468E-A202-E2117EB966AF}"/>
              </a:ext>
            </a:extLst>
          </p:cNvPr>
          <p:cNvSpPr txBox="1"/>
          <p:nvPr/>
        </p:nvSpPr>
        <p:spPr>
          <a:xfrm>
            <a:off x="1185179" y="2460722"/>
            <a:ext cx="2206354" cy="968278"/>
          </a:xfrm>
          <a:prstGeom prst="rect">
            <a:avLst/>
          </a:prstGeom>
          <a:noFill/>
        </p:spPr>
        <p:txBody>
          <a:bodyPr wrap="none" lIns="18288" rIns="18288" rtlCol="0" anchor="ctr">
            <a:noAutofit/>
          </a:bodyPr>
          <a:lstStyle/>
          <a:p>
            <a:pPr algn="ctr"/>
            <a:r>
              <a:rPr lang="en-US" sz="11500" b="1" dirty="0">
                <a:latin typeface="Arial" panose="020B0604020202020204" pitchFamily="34" charset="0"/>
                <a:cs typeface="Arial" panose="020B0604020202020204" pitchFamily="34" charset="0"/>
              </a:rPr>
              <a:t>70%</a:t>
            </a:r>
          </a:p>
        </p:txBody>
      </p:sp>
      <p:sp>
        <p:nvSpPr>
          <p:cNvPr id="32" name="Speech Bubble: Oval 31">
            <a:extLst>
              <a:ext uri="{FF2B5EF4-FFF2-40B4-BE49-F238E27FC236}">
                <a16:creationId xmlns:a16="http://schemas.microsoft.com/office/drawing/2014/main" id="{E657EA7E-2E4D-438D-A5CF-0B1C8D955924}"/>
              </a:ext>
            </a:extLst>
          </p:cNvPr>
          <p:cNvSpPr/>
          <p:nvPr/>
        </p:nvSpPr>
        <p:spPr>
          <a:xfrm>
            <a:off x="8646332" y="2649301"/>
            <a:ext cx="2154540" cy="807014"/>
          </a:xfrm>
          <a:prstGeom prst="wedgeEllipseCallout">
            <a:avLst>
              <a:gd name="adj1" fmla="val 54617"/>
              <a:gd name="adj2" fmla="val 36927"/>
            </a:avLst>
          </a:prstGeom>
          <a:solidFill>
            <a:srgbClr val="FFFFFF"/>
          </a:solidFill>
          <a:ln w="3175">
            <a:solidFill>
              <a:schemeClr val="tx1"/>
            </a:solidFill>
            <a:extLst>
              <a:ext uri="{C807C97D-BFC1-408E-A445-0C87EB9F89A2}">
                <ask:lineSketchStyleProps xmlns:ask="http://schemas.microsoft.com/office/drawing/2018/sketchyshapes" sd="3193068459">
                  <a:custGeom>
                    <a:avLst/>
                    <a:gdLst>
                      <a:gd name="connsiteX0" fmla="*/ 95015 w 2154540"/>
                      <a:gd name="connsiteY0" fmla="*/ 780891 h 807014"/>
                      <a:gd name="connsiteX1" fmla="*/ 191895 w 2154540"/>
                      <a:gd name="connsiteY1" fmla="*/ 633376 h 807014"/>
                      <a:gd name="connsiteX2" fmla="*/ 944488 w 2154540"/>
                      <a:gd name="connsiteY2" fmla="*/ 3077 h 807014"/>
                      <a:gd name="connsiteX3" fmla="*/ 1806968 w 2154540"/>
                      <a:gd name="connsiteY3" fmla="*/ 106666 h 807014"/>
                      <a:gd name="connsiteX4" fmla="*/ 1270267 w 2154540"/>
                      <a:gd name="connsiteY4" fmla="*/ 800485 h 807014"/>
                      <a:gd name="connsiteX5" fmla="*/ 486258 w 2154540"/>
                      <a:gd name="connsiteY5" fmla="*/ 740868 h 807014"/>
                      <a:gd name="connsiteX6" fmla="*/ 95015 w 2154540"/>
                      <a:gd name="connsiteY6" fmla="*/ 780891 h 80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4540" h="807014" fill="none" extrusionOk="0">
                        <a:moveTo>
                          <a:pt x="95015" y="780891"/>
                        </a:moveTo>
                        <a:cubicBezTo>
                          <a:pt x="132473" y="711968"/>
                          <a:pt x="165354" y="669211"/>
                          <a:pt x="191895" y="633376"/>
                        </a:cubicBezTo>
                        <a:cubicBezTo>
                          <a:pt x="-293251" y="481979"/>
                          <a:pt x="119288" y="-26"/>
                          <a:pt x="944488" y="3077"/>
                        </a:cubicBezTo>
                        <a:cubicBezTo>
                          <a:pt x="1280680" y="23457"/>
                          <a:pt x="1586803" y="55148"/>
                          <a:pt x="1806968" y="106666"/>
                        </a:cubicBezTo>
                        <a:cubicBezTo>
                          <a:pt x="2558852" y="356357"/>
                          <a:pt x="2160446" y="744683"/>
                          <a:pt x="1270267" y="800485"/>
                        </a:cubicBezTo>
                        <a:cubicBezTo>
                          <a:pt x="963795" y="827946"/>
                          <a:pt x="761877" y="797252"/>
                          <a:pt x="486258" y="740868"/>
                        </a:cubicBezTo>
                        <a:cubicBezTo>
                          <a:pt x="376181" y="749446"/>
                          <a:pt x="260717" y="778402"/>
                          <a:pt x="95015" y="780891"/>
                        </a:cubicBezTo>
                        <a:close/>
                      </a:path>
                      <a:path w="2154540" h="807014" stroke="0" extrusionOk="0">
                        <a:moveTo>
                          <a:pt x="95015" y="780891"/>
                        </a:moveTo>
                        <a:cubicBezTo>
                          <a:pt x="128719" y="735468"/>
                          <a:pt x="161956" y="666243"/>
                          <a:pt x="191895" y="633376"/>
                        </a:cubicBezTo>
                        <a:cubicBezTo>
                          <a:pt x="-281475" y="377859"/>
                          <a:pt x="151368" y="70423"/>
                          <a:pt x="944488" y="3077"/>
                        </a:cubicBezTo>
                        <a:cubicBezTo>
                          <a:pt x="1243178" y="753"/>
                          <a:pt x="1559588" y="-24582"/>
                          <a:pt x="1806968" y="106666"/>
                        </a:cubicBezTo>
                        <a:cubicBezTo>
                          <a:pt x="2428950" y="301449"/>
                          <a:pt x="2068184" y="781085"/>
                          <a:pt x="1270267" y="800485"/>
                        </a:cubicBezTo>
                        <a:cubicBezTo>
                          <a:pt x="980074" y="850932"/>
                          <a:pt x="688913" y="811310"/>
                          <a:pt x="486258" y="740868"/>
                        </a:cubicBezTo>
                        <a:cubicBezTo>
                          <a:pt x="392515" y="753416"/>
                          <a:pt x="178684" y="774663"/>
                          <a:pt x="95015" y="780891"/>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noFill/>
              <a:latin typeface="Arial" panose="020B0604020202020204" pitchFamily="34" charset="0"/>
              <a:cs typeface="Arial" panose="020B0604020202020204" pitchFamily="34" charset="0"/>
            </a:endParaRPr>
          </a:p>
        </p:txBody>
      </p:sp>
      <p:sp>
        <p:nvSpPr>
          <p:cNvPr id="33" name="Speech Bubble: Oval 32">
            <a:extLst>
              <a:ext uri="{FF2B5EF4-FFF2-40B4-BE49-F238E27FC236}">
                <a16:creationId xmlns:a16="http://schemas.microsoft.com/office/drawing/2014/main" id="{5F85DD11-8B8C-4957-B4B4-0D88D9861BC8}"/>
              </a:ext>
            </a:extLst>
          </p:cNvPr>
          <p:cNvSpPr/>
          <p:nvPr/>
        </p:nvSpPr>
        <p:spPr>
          <a:xfrm>
            <a:off x="7346149" y="1356761"/>
            <a:ext cx="2154540" cy="807014"/>
          </a:xfrm>
          <a:prstGeom prst="wedgeEllipseCallout">
            <a:avLst>
              <a:gd name="adj1" fmla="val -56200"/>
              <a:gd name="adj2" fmla="val 37321"/>
            </a:avLst>
          </a:prstGeom>
          <a:solidFill>
            <a:srgbClr val="FFFFFF"/>
          </a:solidFill>
          <a:ln w="3175">
            <a:solidFill>
              <a:schemeClr val="tx1"/>
            </a:solidFill>
            <a:extLst>
              <a:ext uri="{C807C97D-BFC1-408E-A445-0C87EB9F89A2}">
                <ask:lineSketchStyleProps xmlns:ask="http://schemas.microsoft.com/office/drawing/2018/sketchyshapes" sd="3193068459">
                  <a:custGeom>
                    <a:avLst/>
                    <a:gdLst>
                      <a:gd name="connsiteX0" fmla="*/ 95015 w 2154540"/>
                      <a:gd name="connsiteY0" fmla="*/ 780891 h 807014"/>
                      <a:gd name="connsiteX1" fmla="*/ 191895 w 2154540"/>
                      <a:gd name="connsiteY1" fmla="*/ 633376 h 807014"/>
                      <a:gd name="connsiteX2" fmla="*/ 944488 w 2154540"/>
                      <a:gd name="connsiteY2" fmla="*/ 3077 h 807014"/>
                      <a:gd name="connsiteX3" fmla="*/ 1806968 w 2154540"/>
                      <a:gd name="connsiteY3" fmla="*/ 106666 h 807014"/>
                      <a:gd name="connsiteX4" fmla="*/ 1270267 w 2154540"/>
                      <a:gd name="connsiteY4" fmla="*/ 800485 h 807014"/>
                      <a:gd name="connsiteX5" fmla="*/ 486258 w 2154540"/>
                      <a:gd name="connsiteY5" fmla="*/ 740868 h 807014"/>
                      <a:gd name="connsiteX6" fmla="*/ 95015 w 2154540"/>
                      <a:gd name="connsiteY6" fmla="*/ 780891 h 80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4540" h="807014" fill="none" extrusionOk="0">
                        <a:moveTo>
                          <a:pt x="95015" y="780891"/>
                        </a:moveTo>
                        <a:cubicBezTo>
                          <a:pt x="132473" y="711968"/>
                          <a:pt x="165354" y="669211"/>
                          <a:pt x="191895" y="633376"/>
                        </a:cubicBezTo>
                        <a:cubicBezTo>
                          <a:pt x="-293251" y="481979"/>
                          <a:pt x="119288" y="-26"/>
                          <a:pt x="944488" y="3077"/>
                        </a:cubicBezTo>
                        <a:cubicBezTo>
                          <a:pt x="1280680" y="23457"/>
                          <a:pt x="1586803" y="55148"/>
                          <a:pt x="1806968" y="106666"/>
                        </a:cubicBezTo>
                        <a:cubicBezTo>
                          <a:pt x="2558852" y="356357"/>
                          <a:pt x="2160446" y="744683"/>
                          <a:pt x="1270267" y="800485"/>
                        </a:cubicBezTo>
                        <a:cubicBezTo>
                          <a:pt x="963795" y="827946"/>
                          <a:pt x="761877" y="797252"/>
                          <a:pt x="486258" y="740868"/>
                        </a:cubicBezTo>
                        <a:cubicBezTo>
                          <a:pt x="376181" y="749446"/>
                          <a:pt x="260717" y="778402"/>
                          <a:pt x="95015" y="780891"/>
                        </a:cubicBezTo>
                        <a:close/>
                      </a:path>
                      <a:path w="2154540" h="807014" stroke="0" extrusionOk="0">
                        <a:moveTo>
                          <a:pt x="95015" y="780891"/>
                        </a:moveTo>
                        <a:cubicBezTo>
                          <a:pt x="128719" y="735468"/>
                          <a:pt x="161956" y="666243"/>
                          <a:pt x="191895" y="633376"/>
                        </a:cubicBezTo>
                        <a:cubicBezTo>
                          <a:pt x="-281475" y="377859"/>
                          <a:pt x="151368" y="70423"/>
                          <a:pt x="944488" y="3077"/>
                        </a:cubicBezTo>
                        <a:cubicBezTo>
                          <a:pt x="1243178" y="753"/>
                          <a:pt x="1559588" y="-24582"/>
                          <a:pt x="1806968" y="106666"/>
                        </a:cubicBezTo>
                        <a:cubicBezTo>
                          <a:pt x="2428950" y="301449"/>
                          <a:pt x="2068184" y="781085"/>
                          <a:pt x="1270267" y="800485"/>
                        </a:cubicBezTo>
                        <a:cubicBezTo>
                          <a:pt x="980074" y="850932"/>
                          <a:pt x="688913" y="811310"/>
                          <a:pt x="486258" y="740868"/>
                        </a:cubicBezTo>
                        <a:cubicBezTo>
                          <a:pt x="392515" y="753416"/>
                          <a:pt x="178684" y="774663"/>
                          <a:pt x="95015" y="780891"/>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no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3BFA9F47-B582-4EDD-92BE-CFC0BE14C011}"/>
              </a:ext>
            </a:extLst>
          </p:cNvPr>
          <p:cNvSpPr txBox="1"/>
          <p:nvPr/>
        </p:nvSpPr>
        <p:spPr>
          <a:xfrm>
            <a:off x="8646332" y="2782346"/>
            <a:ext cx="2027031" cy="478849"/>
          </a:xfrm>
          <a:prstGeom prst="rect">
            <a:avLst/>
          </a:prstGeom>
          <a:noFill/>
        </p:spPr>
        <p:txBody>
          <a:bodyPr wrap="square">
            <a:spAutoFit/>
          </a:bodyPr>
          <a:lstStyle/>
          <a:p>
            <a:pPr marL="0" marR="0" algn="ctr">
              <a:lnSpc>
                <a:spcPct val="107000"/>
              </a:lnSpc>
              <a:spcBef>
                <a:spcPts val="0"/>
              </a:spcBef>
              <a:spcAft>
                <a:spcPts val="800"/>
              </a:spcAft>
            </a:pPr>
            <a:r>
              <a:rPr lang="en-US" sz="1200" dirty="0">
                <a:effectLst/>
                <a:ea typeface="Calibri" panose="020F0502020204030204" pitchFamily="34" charset="0"/>
                <a:cs typeface="Times New Roman" panose="02020603050405020304" pitchFamily="18" charset="0"/>
              </a:rPr>
              <a:t>My company is operating as normal during Covid-19</a:t>
            </a:r>
          </a:p>
        </p:txBody>
      </p:sp>
      <p:sp>
        <p:nvSpPr>
          <p:cNvPr id="37" name="TextBox 36">
            <a:extLst>
              <a:ext uri="{FF2B5EF4-FFF2-40B4-BE49-F238E27FC236}">
                <a16:creationId xmlns:a16="http://schemas.microsoft.com/office/drawing/2014/main" id="{BF189B9A-2EFB-434F-9D5B-41079C91E135}"/>
              </a:ext>
            </a:extLst>
          </p:cNvPr>
          <p:cNvSpPr txBox="1"/>
          <p:nvPr/>
        </p:nvSpPr>
        <p:spPr>
          <a:xfrm>
            <a:off x="7409903" y="1511299"/>
            <a:ext cx="2027031" cy="478849"/>
          </a:xfrm>
          <a:prstGeom prst="rect">
            <a:avLst/>
          </a:prstGeom>
          <a:noFill/>
        </p:spPr>
        <p:txBody>
          <a:bodyPr wrap="square">
            <a:spAutoFit/>
          </a:bodyPr>
          <a:lstStyle/>
          <a:p>
            <a:pPr marL="0" marR="0" algn="ctr">
              <a:lnSpc>
                <a:spcPct val="107000"/>
              </a:lnSpc>
              <a:spcBef>
                <a:spcPts val="0"/>
              </a:spcBef>
              <a:spcAft>
                <a:spcPts val="800"/>
              </a:spcAft>
            </a:pPr>
            <a:r>
              <a:rPr lang="en-US" sz="1200" dirty="0">
                <a:effectLst/>
                <a:ea typeface="Calibri" panose="020F0502020204030204" pitchFamily="34" charset="0"/>
                <a:cs typeface="Times New Roman" panose="02020603050405020304" pitchFamily="18" charset="0"/>
              </a:rPr>
              <a:t>No commute means more time in the workday</a:t>
            </a:r>
          </a:p>
        </p:txBody>
      </p:sp>
      <p:sp>
        <p:nvSpPr>
          <p:cNvPr id="40" name="TextBox 39">
            <a:extLst>
              <a:ext uri="{FF2B5EF4-FFF2-40B4-BE49-F238E27FC236}">
                <a16:creationId xmlns:a16="http://schemas.microsoft.com/office/drawing/2014/main" id="{232304A0-E5A0-40D4-8EC0-2B163CEAAB62}"/>
              </a:ext>
            </a:extLst>
          </p:cNvPr>
          <p:cNvSpPr txBox="1"/>
          <p:nvPr/>
        </p:nvSpPr>
        <p:spPr>
          <a:xfrm>
            <a:off x="8106512" y="1844547"/>
            <a:ext cx="633811" cy="312650"/>
          </a:xfrm>
          <a:prstGeom prst="rect">
            <a:avLst/>
          </a:prstGeom>
          <a:noFill/>
        </p:spPr>
        <p:txBody>
          <a:bodyPr wrap="square">
            <a:spAutoFit/>
          </a:bodyPr>
          <a:lstStyle/>
          <a:p>
            <a:pPr marL="0" marR="0" algn="ctr">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76%</a:t>
            </a:r>
          </a:p>
        </p:txBody>
      </p:sp>
      <p:sp>
        <p:nvSpPr>
          <p:cNvPr id="41" name="TextBox 40">
            <a:extLst>
              <a:ext uri="{FF2B5EF4-FFF2-40B4-BE49-F238E27FC236}">
                <a16:creationId xmlns:a16="http://schemas.microsoft.com/office/drawing/2014/main" id="{A6B39B7F-3D67-40C1-960E-AD27E894A1D9}"/>
              </a:ext>
            </a:extLst>
          </p:cNvPr>
          <p:cNvSpPr txBox="1"/>
          <p:nvPr/>
        </p:nvSpPr>
        <p:spPr>
          <a:xfrm>
            <a:off x="9406696" y="3169533"/>
            <a:ext cx="633811" cy="312650"/>
          </a:xfrm>
          <a:prstGeom prst="rect">
            <a:avLst/>
          </a:prstGeom>
          <a:noFill/>
        </p:spPr>
        <p:txBody>
          <a:bodyPr wrap="square">
            <a:spAutoFit/>
          </a:bodyPr>
          <a:lstStyle/>
          <a:p>
            <a:pPr marL="0" marR="0" algn="ctr">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70%</a:t>
            </a:r>
          </a:p>
        </p:txBody>
      </p:sp>
      <p:sp>
        <p:nvSpPr>
          <p:cNvPr id="47" name="TextBox 46">
            <a:extLst>
              <a:ext uri="{FF2B5EF4-FFF2-40B4-BE49-F238E27FC236}">
                <a16:creationId xmlns:a16="http://schemas.microsoft.com/office/drawing/2014/main" id="{E581E36F-D4B9-4B39-AB30-CBF2A4DECB15}"/>
              </a:ext>
            </a:extLst>
          </p:cNvPr>
          <p:cNvSpPr txBox="1"/>
          <p:nvPr/>
        </p:nvSpPr>
        <p:spPr>
          <a:xfrm>
            <a:off x="885941" y="3603292"/>
            <a:ext cx="4184360" cy="722249"/>
          </a:xfrm>
          <a:prstGeom prst="rect">
            <a:avLst/>
          </a:prstGeom>
          <a:noFill/>
        </p:spPr>
        <p:txBody>
          <a:bodyPr wrap="square">
            <a:spAutoFit/>
          </a:bodyPr>
          <a:lstStyle/>
          <a:p>
            <a:pPr marL="0" marR="0">
              <a:lnSpc>
                <a:spcPct val="107000"/>
              </a:lnSpc>
              <a:spcBef>
                <a:spcPts val="0"/>
              </a:spcBef>
              <a:spcAft>
                <a:spcPts val="800"/>
              </a:spcAft>
            </a:pPr>
            <a:r>
              <a:rPr lang="en-US" sz="1600" dirty="0">
                <a:ea typeface="Calibri" panose="020F0502020204030204" pitchFamily="34" charset="0"/>
                <a:cs typeface="Times New Roman" panose="02020603050405020304" pitchFamily="18" charset="0"/>
              </a:rPr>
              <a:t>s</a:t>
            </a:r>
            <a:r>
              <a:rPr lang="en-US" sz="1600" dirty="0">
                <a:effectLst/>
                <a:ea typeface="Calibri" panose="020F0502020204030204" pitchFamily="34" charset="0"/>
                <a:cs typeface="Times New Roman" panose="02020603050405020304" pitchFamily="18" charset="0"/>
              </a:rPr>
              <a:t>ay the flexibility to work from home makes them </a:t>
            </a:r>
            <a:r>
              <a:rPr lang="en-US" b="1" dirty="0">
                <a:effectLst/>
                <a:ea typeface="Calibri" panose="020F0502020204030204" pitchFamily="34" charset="0"/>
                <a:cs typeface="Times New Roman" panose="02020603050405020304" pitchFamily="18" charset="0"/>
              </a:rPr>
              <a:t>more satisfied </a:t>
            </a:r>
            <a:r>
              <a:rPr lang="en-US" sz="1600" b="1" dirty="0">
                <a:effectLst/>
                <a:ea typeface="Calibri" panose="020F0502020204030204" pitchFamily="34" charset="0"/>
                <a:cs typeface="Times New Roman" panose="02020603050405020304" pitchFamily="18" charset="0"/>
              </a:rPr>
              <a:t>with their job</a:t>
            </a:r>
            <a:endParaRPr lang="en-US" sz="1600" dirty="0">
              <a:effectLst/>
              <a:ea typeface="Calibri" panose="020F0502020204030204" pitchFamily="34" charset="0"/>
              <a:cs typeface="Times New Roman" panose="02020603050405020304" pitchFamily="18" charset="0"/>
            </a:endParaRPr>
          </a:p>
        </p:txBody>
      </p:sp>
      <p:pic>
        <p:nvPicPr>
          <p:cNvPr id="9" name="Picture 8" descr="Icon&#10;&#10;Description automatically generated">
            <a:extLst>
              <a:ext uri="{FF2B5EF4-FFF2-40B4-BE49-F238E27FC236}">
                <a16:creationId xmlns:a16="http://schemas.microsoft.com/office/drawing/2014/main" id="{D1CA5291-AFB4-4112-84D1-11A945F6E689}"/>
              </a:ext>
            </a:extLst>
          </p:cNvPr>
          <p:cNvPicPr>
            <a:picLocks noChangeAspect="1"/>
          </p:cNvPicPr>
          <p:nvPr/>
        </p:nvPicPr>
        <p:blipFill>
          <a:blip r:embed="rId3"/>
          <a:stretch>
            <a:fillRect/>
          </a:stretch>
        </p:blipFill>
        <p:spPr>
          <a:xfrm>
            <a:off x="5808783" y="1844547"/>
            <a:ext cx="1694390" cy="2007424"/>
          </a:xfrm>
          <a:prstGeom prst="rect">
            <a:avLst/>
          </a:prstGeom>
        </p:spPr>
      </p:pic>
      <p:pic>
        <p:nvPicPr>
          <p:cNvPr id="11" name="Picture 10" descr="Icon&#10;&#10;Description automatically generated">
            <a:extLst>
              <a:ext uri="{FF2B5EF4-FFF2-40B4-BE49-F238E27FC236}">
                <a16:creationId xmlns:a16="http://schemas.microsoft.com/office/drawing/2014/main" id="{E7EEA893-B3D0-46A8-A62C-3737852E5885}"/>
              </a:ext>
            </a:extLst>
          </p:cNvPr>
          <p:cNvPicPr>
            <a:picLocks noChangeAspect="1"/>
          </p:cNvPicPr>
          <p:nvPr/>
        </p:nvPicPr>
        <p:blipFill>
          <a:blip r:embed="rId4"/>
          <a:stretch>
            <a:fillRect/>
          </a:stretch>
        </p:blipFill>
        <p:spPr>
          <a:xfrm>
            <a:off x="10123296" y="3061488"/>
            <a:ext cx="1926439" cy="1887250"/>
          </a:xfrm>
          <a:prstGeom prst="rect">
            <a:avLst/>
          </a:prstGeom>
        </p:spPr>
      </p:pic>
      <p:pic>
        <p:nvPicPr>
          <p:cNvPr id="13" name="Picture 12" descr="Icon&#10;&#10;Description automatically generated">
            <a:extLst>
              <a:ext uri="{FF2B5EF4-FFF2-40B4-BE49-F238E27FC236}">
                <a16:creationId xmlns:a16="http://schemas.microsoft.com/office/drawing/2014/main" id="{0BF77BF6-CE68-48A9-8102-64A09A062D5F}"/>
              </a:ext>
            </a:extLst>
          </p:cNvPr>
          <p:cNvPicPr>
            <a:picLocks noChangeAspect="1"/>
          </p:cNvPicPr>
          <p:nvPr/>
        </p:nvPicPr>
        <p:blipFill>
          <a:blip r:embed="rId5"/>
          <a:stretch>
            <a:fillRect/>
          </a:stretch>
        </p:blipFill>
        <p:spPr>
          <a:xfrm flipH="1">
            <a:off x="6165195" y="4724351"/>
            <a:ext cx="2366289" cy="2126769"/>
          </a:xfrm>
          <a:prstGeom prst="rect">
            <a:avLst/>
          </a:prstGeom>
        </p:spPr>
      </p:pic>
      <p:grpSp>
        <p:nvGrpSpPr>
          <p:cNvPr id="14" name="Group 13">
            <a:extLst>
              <a:ext uri="{FF2B5EF4-FFF2-40B4-BE49-F238E27FC236}">
                <a16:creationId xmlns:a16="http://schemas.microsoft.com/office/drawing/2014/main" id="{CFA6CB5C-65CC-47C1-8FD3-76692939C2AB}"/>
              </a:ext>
            </a:extLst>
          </p:cNvPr>
          <p:cNvGrpSpPr/>
          <p:nvPr/>
        </p:nvGrpSpPr>
        <p:grpSpPr>
          <a:xfrm>
            <a:off x="8423419" y="4949855"/>
            <a:ext cx="2154540" cy="858749"/>
            <a:chOff x="7195220" y="2934059"/>
            <a:chExt cx="2154540" cy="858749"/>
          </a:xfrm>
        </p:grpSpPr>
        <p:sp>
          <p:nvSpPr>
            <p:cNvPr id="35" name="Speech Bubble: Oval 34">
              <a:extLst>
                <a:ext uri="{FF2B5EF4-FFF2-40B4-BE49-F238E27FC236}">
                  <a16:creationId xmlns:a16="http://schemas.microsoft.com/office/drawing/2014/main" id="{DD91DB46-95DB-43FC-9B18-8010542E9CDF}"/>
                </a:ext>
              </a:extLst>
            </p:cNvPr>
            <p:cNvSpPr/>
            <p:nvPr/>
          </p:nvSpPr>
          <p:spPr>
            <a:xfrm>
              <a:off x="7195220" y="2934059"/>
              <a:ext cx="2154540" cy="807014"/>
            </a:xfrm>
            <a:prstGeom prst="wedgeEllipseCallout">
              <a:avLst>
                <a:gd name="adj1" fmla="val -65043"/>
                <a:gd name="adj2" fmla="val -27987"/>
              </a:avLst>
            </a:prstGeom>
            <a:solidFill>
              <a:srgbClr val="FFFFFF"/>
            </a:solidFill>
            <a:ln w="3175">
              <a:solidFill>
                <a:schemeClr val="tx1"/>
              </a:solidFill>
              <a:extLst>
                <a:ext uri="{C807C97D-BFC1-408E-A445-0C87EB9F89A2}">
                  <ask:lineSketchStyleProps xmlns:ask="http://schemas.microsoft.com/office/drawing/2018/sketchyshapes" sd="3193068459">
                    <a:custGeom>
                      <a:avLst/>
                      <a:gdLst>
                        <a:gd name="connsiteX0" fmla="*/ 2292107 w 2154540"/>
                        <a:gd name="connsiteY0" fmla="*/ 183991 h 807014"/>
                        <a:gd name="connsiteX1" fmla="*/ 2119023 w 2154540"/>
                        <a:gd name="connsiteY1" fmla="*/ 300750 h 807014"/>
                        <a:gd name="connsiteX2" fmla="*/ 1134845 w 2154540"/>
                        <a:gd name="connsiteY2" fmla="*/ 806437 h 807014"/>
                        <a:gd name="connsiteX3" fmla="*/ 114161 w 2154540"/>
                        <a:gd name="connsiteY3" fmla="*/ 584283 h 807014"/>
                        <a:gd name="connsiteX4" fmla="*/ 983509 w 2154540"/>
                        <a:gd name="connsiteY4" fmla="*/ 1531 h 807014"/>
                        <a:gd name="connsiteX5" fmla="*/ 1940398 w 2154540"/>
                        <a:gd name="connsiteY5" fmla="*/ 162060 h 807014"/>
                        <a:gd name="connsiteX6" fmla="*/ 2292107 w 2154540"/>
                        <a:gd name="connsiteY6" fmla="*/ 183991 h 80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4540" h="807014" fill="none" extrusionOk="0">
                          <a:moveTo>
                            <a:pt x="2292107" y="183991"/>
                          </a:moveTo>
                          <a:cubicBezTo>
                            <a:pt x="2221977" y="225263"/>
                            <a:pt x="2150149" y="267832"/>
                            <a:pt x="2119023" y="300750"/>
                          </a:cubicBezTo>
                          <a:cubicBezTo>
                            <a:pt x="2262149" y="674147"/>
                            <a:pt x="1796105" y="754432"/>
                            <a:pt x="1134845" y="806437"/>
                          </a:cubicBezTo>
                          <a:cubicBezTo>
                            <a:pt x="730069" y="851768"/>
                            <a:pt x="310136" y="736819"/>
                            <a:pt x="114161" y="584283"/>
                          </a:cubicBezTo>
                          <a:cubicBezTo>
                            <a:pt x="-197294" y="336779"/>
                            <a:pt x="249927" y="32434"/>
                            <a:pt x="983509" y="1531"/>
                          </a:cubicBezTo>
                          <a:cubicBezTo>
                            <a:pt x="1305830" y="2141"/>
                            <a:pt x="1754732" y="49721"/>
                            <a:pt x="1940398" y="162060"/>
                          </a:cubicBezTo>
                          <a:cubicBezTo>
                            <a:pt x="2085689" y="187153"/>
                            <a:pt x="2175768" y="169766"/>
                            <a:pt x="2292107" y="183991"/>
                          </a:cubicBezTo>
                          <a:close/>
                        </a:path>
                        <a:path w="2154540" h="807014" stroke="0" extrusionOk="0">
                          <a:moveTo>
                            <a:pt x="2292107" y="183991"/>
                          </a:moveTo>
                          <a:cubicBezTo>
                            <a:pt x="2214795" y="235752"/>
                            <a:pt x="2161970" y="264650"/>
                            <a:pt x="2119023" y="300750"/>
                          </a:cubicBezTo>
                          <a:cubicBezTo>
                            <a:pt x="2177390" y="488349"/>
                            <a:pt x="1843768" y="870727"/>
                            <a:pt x="1134845" y="806437"/>
                          </a:cubicBezTo>
                          <a:cubicBezTo>
                            <a:pt x="677551" y="838358"/>
                            <a:pt x="301988" y="713176"/>
                            <a:pt x="114161" y="584283"/>
                          </a:cubicBezTo>
                          <a:cubicBezTo>
                            <a:pt x="-300079" y="259178"/>
                            <a:pt x="171690" y="54610"/>
                            <a:pt x="983509" y="1531"/>
                          </a:cubicBezTo>
                          <a:cubicBezTo>
                            <a:pt x="1331095" y="31742"/>
                            <a:pt x="1705485" y="55664"/>
                            <a:pt x="1940398" y="162060"/>
                          </a:cubicBezTo>
                          <a:cubicBezTo>
                            <a:pt x="2062714" y="186442"/>
                            <a:pt x="2121451" y="176279"/>
                            <a:pt x="2292107" y="183991"/>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no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29C84084-2564-45AF-AD27-DD0A4F237DC4}"/>
                </a:ext>
              </a:extLst>
            </p:cNvPr>
            <p:cNvSpPr txBox="1"/>
            <p:nvPr/>
          </p:nvSpPr>
          <p:spPr>
            <a:xfrm>
              <a:off x="7271237" y="3050387"/>
              <a:ext cx="2027031" cy="478849"/>
            </a:xfrm>
            <a:prstGeom prst="rect">
              <a:avLst/>
            </a:prstGeom>
            <a:noFill/>
          </p:spPr>
          <p:txBody>
            <a:bodyPr wrap="square">
              <a:spAutoFit/>
            </a:bodyPr>
            <a:lstStyle/>
            <a:p>
              <a:pPr marL="0" marR="0" algn="ctr">
                <a:lnSpc>
                  <a:spcPct val="107000"/>
                </a:lnSpc>
                <a:spcBef>
                  <a:spcPts val="0"/>
                </a:spcBef>
                <a:spcAft>
                  <a:spcPts val="800"/>
                </a:spcAft>
              </a:pPr>
              <a:r>
                <a:rPr lang="en-US" sz="1200" dirty="0">
                  <a:effectLst/>
                  <a:ea typeface="Calibri" panose="020F0502020204030204" pitchFamily="34" charset="0"/>
                  <a:cs typeface="Times New Roman" panose="02020603050405020304" pitchFamily="18" charset="0"/>
                </a:rPr>
                <a:t>I’m more productive when working from home</a:t>
              </a:r>
            </a:p>
          </p:txBody>
        </p:sp>
        <p:sp>
          <p:nvSpPr>
            <p:cNvPr id="43" name="TextBox 42">
              <a:extLst>
                <a:ext uri="{FF2B5EF4-FFF2-40B4-BE49-F238E27FC236}">
                  <a16:creationId xmlns:a16="http://schemas.microsoft.com/office/drawing/2014/main" id="{2BC8B43E-6C1D-4786-9D87-05C9CAF5C932}"/>
                </a:ext>
              </a:extLst>
            </p:cNvPr>
            <p:cNvSpPr txBox="1"/>
            <p:nvPr/>
          </p:nvSpPr>
          <p:spPr>
            <a:xfrm>
              <a:off x="7971768" y="3480158"/>
              <a:ext cx="633811" cy="312650"/>
            </a:xfrm>
            <a:prstGeom prst="rect">
              <a:avLst/>
            </a:prstGeom>
            <a:noFill/>
          </p:spPr>
          <p:txBody>
            <a:bodyPr wrap="square">
              <a:spAutoFit/>
            </a:bodyPr>
            <a:lstStyle/>
            <a:p>
              <a:pPr marL="0" marR="0" algn="ctr">
                <a:lnSpc>
                  <a:spcPct val="107000"/>
                </a:lnSpc>
                <a:spcBef>
                  <a:spcPts val="0"/>
                </a:spcBef>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56</a:t>
              </a:r>
              <a:r>
                <a:rPr lang="en-US" sz="1400" b="1" dirty="0">
                  <a:effectLst/>
                  <a:latin typeface="Calibri" panose="020F0502020204030204" pitchFamily="34" charset="0"/>
                  <a:ea typeface="Calibri" panose="020F0502020204030204" pitchFamily="34" charset="0"/>
                  <a:cs typeface="Times New Roman" panose="02020603050405020304" pitchFamily="18" charset="0"/>
                </a:rPr>
                <a:t>%</a:t>
              </a:r>
            </a:p>
          </p:txBody>
        </p:sp>
      </p:grpSp>
      <p:sp>
        <p:nvSpPr>
          <p:cNvPr id="7" name="TextBox 6">
            <a:extLst>
              <a:ext uri="{FF2B5EF4-FFF2-40B4-BE49-F238E27FC236}">
                <a16:creationId xmlns:a16="http://schemas.microsoft.com/office/drawing/2014/main" id="{B7C6BC82-A5AC-47A9-B5D3-32934CBF1A04}"/>
              </a:ext>
            </a:extLst>
          </p:cNvPr>
          <p:cNvSpPr txBox="1"/>
          <p:nvPr/>
        </p:nvSpPr>
        <p:spPr>
          <a:xfrm>
            <a:off x="179950" y="176912"/>
            <a:ext cx="11349804" cy="980910"/>
          </a:xfrm>
          <a:prstGeom prst="rect">
            <a:avLst/>
          </a:prstGeom>
          <a:solidFill>
            <a:srgbClr val="FFFFFF"/>
          </a:solidFill>
        </p:spPr>
        <p:txBody>
          <a:bodyPr wrap="square">
            <a:spAutoFit/>
          </a:bodyPr>
          <a:lstStyle/>
          <a:p>
            <a:pPr marL="0" marR="0">
              <a:lnSpc>
                <a:spcPct val="107000"/>
              </a:lnSpc>
              <a:spcBef>
                <a:spcPts val="0"/>
              </a:spcBef>
              <a:spcAft>
                <a:spcPts val="800"/>
              </a:spcAft>
            </a:pPr>
            <a:r>
              <a:rPr lang="en-US" sz="1800" dirty="0">
                <a:effectLst/>
                <a:latin typeface="+mj-lt"/>
                <a:ea typeface="Calibri" panose="020F0502020204030204" pitchFamily="34" charset="0"/>
                <a:cs typeface="Times New Roman" panose="02020603050405020304" pitchFamily="18" charset="0"/>
              </a:rPr>
              <a:t>Workers have adjusted and report a </a:t>
            </a:r>
            <a:r>
              <a:rPr lang="en-US" sz="2800" b="1" dirty="0">
                <a:latin typeface="+mj-lt"/>
                <a:cs typeface="Times New Roman" panose="02020603050405020304" pitchFamily="18" charset="0"/>
              </a:rPr>
              <a:t>net positive result of the shift to working from home </a:t>
            </a:r>
            <a:r>
              <a:rPr lang="en-US" sz="1800" dirty="0">
                <a:effectLst/>
                <a:latin typeface="+mj-lt"/>
                <a:ea typeface="Calibri" panose="020F0502020204030204" pitchFamily="34" charset="0"/>
                <a:cs typeface="Times New Roman" panose="02020603050405020304" pitchFamily="18" charset="0"/>
              </a:rPr>
              <a:t>compared to their previous situation in the traditional office</a:t>
            </a:r>
          </a:p>
        </p:txBody>
      </p:sp>
      <p:pic>
        <p:nvPicPr>
          <p:cNvPr id="16" name="Picture 15" descr="Icon&#10;&#10;Description automatically generated">
            <a:extLst>
              <a:ext uri="{FF2B5EF4-FFF2-40B4-BE49-F238E27FC236}">
                <a16:creationId xmlns:a16="http://schemas.microsoft.com/office/drawing/2014/main" id="{56A7C65E-1E47-4CA2-8B2B-EB8D38A68E4D}"/>
              </a:ext>
            </a:extLst>
          </p:cNvPr>
          <p:cNvPicPr>
            <a:picLocks noChangeAspect="1"/>
          </p:cNvPicPr>
          <p:nvPr/>
        </p:nvPicPr>
        <p:blipFill rotWithShape="1">
          <a:blip r:embed="rId6"/>
          <a:srcRect b="12959"/>
          <a:stretch/>
        </p:blipFill>
        <p:spPr>
          <a:xfrm>
            <a:off x="722837" y="4813300"/>
            <a:ext cx="1776058" cy="2044700"/>
          </a:xfrm>
          <a:prstGeom prst="rect">
            <a:avLst/>
          </a:prstGeom>
        </p:spPr>
      </p:pic>
    </p:spTree>
    <p:extLst>
      <p:ext uri="{BB962C8B-B14F-4D97-AF65-F5344CB8AC3E}">
        <p14:creationId xmlns:p14="http://schemas.microsoft.com/office/powerpoint/2010/main" val="3552056429"/>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84E9F889-68D6-4B4F-87D4-AF32E1B7D494}"/>
              </a:ext>
            </a:extLst>
          </p:cNvPr>
          <p:cNvGrpSpPr/>
          <p:nvPr/>
        </p:nvGrpSpPr>
        <p:grpSpPr>
          <a:xfrm>
            <a:off x="5792852" y="1754345"/>
            <a:ext cx="3823280" cy="4081644"/>
            <a:chOff x="6405425" y="1906088"/>
            <a:chExt cx="3823280" cy="4081644"/>
          </a:xfrm>
        </p:grpSpPr>
        <p:graphicFrame>
          <p:nvGraphicFramePr>
            <p:cNvPr id="56" name="Chart 55">
              <a:extLst>
                <a:ext uri="{FF2B5EF4-FFF2-40B4-BE49-F238E27FC236}">
                  <a16:creationId xmlns:a16="http://schemas.microsoft.com/office/drawing/2014/main" id="{E83D1654-4795-4B65-9FD9-BE05816A526E}"/>
                </a:ext>
              </a:extLst>
            </p:cNvPr>
            <p:cNvGraphicFramePr/>
            <p:nvPr>
              <p:extLst>
                <p:ext uri="{D42A27DB-BD31-4B8C-83A1-F6EECF244321}">
                  <p14:modId xmlns:p14="http://schemas.microsoft.com/office/powerpoint/2010/main" val="2717240927"/>
                </p:ext>
              </p:extLst>
            </p:nvPr>
          </p:nvGraphicFramePr>
          <p:xfrm>
            <a:off x="6405425" y="1906088"/>
            <a:ext cx="3823280" cy="4081644"/>
          </p:xfrm>
          <a:graphic>
            <a:graphicData uri="http://schemas.openxmlformats.org/drawingml/2006/chart">
              <c:chart xmlns:c="http://schemas.openxmlformats.org/drawingml/2006/chart" xmlns:r="http://schemas.openxmlformats.org/officeDocument/2006/relationships" r:id="rId3"/>
            </a:graphicData>
          </a:graphic>
        </p:graphicFrame>
        <p:sp>
          <p:nvSpPr>
            <p:cNvPr id="57" name="TextBox 56">
              <a:extLst>
                <a:ext uri="{FF2B5EF4-FFF2-40B4-BE49-F238E27FC236}">
                  <a16:creationId xmlns:a16="http://schemas.microsoft.com/office/drawing/2014/main" id="{26178DCB-F6AB-4436-9973-8735F59922EC}"/>
                </a:ext>
              </a:extLst>
            </p:cNvPr>
            <p:cNvSpPr txBox="1"/>
            <p:nvPr/>
          </p:nvSpPr>
          <p:spPr>
            <a:xfrm>
              <a:off x="6550420" y="2088484"/>
              <a:ext cx="934796"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VS/Small</a:t>
              </a:r>
            </a:p>
          </p:txBody>
        </p:sp>
        <p:sp>
          <p:nvSpPr>
            <p:cNvPr id="58" name="TextBox 57">
              <a:extLst>
                <a:ext uri="{FF2B5EF4-FFF2-40B4-BE49-F238E27FC236}">
                  <a16:creationId xmlns:a16="http://schemas.microsoft.com/office/drawing/2014/main" id="{4F21750F-6235-4574-B47F-76673C208D04}"/>
                </a:ext>
              </a:extLst>
            </p:cNvPr>
            <p:cNvSpPr txBox="1"/>
            <p:nvPr/>
          </p:nvSpPr>
          <p:spPr>
            <a:xfrm>
              <a:off x="6550420" y="2199739"/>
              <a:ext cx="934796"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Medium</a:t>
              </a:r>
            </a:p>
          </p:txBody>
        </p:sp>
        <p:sp>
          <p:nvSpPr>
            <p:cNvPr id="59" name="TextBox 58">
              <a:extLst>
                <a:ext uri="{FF2B5EF4-FFF2-40B4-BE49-F238E27FC236}">
                  <a16:creationId xmlns:a16="http://schemas.microsoft.com/office/drawing/2014/main" id="{8C6ECEB9-EF2F-4D27-8098-E2C26C32F6AE}"/>
                </a:ext>
              </a:extLst>
            </p:cNvPr>
            <p:cNvSpPr txBox="1"/>
            <p:nvPr/>
          </p:nvSpPr>
          <p:spPr>
            <a:xfrm>
              <a:off x="6550420" y="2324825"/>
              <a:ext cx="934796"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Large</a:t>
              </a:r>
            </a:p>
          </p:txBody>
        </p:sp>
      </p:grpSp>
      <p:sp>
        <p:nvSpPr>
          <p:cNvPr id="2" name="Footer Placeholder 1">
            <a:extLst>
              <a:ext uri="{FF2B5EF4-FFF2-40B4-BE49-F238E27FC236}">
                <a16:creationId xmlns:a16="http://schemas.microsoft.com/office/drawing/2014/main" id="{324DCDEC-C008-4FE8-B17A-8653114F9A34}"/>
              </a:ext>
            </a:extLst>
          </p:cNvPr>
          <p:cNvSpPr>
            <a:spLocks noGrp="1"/>
          </p:cNvSpPr>
          <p:nvPr>
            <p:ph type="ftr" sz="quarter" idx="11"/>
          </p:nvPr>
        </p:nvSpPr>
        <p:spPr/>
        <p:txBody>
          <a:bodyPr/>
          <a:lstStyle/>
          <a:p>
            <a:r>
              <a:rPr lang="en-US" dirty="0"/>
              <a:t>2021 Lenovo Internal. All rights reserved.</a:t>
            </a:r>
          </a:p>
        </p:txBody>
      </p:sp>
      <p:sp>
        <p:nvSpPr>
          <p:cNvPr id="3" name="Content Placeholder 2">
            <a:extLst>
              <a:ext uri="{FF2B5EF4-FFF2-40B4-BE49-F238E27FC236}">
                <a16:creationId xmlns:a16="http://schemas.microsoft.com/office/drawing/2014/main" id="{3D3C0CD1-47EF-4BCA-9911-786B2E375180}"/>
              </a:ext>
            </a:extLst>
          </p:cNvPr>
          <p:cNvSpPr>
            <a:spLocks noGrp="1"/>
          </p:cNvSpPr>
          <p:nvPr>
            <p:ph sz="quarter" idx="12"/>
          </p:nvPr>
        </p:nvSpPr>
        <p:spPr>
          <a:xfrm>
            <a:off x="3950149" y="6295349"/>
            <a:ext cx="6756928" cy="562651"/>
          </a:xfrm>
        </p:spPr>
        <p:txBody>
          <a:bodyPr vert="horz" lIns="91440" tIns="45720" rIns="91440" bIns="45720" rtlCol="0" anchor="b">
            <a:noAutofit/>
          </a:bodyPr>
          <a:lstStyle/>
          <a:p>
            <a:r>
              <a:rPr lang="en-US" dirty="0"/>
              <a:t>Q20a. How do these various tech devices come into play when you think about you personally working from home effectively?</a:t>
            </a:r>
            <a:br>
              <a:rPr lang="en-US" dirty="0"/>
            </a:br>
            <a:r>
              <a:rPr lang="en-US" dirty="0"/>
              <a:t>Q21. [More often than before Covid-19] Are you using a smartphone in a work capacity for any of these things?</a:t>
            </a:r>
          </a:p>
          <a:p>
            <a:r>
              <a:rPr lang="en-US" dirty="0"/>
              <a:t>Base: Total BEUs (n=4,126) </a:t>
            </a:r>
          </a:p>
          <a:p>
            <a:r>
              <a:rPr lang="en-US" dirty="0"/>
              <a:t>Base: BEUs using smartphone for work VS/Small (n=1,028), Medium (n=1,191), Large (n=1,143)</a:t>
            </a:r>
          </a:p>
        </p:txBody>
      </p:sp>
      <p:sp>
        <p:nvSpPr>
          <p:cNvPr id="4" name="Slide Number Placeholder 3">
            <a:extLst>
              <a:ext uri="{FF2B5EF4-FFF2-40B4-BE49-F238E27FC236}">
                <a16:creationId xmlns:a16="http://schemas.microsoft.com/office/drawing/2014/main" id="{18F58947-1E64-496D-B2FC-6196F7241FA4}"/>
              </a:ext>
            </a:extLst>
          </p:cNvPr>
          <p:cNvSpPr>
            <a:spLocks noGrp="1"/>
          </p:cNvSpPr>
          <p:nvPr>
            <p:ph type="sldNum" sz="quarter" idx="4"/>
          </p:nvPr>
        </p:nvSpPr>
        <p:spPr/>
        <p:txBody>
          <a:bodyPr/>
          <a:lstStyle/>
          <a:p>
            <a:fld id="{6D22F896-40B5-4ADD-8801-0D06FADFA095}" type="slidenum">
              <a:rPr lang="en-US" smtClean="0">
                <a:latin typeface="Arial" panose="020B0604020202020204" pitchFamily="34" charset="0"/>
              </a:rPr>
              <a:pPr/>
              <a:t>40</a:t>
            </a:fld>
            <a:endParaRPr lang="en-US" dirty="0">
              <a:latin typeface="Arial" panose="020B0604020202020204" pitchFamily="34" charset="0"/>
            </a:endParaRPr>
          </a:p>
        </p:txBody>
      </p:sp>
      <p:sp>
        <p:nvSpPr>
          <p:cNvPr id="5" name="Title 4">
            <a:extLst>
              <a:ext uri="{FF2B5EF4-FFF2-40B4-BE49-F238E27FC236}">
                <a16:creationId xmlns:a16="http://schemas.microsoft.com/office/drawing/2014/main" id="{EDEBBF0B-168C-4251-8320-2798E2980AAE}"/>
              </a:ext>
            </a:extLst>
          </p:cNvPr>
          <p:cNvSpPr>
            <a:spLocks noGrp="1"/>
          </p:cNvSpPr>
          <p:nvPr>
            <p:ph type="title"/>
          </p:nvPr>
        </p:nvSpPr>
        <p:spPr/>
        <p:txBody>
          <a:bodyPr/>
          <a:lstStyle/>
          <a:p>
            <a:r>
              <a:rPr lang="en-US" dirty="0"/>
              <a:t>Work smartphones are more likely to be BYOD. Communication on a smartphone has become part of workflow post-Covid</a:t>
            </a:r>
          </a:p>
        </p:txBody>
      </p:sp>
      <p:sp>
        <p:nvSpPr>
          <p:cNvPr id="7" name="TextBox 6">
            <a:extLst>
              <a:ext uri="{FF2B5EF4-FFF2-40B4-BE49-F238E27FC236}">
                <a16:creationId xmlns:a16="http://schemas.microsoft.com/office/drawing/2014/main" id="{DE825024-02AA-4E7D-BBB7-E399918E7AEA}"/>
              </a:ext>
            </a:extLst>
          </p:cNvPr>
          <p:cNvSpPr txBox="1"/>
          <p:nvPr/>
        </p:nvSpPr>
        <p:spPr>
          <a:xfrm>
            <a:off x="3377182" y="870268"/>
            <a:ext cx="5434461" cy="338554"/>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Smartphone Use in Work Capacity</a:t>
            </a:r>
          </a:p>
        </p:txBody>
      </p:sp>
      <p:sp>
        <p:nvSpPr>
          <p:cNvPr id="10" name="Arrow: Pentagon 9">
            <a:extLst>
              <a:ext uri="{FF2B5EF4-FFF2-40B4-BE49-F238E27FC236}">
                <a16:creationId xmlns:a16="http://schemas.microsoft.com/office/drawing/2014/main" id="{125E62AC-46D9-4780-8CC6-D0B698EEB6D7}"/>
              </a:ext>
            </a:extLst>
          </p:cNvPr>
          <p:cNvSpPr/>
          <p:nvPr/>
        </p:nvSpPr>
        <p:spPr>
          <a:xfrm>
            <a:off x="1" y="870268"/>
            <a:ext cx="744278" cy="276999"/>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chemeClr val="bg1"/>
                </a:solidFill>
                <a:latin typeface="Arial" panose="020B0604020202020204" pitchFamily="34" charset="0"/>
                <a:cs typeface="Arial" panose="020B0604020202020204" pitchFamily="34" charset="0"/>
              </a:rPr>
              <a:t>BEU</a:t>
            </a:r>
          </a:p>
        </p:txBody>
      </p:sp>
      <p:pic>
        <p:nvPicPr>
          <p:cNvPr id="12" name="Graphic 11">
            <a:extLst>
              <a:ext uri="{FF2B5EF4-FFF2-40B4-BE49-F238E27FC236}">
                <a16:creationId xmlns:a16="http://schemas.microsoft.com/office/drawing/2014/main" id="{8F657A96-C514-481C-AD2F-9AD130B4A4EE}"/>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24892" b="14280"/>
          <a:stretch/>
        </p:blipFill>
        <p:spPr>
          <a:xfrm>
            <a:off x="94591" y="1206790"/>
            <a:ext cx="432479" cy="263068"/>
          </a:xfrm>
          <a:prstGeom prst="rect">
            <a:avLst/>
          </a:prstGeom>
        </p:spPr>
      </p:pic>
      <p:graphicFrame>
        <p:nvGraphicFramePr>
          <p:cNvPr id="60" name="Chart 59">
            <a:extLst>
              <a:ext uri="{FF2B5EF4-FFF2-40B4-BE49-F238E27FC236}">
                <a16:creationId xmlns:a16="http://schemas.microsoft.com/office/drawing/2014/main" id="{69799195-4AE6-4461-A6FE-8402B6164C52}"/>
              </a:ext>
            </a:extLst>
          </p:cNvPr>
          <p:cNvGraphicFramePr/>
          <p:nvPr>
            <p:extLst>
              <p:ext uri="{D42A27DB-BD31-4B8C-83A1-F6EECF244321}">
                <p14:modId xmlns:p14="http://schemas.microsoft.com/office/powerpoint/2010/main" val="2192075726"/>
              </p:ext>
            </p:extLst>
          </p:nvPr>
        </p:nvGraphicFramePr>
        <p:xfrm>
          <a:off x="2473042" y="2655087"/>
          <a:ext cx="3823280" cy="328095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6" name="Table 45">
            <a:extLst>
              <a:ext uri="{FF2B5EF4-FFF2-40B4-BE49-F238E27FC236}">
                <a16:creationId xmlns:a16="http://schemas.microsoft.com/office/drawing/2014/main" id="{AA899F39-7040-4592-BA30-0602DA0E2C50}"/>
              </a:ext>
            </a:extLst>
          </p:cNvPr>
          <p:cNvGraphicFramePr>
            <a:graphicFrameLocks noGrp="1"/>
          </p:cNvGraphicFramePr>
          <p:nvPr>
            <p:extLst>
              <p:ext uri="{D42A27DB-BD31-4B8C-83A1-F6EECF244321}">
                <p14:modId xmlns:p14="http://schemas.microsoft.com/office/powerpoint/2010/main" val="1888506374"/>
              </p:ext>
            </p:extLst>
          </p:nvPr>
        </p:nvGraphicFramePr>
        <p:xfrm>
          <a:off x="278481" y="2804116"/>
          <a:ext cx="2194562" cy="2982894"/>
        </p:xfrm>
        <a:graphic>
          <a:graphicData uri="http://schemas.openxmlformats.org/drawingml/2006/table">
            <a:tbl>
              <a:tblPr>
                <a:tableStyleId>{5C22544A-7EE6-4342-B048-85BDC9FD1C3A}</a:tableStyleId>
              </a:tblPr>
              <a:tblGrid>
                <a:gridCol w="2194562">
                  <a:extLst>
                    <a:ext uri="{9D8B030D-6E8A-4147-A177-3AD203B41FA5}">
                      <a16:colId xmlns:a16="http://schemas.microsoft.com/office/drawing/2014/main" val="2090599640"/>
                    </a:ext>
                  </a:extLst>
                </a:gridCol>
              </a:tblGrid>
              <a:tr h="497149">
                <a:tc>
                  <a:txBody>
                    <a:bodyPr/>
                    <a:lstStyle/>
                    <a:p>
                      <a:pPr algn="r" fontAlgn="t"/>
                      <a:r>
                        <a:rPr lang="en-US" sz="1200" u="none" strike="noStrike" dirty="0">
                          <a:effectLst/>
                        </a:rPr>
                        <a:t>I personally own this and occasionally use it for work</a:t>
                      </a:r>
                      <a:endParaRPr lang="en-US" sz="1200" b="0" i="0" u="none" strike="noStrike" dirty="0">
                        <a:solidFill>
                          <a:srgbClr val="000000"/>
                        </a:solidFill>
                        <a:effectLst/>
                        <a:latin typeface="Arial" panose="020B0604020202020204" pitchFamily="34" charset="0"/>
                      </a:endParaRPr>
                    </a:p>
                  </a:txBody>
                  <a:tcPr marL="3365" marR="3365" marT="336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2391788"/>
                  </a:ext>
                </a:extLst>
              </a:tr>
              <a:tr h="497149">
                <a:tc>
                  <a:txBody>
                    <a:bodyPr/>
                    <a:lstStyle/>
                    <a:p>
                      <a:pPr algn="r" fontAlgn="t"/>
                      <a:r>
                        <a:rPr lang="en-US" sz="1200" u="none" strike="noStrike" dirty="0">
                          <a:effectLst/>
                        </a:rPr>
                        <a:t>I wanted one for work, and bought it myself</a:t>
                      </a:r>
                      <a:endParaRPr lang="en-US" sz="1200" b="0" i="0" u="none" strike="noStrike" dirty="0">
                        <a:solidFill>
                          <a:srgbClr val="000000"/>
                        </a:solidFill>
                        <a:effectLst/>
                        <a:latin typeface="Arial" panose="020B0604020202020204" pitchFamily="34" charset="0"/>
                      </a:endParaRPr>
                    </a:p>
                  </a:txBody>
                  <a:tcPr marL="3365" marR="3365" marT="336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5865512"/>
                  </a:ext>
                </a:extLst>
              </a:tr>
              <a:tr h="497149">
                <a:tc>
                  <a:txBody>
                    <a:bodyPr/>
                    <a:lstStyle/>
                    <a:p>
                      <a:pPr algn="r" fontAlgn="t"/>
                      <a:r>
                        <a:rPr lang="en-US" sz="1200" u="none" strike="noStrike" dirty="0">
                          <a:effectLst/>
                        </a:rPr>
                        <a:t>I wanted one for work, and my company bought it for me</a:t>
                      </a:r>
                      <a:endParaRPr lang="en-US" sz="1200" b="0" i="0" u="none" strike="noStrike" dirty="0">
                        <a:solidFill>
                          <a:srgbClr val="000000"/>
                        </a:solidFill>
                        <a:effectLst/>
                        <a:latin typeface="Arial" panose="020B0604020202020204" pitchFamily="34" charset="0"/>
                      </a:endParaRPr>
                    </a:p>
                  </a:txBody>
                  <a:tcPr marL="3365" marR="3365" marT="336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2588729"/>
                  </a:ext>
                </a:extLst>
              </a:tr>
              <a:tr h="497149">
                <a:tc>
                  <a:txBody>
                    <a:bodyPr/>
                    <a:lstStyle/>
                    <a:p>
                      <a:pPr algn="r" fontAlgn="t"/>
                      <a:r>
                        <a:rPr lang="en-US" sz="1200" u="none" strike="noStrike" dirty="0">
                          <a:effectLst/>
                        </a:rPr>
                        <a:t>My company wanted me to have it and sent me one</a:t>
                      </a:r>
                      <a:endParaRPr lang="en-US" sz="1200" b="0" i="0" u="none" strike="noStrike" dirty="0">
                        <a:solidFill>
                          <a:srgbClr val="000000"/>
                        </a:solidFill>
                        <a:effectLst/>
                        <a:latin typeface="Arial" panose="020B0604020202020204" pitchFamily="34" charset="0"/>
                      </a:endParaRPr>
                    </a:p>
                  </a:txBody>
                  <a:tcPr marL="3365" marR="3365" marT="336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8040876"/>
                  </a:ext>
                </a:extLst>
              </a:tr>
              <a:tr h="497149">
                <a:tc>
                  <a:txBody>
                    <a:bodyPr/>
                    <a:lstStyle/>
                    <a:p>
                      <a:pPr algn="r" fontAlgn="t"/>
                      <a:r>
                        <a:rPr lang="en-US" sz="1200" u="none" strike="noStrike" dirty="0">
                          <a:effectLst/>
                        </a:rPr>
                        <a:t>I don’t use or need this for work</a:t>
                      </a:r>
                      <a:endParaRPr lang="en-US" sz="1200" b="0" i="0" u="none" strike="noStrike" dirty="0">
                        <a:solidFill>
                          <a:srgbClr val="000000"/>
                        </a:solidFill>
                        <a:effectLst/>
                        <a:latin typeface="Arial" panose="020B0604020202020204" pitchFamily="34" charset="0"/>
                      </a:endParaRPr>
                    </a:p>
                  </a:txBody>
                  <a:tcPr marL="3365" marR="3365" marT="336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5507221"/>
                  </a:ext>
                </a:extLst>
              </a:tr>
              <a:tr h="497149">
                <a:tc>
                  <a:txBody>
                    <a:bodyPr/>
                    <a:lstStyle/>
                    <a:p>
                      <a:pPr algn="r" fontAlgn="t"/>
                      <a:r>
                        <a:rPr lang="en-US" sz="1200" u="none" strike="noStrike" dirty="0">
                          <a:effectLst/>
                        </a:rPr>
                        <a:t>I wish I had this for work</a:t>
                      </a:r>
                      <a:endParaRPr lang="en-US" sz="1200" b="0" i="0" u="none" strike="noStrike" dirty="0">
                        <a:solidFill>
                          <a:srgbClr val="000000"/>
                        </a:solidFill>
                        <a:effectLst/>
                        <a:latin typeface="Arial" panose="020B0604020202020204" pitchFamily="34" charset="0"/>
                      </a:endParaRPr>
                    </a:p>
                  </a:txBody>
                  <a:tcPr marL="3365" marR="3365" marT="336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95105904"/>
                  </a:ext>
                </a:extLst>
              </a:tr>
            </a:tbl>
          </a:graphicData>
        </a:graphic>
      </p:graphicFrame>
      <p:sp>
        <p:nvSpPr>
          <p:cNvPr id="61" name="Rectangle 60">
            <a:extLst>
              <a:ext uri="{FF2B5EF4-FFF2-40B4-BE49-F238E27FC236}">
                <a16:creationId xmlns:a16="http://schemas.microsoft.com/office/drawing/2014/main" id="{4EDBEFDD-35A4-4FE9-ACFB-7B71CB7E7AF0}"/>
              </a:ext>
            </a:extLst>
          </p:cNvPr>
          <p:cNvSpPr/>
          <p:nvPr/>
        </p:nvSpPr>
        <p:spPr>
          <a:xfrm>
            <a:off x="2785547" y="1848530"/>
            <a:ext cx="2194561" cy="904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3E8DDD"/>
                </a:solidFill>
                <a:latin typeface="Arial" panose="020B0604020202020204" pitchFamily="34" charset="0"/>
                <a:cs typeface="Arial" panose="020B0604020202020204" pitchFamily="34" charset="0"/>
              </a:rPr>
              <a:t>30</a:t>
            </a:r>
            <a:r>
              <a:rPr lang="en-US" b="1" dirty="0">
                <a:solidFill>
                  <a:srgbClr val="3E8DDD"/>
                </a:solidFill>
                <a:latin typeface="Arial" panose="020B0604020202020204" pitchFamily="34" charset="0"/>
                <a:cs typeface="Arial" panose="020B0604020202020204" pitchFamily="34" charset="0"/>
              </a:rPr>
              <a:t>%</a:t>
            </a:r>
            <a:endParaRPr lang="en-US" sz="3600" b="1" dirty="0">
              <a:solidFill>
                <a:srgbClr val="3E8DDD"/>
              </a:solidFill>
              <a:latin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3FC6AC3F-0939-443B-AB3B-B6FD2CAF9640}"/>
              </a:ext>
            </a:extLst>
          </p:cNvPr>
          <p:cNvSpPr/>
          <p:nvPr/>
        </p:nvSpPr>
        <p:spPr>
          <a:xfrm>
            <a:off x="1370491" y="1848530"/>
            <a:ext cx="2194561" cy="904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3E8DDD"/>
                </a:solidFill>
                <a:latin typeface="Arial" panose="020B0604020202020204" pitchFamily="34" charset="0"/>
                <a:cs typeface="Arial" panose="020B0604020202020204" pitchFamily="34" charset="0"/>
              </a:rPr>
              <a:t>49</a:t>
            </a:r>
            <a:r>
              <a:rPr lang="en-US" b="1" dirty="0">
                <a:solidFill>
                  <a:srgbClr val="3E8DDD"/>
                </a:solidFill>
                <a:latin typeface="Arial" panose="020B0604020202020204" pitchFamily="34" charset="0"/>
                <a:cs typeface="Arial" panose="020B0604020202020204" pitchFamily="34" charset="0"/>
              </a:rPr>
              <a:t>%</a:t>
            </a:r>
            <a:endParaRPr lang="en-US" sz="3600" b="1" dirty="0">
              <a:solidFill>
                <a:srgbClr val="3E8DDD"/>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27E25062-B782-4E02-BC8A-51C72351BB6F}"/>
              </a:ext>
            </a:extLst>
          </p:cNvPr>
          <p:cNvSpPr txBox="1"/>
          <p:nvPr/>
        </p:nvSpPr>
        <p:spPr>
          <a:xfrm>
            <a:off x="3298410" y="1695383"/>
            <a:ext cx="1063635" cy="347326"/>
          </a:xfrm>
          <a:prstGeom prst="rect">
            <a:avLst/>
          </a:prstGeom>
          <a:noFill/>
        </p:spPr>
        <p:txBody>
          <a:bodyPr wrap="square" lIns="18288" rIns="18288" rtlCol="0" anchor="ctr">
            <a:noAutofit/>
          </a:bodyPr>
          <a:lstStyle/>
          <a:p>
            <a:pPr algn="ctr"/>
            <a:r>
              <a:rPr lang="en-US" sz="1200" dirty="0">
                <a:latin typeface="Arial" panose="020B0604020202020204" pitchFamily="34" charset="0"/>
                <a:cs typeface="Arial" panose="020B0604020202020204" pitchFamily="34" charset="0"/>
              </a:rPr>
              <a:t>NET: Work</a:t>
            </a:r>
          </a:p>
          <a:p>
            <a:pPr algn="ctr"/>
            <a:r>
              <a:rPr lang="en-US" sz="1200" dirty="0">
                <a:latin typeface="Arial" panose="020B0604020202020204" pitchFamily="34" charset="0"/>
                <a:cs typeface="Arial" panose="020B0604020202020204" pitchFamily="34" charset="0"/>
              </a:rPr>
              <a:t>provided</a:t>
            </a:r>
          </a:p>
        </p:txBody>
      </p:sp>
      <p:sp>
        <p:nvSpPr>
          <p:cNvPr id="70" name="TextBox 69">
            <a:extLst>
              <a:ext uri="{FF2B5EF4-FFF2-40B4-BE49-F238E27FC236}">
                <a16:creationId xmlns:a16="http://schemas.microsoft.com/office/drawing/2014/main" id="{4222544B-3E02-4A6C-AA26-0B01AFEDC239}"/>
              </a:ext>
            </a:extLst>
          </p:cNvPr>
          <p:cNvSpPr txBox="1"/>
          <p:nvPr/>
        </p:nvSpPr>
        <p:spPr>
          <a:xfrm>
            <a:off x="1883354" y="1695383"/>
            <a:ext cx="1063635" cy="347326"/>
          </a:xfrm>
          <a:prstGeom prst="rect">
            <a:avLst/>
          </a:prstGeom>
          <a:noFill/>
        </p:spPr>
        <p:txBody>
          <a:bodyPr wrap="square" lIns="18288" rIns="18288" rtlCol="0" anchor="ctr">
            <a:noAutofit/>
          </a:bodyPr>
          <a:lstStyle/>
          <a:p>
            <a:pPr algn="ctr"/>
            <a:r>
              <a:rPr lang="en-US" sz="1200" dirty="0">
                <a:latin typeface="Arial" panose="020B0604020202020204" pitchFamily="34" charset="0"/>
                <a:cs typeface="Arial" panose="020B0604020202020204" pitchFamily="34" charset="0"/>
              </a:rPr>
              <a:t>NET: Self</a:t>
            </a:r>
          </a:p>
          <a:p>
            <a:pPr algn="ctr"/>
            <a:r>
              <a:rPr lang="en-US" sz="1200" dirty="0">
                <a:latin typeface="Arial" panose="020B0604020202020204" pitchFamily="34" charset="0"/>
                <a:cs typeface="Arial" panose="020B0604020202020204" pitchFamily="34" charset="0"/>
              </a:rPr>
              <a:t>provided</a:t>
            </a:r>
          </a:p>
        </p:txBody>
      </p:sp>
      <p:graphicFrame>
        <p:nvGraphicFramePr>
          <p:cNvPr id="78" name="Chart 77">
            <a:extLst>
              <a:ext uri="{FF2B5EF4-FFF2-40B4-BE49-F238E27FC236}">
                <a16:creationId xmlns:a16="http://schemas.microsoft.com/office/drawing/2014/main" id="{38FA7AE1-6700-4992-9B79-43F784FB541B}"/>
              </a:ext>
            </a:extLst>
          </p:cNvPr>
          <p:cNvGraphicFramePr/>
          <p:nvPr>
            <p:extLst>
              <p:ext uri="{D42A27DB-BD31-4B8C-83A1-F6EECF244321}">
                <p14:modId xmlns:p14="http://schemas.microsoft.com/office/powerpoint/2010/main" val="73925946"/>
              </p:ext>
            </p:extLst>
          </p:nvPr>
        </p:nvGraphicFramePr>
        <p:xfrm>
          <a:off x="9796040" y="1754345"/>
          <a:ext cx="3823280" cy="40816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2" name="Table 81">
            <a:extLst>
              <a:ext uri="{FF2B5EF4-FFF2-40B4-BE49-F238E27FC236}">
                <a16:creationId xmlns:a16="http://schemas.microsoft.com/office/drawing/2014/main" id="{7CB48679-5564-49E9-A994-38CD1B8E7013}"/>
              </a:ext>
            </a:extLst>
          </p:cNvPr>
          <p:cNvGraphicFramePr>
            <a:graphicFrameLocks noGrp="1"/>
          </p:cNvGraphicFramePr>
          <p:nvPr>
            <p:extLst>
              <p:ext uri="{D42A27DB-BD31-4B8C-83A1-F6EECF244321}">
                <p14:modId xmlns:p14="http://schemas.microsoft.com/office/powerpoint/2010/main" val="1033350820"/>
              </p:ext>
            </p:extLst>
          </p:nvPr>
        </p:nvGraphicFramePr>
        <p:xfrm>
          <a:off x="4377796" y="1931462"/>
          <a:ext cx="1415055" cy="3803611"/>
        </p:xfrm>
        <a:graphic>
          <a:graphicData uri="http://schemas.openxmlformats.org/drawingml/2006/table">
            <a:tbl>
              <a:tblPr>
                <a:tableStyleId>{5C22544A-7EE6-4342-B048-85BDC9FD1C3A}</a:tableStyleId>
              </a:tblPr>
              <a:tblGrid>
                <a:gridCol w="1415055">
                  <a:extLst>
                    <a:ext uri="{9D8B030D-6E8A-4147-A177-3AD203B41FA5}">
                      <a16:colId xmlns:a16="http://schemas.microsoft.com/office/drawing/2014/main" val="2090599640"/>
                    </a:ext>
                  </a:extLst>
                </a:gridCol>
              </a:tblGrid>
              <a:tr h="543373">
                <a:tc>
                  <a:txBody>
                    <a:bodyPr/>
                    <a:lstStyle/>
                    <a:p>
                      <a:pPr algn="r" fontAlgn="t"/>
                      <a:r>
                        <a:rPr lang="en-US" sz="1100" b="0" i="0" u="none" strike="noStrike" dirty="0">
                          <a:solidFill>
                            <a:srgbClr val="000000"/>
                          </a:solidFill>
                          <a:effectLst/>
                          <a:latin typeface="+mj-lt"/>
                        </a:rPr>
                        <a:t>Voice-only calls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2391788"/>
                  </a:ext>
                </a:extLst>
              </a:tr>
              <a:tr h="543373">
                <a:tc>
                  <a:txBody>
                    <a:bodyPr/>
                    <a:lstStyle/>
                    <a:p>
                      <a:pPr algn="r" fontAlgn="t"/>
                      <a:r>
                        <a:rPr lang="en-US" sz="1100" b="0" i="0" u="none" strike="noStrike" dirty="0">
                          <a:solidFill>
                            <a:srgbClr val="000000"/>
                          </a:solidFill>
                          <a:effectLst/>
                          <a:latin typeface="+mj-lt"/>
                        </a:rPr>
                        <a:t>Video calls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5865512"/>
                  </a:ext>
                </a:extLst>
              </a:tr>
              <a:tr h="543373">
                <a:tc>
                  <a:txBody>
                    <a:bodyPr/>
                    <a:lstStyle/>
                    <a:p>
                      <a:pPr algn="r" fontAlgn="t"/>
                      <a:r>
                        <a:rPr lang="en-US" sz="1100" b="0" i="0" u="none" strike="noStrike" dirty="0">
                          <a:solidFill>
                            <a:srgbClr val="000000"/>
                          </a:solidFill>
                          <a:effectLst/>
                          <a:latin typeface="+mj-lt"/>
                        </a:rPr>
                        <a:t>Chatting with coworkers </a:t>
                      </a:r>
                    </a:p>
                    <a:p>
                      <a:pPr algn="r" fontAlgn="t"/>
                      <a:r>
                        <a:rPr lang="en-US" sz="1100" b="0" i="0" u="none" strike="noStrike" dirty="0">
                          <a:solidFill>
                            <a:srgbClr val="000000"/>
                          </a:solidFill>
                          <a:effectLst/>
                          <a:latin typeface="+mj-lt"/>
                        </a:rPr>
                        <a:t>about work</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2588729"/>
                  </a:ext>
                </a:extLst>
              </a:tr>
              <a:tr h="543373">
                <a:tc>
                  <a:txBody>
                    <a:bodyPr/>
                    <a:lstStyle/>
                    <a:p>
                      <a:pPr algn="r" fontAlgn="t"/>
                      <a:r>
                        <a:rPr lang="en-US" sz="1100" b="0" i="0" u="none" strike="noStrike" dirty="0">
                          <a:solidFill>
                            <a:srgbClr val="000000"/>
                          </a:solidFill>
                          <a:effectLst/>
                          <a:latin typeface="+mj-lt"/>
                        </a:rPr>
                        <a:t>Email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8040876"/>
                  </a:ext>
                </a:extLst>
              </a:tr>
              <a:tr h="543373">
                <a:tc>
                  <a:txBody>
                    <a:bodyPr/>
                    <a:lstStyle/>
                    <a:p>
                      <a:pPr algn="r" fontAlgn="t"/>
                      <a:r>
                        <a:rPr lang="en-US" sz="1100" b="0" i="0" u="none" strike="noStrike" dirty="0">
                          <a:solidFill>
                            <a:srgbClr val="000000"/>
                          </a:solidFill>
                          <a:effectLst/>
                          <a:latin typeface="+mj-lt"/>
                        </a:rPr>
                        <a:t>Reading PDFs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5507221"/>
                  </a:ext>
                </a:extLst>
              </a:tr>
              <a:tr h="543373">
                <a:tc>
                  <a:txBody>
                    <a:bodyPr/>
                    <a:lstStyle/>
                    <a:p>
                      <a:pPr algn="r" fontAlgn="t"/>
                      <a:r>
                        <a:rPr lang="en-US" sz="1100" b="0" i="0" u="none" strike="noStrike" dirty="0">
                          <a:solidFill>
                            <a:srgbClr val="000000"/>
                          </a:solidFill>
                          <a:effectLst/>
                          <a:latin typeface="+mj-lt"/>
                        </a:rPr>
                        <a:t>Reading Office-style documents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95105904"/>
                  </a:ext>
                </a:extLst>
              </a:tr>
              <a:tr h="543373">
                <a:tc>
                  <a:txBody>
                    <a:bodyPr/>
                    <a:lstStyle/>
                    <a:p>
                      <a:pPr algn="r" fontAlgn="t"/>
                      <a:r>
                        <a:rPr lang="en-US" sz="1100" b="0" i="0" u="none" strike="noStrike" dirty="0">
                          <a:solidFill>
                            <a:srgbClr val="000000"/>
                          </a:solidFill>
                          <a:effectLst/>
                          <a:latin typeface="+mj-lt"/>
                        </a:rPr>
                        <a:t>Scanning documents to send/save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09163190"/>
                  </a:ext>
                </a:extLst>
              </a:tr>
            </a:tbl>
          </a:graphicData>
        </a:graphic>
      </p:graphicFrame>
      <p:graphicFrame>
        <p:nvGraphicFramePr>
          <p:cNvPr id="83" name="Table 82">
            <a:extLst>
              <a:ext uri="{FF2B5EF4-FFF2-40B4-BE49-F238E27FC236}">
                <a16:creationId xmlns:a16="http://schemas.microsoft.com/office/drawing/2014/main" id="{6DFF461E-DA3A-49B2-ABD2-0E84B1CA26D6}"/>
              </a:ext>
            </a:extLst>
          </p:cNvPr>
          <p:cNvGraphicFramePr>
            <a:graphicFrameLocks noGrp="1"/>
          </p:cNvGraphicFramePr>
          <p:nvPr>
            <p:extLst>
              <p:ext uri="{D42A27DB-BD31-4B8C-83A1-F6EECF244321}">
                <p14:modId xmlns:p14="http://schemas.microsoft.com/office/powerpoint/2010/main" val="30709388"/>
              </p:ext>
            </p:extLst>
          </p:nvPr>
        </p:nvGraphicFramePr>
        <p:xfrm>
          <a:off x="8743211" y="1931462"/>
          <a:ext cx="1115559" cy="3803611"/>
        </p:xfrm>
        <a:graphic>
          <a:graphicData uri="http://schemas.openxmlformats.org/drawingml/2006/table">
            <a:tbl>
              <a:tblPr>
                <a:tableStyleId>{5C22544A-7EE6-4342-B048-85BDC9FD1C3A}</a:tableStyleId>
              </a:tblPr>
              <a:tblGrid>
                <a:gridCol w="1115559">
                  <a:extLst>
                    <a:ext uri="{9D8B030D-6E8A-4147-A177-3AD203B41FA5}">
                      <a16:colId xmlns:a16="http://schemas.microsoft.com/office/drawing/2014/main" val="2090599640"/>
                    </a:ext>
                  </a:extLst>
                </a:gridCol>
              </a:tblGrid>
              <a:tr h="543373">
                <a:tc>
                  <a:txBody>
                    <a:bodyPr/>
                    <a:lstStyle/>
                    <a:p>
                      <a:pPr algn="r" fontAlgn="t"/>
                      <a:r>
                        <a:rPr lang="en-US" sz="1100" b="0" i="0" u="none" strike="noStrike" kern="1200" dirty="0">
                          <a:solidFill>
                            <a:srgbClr val="000000"/>
                          </a:solidFill>
                          <a:effectLst/>
                          <a:latin typeface="+mj-lt"/>
                          <a:ea typeface="+mn-ea"/>
                          <a:cs typeface="+mn-cs"/>
                        </a:rPr>
                        <a:t>Editing Office-style documents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2391788"/>
                  </a:ext>
                </a:extLst>
              </a:tr>
              <a:tr h="543373">
                <a:tc>
                  <a:txBody>
                    <a:bodyPr/>
                    <a:lstStyle/>
                    <a:p>
                      <a:pPr algn="r" fontAlgn="t"/>
                      <a:r>
                        <a:rPr lang="en-US" sz="1100" b="0" i="0" u="none" strike="noStrike" kern="1200" dirty="0">
                          <a:solidFill>
                            <a:srgbClr val="000000"/>
                          </a:solidFill>
                          <a:effectLst/>
                          <a:latin typeface="+mj-lt"/>
                          <a:ea typeface="+mn-ea"/>
                          <a:cs typeface="+mn-cs"/>
                        </a:rPr>
                        <a:t>Social media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5865512"/>
                  </a:ext>
                </a:extLst>
              </a:tr>
              <a:tr h="543373">
                <a:tc>
                  <a:txBody>
                    <a:bodyPr/>
                    <a:lstStyle/>
                    <a:p>
                      <a:pPr algn="r" fontAlgn="t"/>
                      <a:r>
                        <a:rPr lang="en-US" sz="1100" b="0" i="0" u="none" strike="noStrike" kern="1200" dirty="0">
                          <a:solidFill>
                            <a:srgbClr val="000000"/>
                          </a:solidFill>
                          <a:effectLst/>
                          <a:latin typeface="+mj-lt"/>
                          <a:ea typeface="+mn-ea"/>
                          <a:cs typeface="+mn-cs"/>
                        </a:rPr>
                        <a:t>Researching topics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2588729"/>
                  </a:ext>
                </a:extLst>
              </a:tr>
              <a:tr h="543373">
                <a:tc>
                  <a:txBody>
                    <a:bodyPr/>
                    <a:lstStyle/>
                    <a:p>
                      <a:pPr algn="r" fontAlgn="t"/>
                      <a:r>
                        <a:rPr lang="en-US" sz="1100" b="0" i="0" u="none" strike="noStrike" kern="1200" dirty="0">
                          <a:solidFill>
                            <a:srgbClr val="000000"/>
                          </a:solidFill>
                          <a:effectLst/>
                          <a:latin typeface="+mj-lt"/>
                          <a:ea typeface="+mn-ea"/>
                          <a:cs typeface="+mn-cs"/>
                        </a:rPr>
                        <a:t>Chatting casually with coworkers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8040876"/>
                  </a:ext>
                </a:extLst>
              </a:tr>
              <a:tr h="543373">
                <a:tc>
                  <a:txBody>
                    <a:bodyPr/>
                    <a:lstStyle/>
                    <a:p>
                      <a:pPr algn="r" fontAlgn="t"/>
                      <a:r>
                        <a:rPr lang="en-US" sz="1100" b="0" i="0" u="none" strike="noStrike" kern="1200" dirty="0">
                          <a:solidFill>
                            <a:srgbClr val="000000"/>
                          </a:solidFill>
                          <a:effectLst/>
                          <a:latin typeface="+mj-lt"/>
                          <a:ea typeface="+mn-ea"/>
                          <a:cs typeface="+mn-cs"/>
                        </a:rPr>
                        <a:t>Marketing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5507221"/>
                  </a:ext>
                </a:extLst>
              </a:tr>
              <a:tr h="543373">
                <a:tc>
                  <a:txBody>
                    <a:bodyPr/>
                    <a:lstStyle/>
                    <a:p>
                      <a:pPr algn="r" fontAlgn="t"/>
                      <a:r>
                        <a:rPr lang="en-US" sz="1100" b="0" i="0" u="none" strike="noStrike" kern="1200" dirty="0">
                          <a:solidFill>
                            <a:srgbClr val="000000"/>
                          </a:solidFill>
                          <a:effectLst/>
                          <a:latin typeface="+mj-lt"/>
                          <a:ea typeface="+mn-ea"/>
                          <a:cs typeface="+mn-cs"/>
                        </a:rPr>
                        <a:t>AR/VR experience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95105904"/>
                  </a:ext>
                </a:extLst>
              </a:tr>
              <a:tr h="543373">
                <a:tc>
                  <a:txBody>
                    <a:bodyPr/>
                    <a:lstStyle/>
                    <a:p>
                      <a:pPr algn="r" fontAlgn="t"/>
                      <a:endParaRPr lang="en-US" sz="1400" b="0" i="0" u="none" strike="noStrike" dirty="0">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09163190"/>
                  </a:ext>
                </a:extLst>
              </a:tr>
            </a:tbl>
          </a:graphicData>
        </a:graphic>
      </p:graphicFrame>
      <p:sp>
        <p:nvSpPr>
          <p:cNvPr id="85" name="TextBox 84">
            <a:extLst>
              <a:ext uri="{FF2B5EF4-FFF2-40B4-BE49-F238E27FC236}">
                <a16:creationId xmlns:a16="http://schemas.microsoft.com/office/drawing/2014/main" id="{CA4E356A-6B94-4287-BD00-F4B3BECBC580}"/>
              </a:ext>
            </a:extLst>
          </p:cNvPr>
          <p:cNvSpPr txBox="1"/>
          <p:nvPr/>
        </p:nvSpPr>
        <p:spPr>
          <a:xfrm>
            <a:off x="721632" y="1357596"/>
            <a:ext cx="3711810" cy="276999"/>
          </a:xfrm>
          <a:prstGeom prst="rect">
            <a:avLst/>
          </a:prstGeom>
          <a:noFill/>
        </p:spPr>
        <p:txBody>
          <a:bodyPr wrap="square" rtlCol="0">
            <a:spAutoFit/>
          </a:bodyPr>
          <a:lstStyle/>
          <a:p>
            <a:pPr algn="ctr" defTabSz="1218621">
              <a:defRPr/>
            </a:pPr>
            <a:r>
              <a:rPr lang="en-US" sz="1200" b="1" dirty="0">
                <a:solidFill>
                  <a:srgbClr val="000000"/>
                </a:solidFill>
                <a:latin typeface="Arial" panose="020B0604020202020204" pitchFamily="34" charset="0"/>
                <a:cs typeface="Arial" pitchFamily="34" charset="0"/>
              </a:rPr>
              <a:t>How BEU Acquired the Smartphone</a:t>
            </a:r>
          </a:p>
        </p:txBody>
      </p:sp>
      <p:sp>
        <p:nvSpPr>
          <p:cNvPr id="86" name="TextBox 85">
            <a:extLst>
              <a:ext uri="{FF2B5EF4-FFF2-40B4-BE49-F238E27FC236}">
                <a16:creationId xmlns:a16="http://schemas.microsoft.com/office/drawing/2014/main" id="{750F62DF-027A-4346-8F43-5F4D5804DBE0}"/>
              </a:ext>
            </a:extLst>
          </p:cNvPr>
          <p:cNvSpPr txBox="1"/>
          <p:nvPr/>
        </p:nvSpPr>
        <p:spPr>
          <a:xfrm>
            <a:off x="5866965" y="1357596"/>
            <a:ext cx="5434461" cy="461665"/>
          </a:xfrm>
          <a:prstGeom prst="rect">
            <a:avLst/>
          </a:prstGeom>
          <a:noFill/>
        </p:spPr>
        <p:txBody>
          <a:bodyPr wrap="square" rtlCol="0">
            <a:spAutoFit/>
          </a:bodyPr>
          <a:lstStyle/>
          <a:p>
            <a:pPr algn="ctr" defTabSz="1218621">
              <a:defRPr/>
            </a:pPr>
            <a:r>
              <a:rPr lang="en-US" sz="1200" b="1" dirty="0">
                <a:solidFill>
                  <a:srgbClr val="000000"/>
                </a:solidFill>
                <a:latin typeface="Arial" panose="020B0604020202020204" pitchFamily="34" charset="0"/>
                <a:cs typeface="Arial" pitchFamily="34" charset="0"/>
              </a:rPr>
              <a:t>Work Activities Done on BEU Smartphone</a:t>
            </a:r>
          </a:p>
          <a:p>
            <a:pPr algn="ctr" defTabSz="1218621">
              <a:defRPr/>
            </a:pPr>
            <a:r>
              <a:rPr lang="en-US" sz="1200" b="1" dirty="0">
                <a:solidFill>
                  <a:srgbClr val="000000"/>
                </a:solidFill>
                <a:latin typeface="Arial" panose="020B0604020202020204" pitchFamily="34" charset="0"/>
                <a:cs typeface="Arial" pitchFamily="34" charset="0"/>
              </a:rPr>
              <a:t>More Often than Before Covid-19</a:t>
            </a:r>
          </a:p>
        </p:txBody>
      </p:sp>
      <p:sp>
        <p:nvSpPr>
          <p:cNvPr id="29" name="Rectangle 28">
            <a:extLst>
              <a:ext uri="{FF2B5EF4-FFF2-40B4-BE49-F238E27FC236}">
                <a16:creationId xmlns:a16="http://schemas.microsoft.com/office/drawing/2014/main" id="{D7B1407D-5E96-446A-81A9-A036AF788806}"/>
              </a:ext>
            </a:extLst>
          </p:cNvPr>
          <p:cNvSpPr/>
          <p:nvPr/>
        </p:nvSpPr>
        <p:spPr>
          <a:xfrm>
            <a:off x="-27077" y="1848530"/>
            <a:ext cx="2194561" cy="904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3E8DDD"/>
                </a:solidFill>
                <a:latin typeface="Arial" panose="020B0604020202020204" pitchFamily="34" charset="0"/>
                <a:cs typeface="Arial" panose="020B0604020202020204" pitchFamily="34" charset="0"/>
              </a:rPr>
              <a:t>79</a:t>
            </a:r>
            <a:r>
              <a:rPr lang="en-US" b="1" dirty="0">
                <a:solidFill>
                  <a:srgbClr val="3E8DDD"/>
                </a:solidFill>
                <a:latin typeface="Arial" panose="020B0604020202020204" pitchFamily="34" charset="0"/>
                <a:cs typeface="Arial" panose="020B0604020202020204" pitchFamily="34" charset="0"/>
              </a:rPr>
              <a:t>%</a:t>
            </a:r>
            <a:endParaRPr lang="en-US" sz="3600" b="1" dirty="0">
              <a:solidFill>
                <a:srgbClr val="3E8DDD"/>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3DE464FA-820C-4919-8CBD-4FB0DDA19ED0}"/>
              </a:ext>
            </a:extLst>
          </p:cNvPr>
          <p:cNvSpPr txBox="1"/>
          <p:nvPr/>
        </p:nvSpPr>
        <p:spPr>
          <a:xfrm>
            <a:off x="272352" y="1695383"/>
            <a:ext cx="1381148" cy="347326"/>
          </a:xfrm>
          <a:prstGeom prst="rect">
            <a:avLst/>
          </a:prstGeom>
          <a:noFill/>
        </p:spPr>
        <p:txBody>
          <a:bodyPr wrap="square" lIns="18288" rIns="18288" rtlCol="0" anchor="ctr">
            <a:noAutofit/>
          </a:bodyPr>
          <a:lstStyle/>
          <a:p>
            <a:pPr algn="ctr"/>
            <a:r>
              <a:rPr lang="en-US" sz="1200" dirty="0">
                <a:latin typeface="Arial" panose="020B0604020202020204" pitchFamily="34" charset="0"/>
                <a:cs typeface="Arial" panose="020B0604020202020204" pitchFamily="34" charset="0"/>
              </a:rPr>
              <a:t>NET: Uses phone for some work</a:t>
            </a:r>
          </a:p>
        </p:txBody>
      </p:sp>
      <p:sp>
        <p:nvSpPr>
          <p:cNvPr id="35" name="TextBox 34">
            <a:extLst>
              <a:ext uri="{FF2B5EF4-FFF2-40B4-BE49-F238E27FC236}">
                <a16:creationId xmlns:a16="http://schemas.microsoft.com/office/drawing/2014/main" id="{322AA4A4-6311-40AE-A40F-B11FE54EEA45}"/>
              </a:ext>
            </a:extLst>
          </p:cNvPr>
          <p:cNvSpPr txBox="1"/>
          <p:nvPr/>
        </p:nvSpPr>
        <p:spPr>
          <a:xfrm>
            <a:off x="11436273" y="6044406"/>
            <a:ext cx="700300" cy="302924"/>
          </a:xfrm>
          <a:prstGeom prst="rect">
            <a:avLst/>
          </a:prstGeom>
          <a:noFill/>
        </p:spPr>
        <p:txBody>
          <a:bodyPr wrap="square" lIns="18288" rIns="18288" rtlCol="0" anchor="ctr">
            <a:noAutofit/>
          </a:bodyPr>
          <a:lstStyle/>
          <a:p>
            <a:r>
              <a:rPr lang="en-US" sz="700" dirty="0">
                <a:solidFill>
                  <a:srgbClr val="7E96AA"/>
                </a:solidFill>
                <a:latin typeface="Arial" panose="020B0604020202020204" pitchFamily="34" charset="0"/>
                <a:cs typeface="Arial" panose="020B0604020202020204" pitchFamily="34" charset="0"/>
              </a:rPr>
              <a:t>Country differences for all attributes</a:t>
            </a:r>
          </a:p>
        </p:txBody>
      </p:sp>
      <p:pic>
        <p:nvPicPr>
          <p:cNvPr id="37" name="Graphic 36">
            <a:extLst>
              <a:ext uri="{FF2B5EF4-FFF2-40B4-BE49-F238E27FC236}">
                <a16:creationId xmlns:a16="http://schemas.microsoft.com/office/drawing/2014/main" id="{152BEE73-6AEF-400F-86F8-167BE904630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145224" y="6060486"/>
            <a:ext cx="276999" cy="276999"/>
          </a:xfrm>
          <a:prstGeom prst="rect">
            <a:avLst/>
          </a:prstGeom>
        </p:spPr>
      </p:pic>
      <p:sp>
        <p:nvSpPr>
          <p:cNvPr id="96" name="Rectangle 95">
            <a:extLst>
              <a:ext uri="{FF2B5EF4-FFF2-40B4-BE49-F238E27FC236}">
                <a16:creationId xmlns:a16="http://schemas.microsoft.com/office/drawing/2014/main" id="{72FD5662-57B7-4509-8B39-8740AD8F44FF}"/>
              </a:ext>
            </a:extLst>
          </p:cNvPr>
          <p:cNvSpPr/>
          <p:nvPr/>
        </p:nvSpPr>
        <p:spPr>
          <a:xfrm>
            <a:off x="8049967" y="2090307"/>
            <a:ext cx="412292"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L</a:t>
            </a:r>
            <a:endParaRPr lang="en-US" sz="800" dirty="0">
              <a:solidFill>
                <a:srgbClr val="7E96AA"/>
              </a:solidFill>
              <a:latin typeface="Arial" panose="020B0604020202020204" pitchFamily="34" charset="0"/>
              <a:cs typeface="Arial" panose="020B0604020202020204" pitchFamily="34" charset="0"/>
            </a:endParaRPr>
          </a:p>
        </p:txBody>
      </p:sp>
      <p:sp>
        <p:nvSpPr>
          <p:cNvPr id="97" name="Rectangle 96">
            <a:extLst>
              <a:ext uri="{FF2B5EF4-FFF2-40B4-BE49-F238E27FC236}">
                <a16:creationId xmlns:a16="http://schemas.microsoft.com/office/drawing/2014/main" id="{953CDCAA-4D78-45BE-8B42-01D5D65561FE}"/>
              </a:ext>
            </a:extLst>
          </p:cNvPr>
          <p:cNvSpPr/>
          <p:nvPr/>
        </p:nvSpPr>
        <p:spPr>
          <a:xfrm>
            <a:off x="7859467" y="3730830"/>
            <a:ext cx="705642"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VS/S, L</a:t>
            </a:r>
            <a:endParaRPr lang="en-US" sz="800" dirty="0">
              <a:solidFill>
                <a:srgbClr val="7E96AA"/>
              </a:solidFill>
              <a:latin typeface="Arial" panose="020B0604020202020204" pitchFamily="34" charset="0"/>
              <a:cs typeface="Arial" panose="020B0604020202020204" pitchFamily="34" charset="0"/>
            </a:endParaRPr>
          </a:p>
        </p:txBody>
      </p:sp>
      <p:sp>
        <p:nvSpPr>
          <p:cNvPr id="98" name="Rectangle 97">
            <a:extLst>
              <a:ext uri="{FF2B5EF4-FFF2-40B4-BE49-F238E27FC236}">
                <a16:creationId xmlns:a16="http://schemas.microsoft.com/office/drawing/2014/main" id="{7F7C56D9-82E8-4494-A5B6-E6EB28D64056}"/>
              </a:ext>
            </a:extLst>
          </p:cNvPr>
          <p:cNvSpPr/>
          <p:nvPr/>
        </p:nvSpPr>
        <p:spPr>
          <a:xfrm>
            <a:off x="11611605" y="3715834"/>
            <a:ext cx="417102"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b="1" i="1" dirty="0">
                <a:solidFill>
                  <a:srgbClr val="7E96AA"/>
                </a:solidFill>
                <a:latin typeface="Arial" panose="020B0604020202020204" pitchFamily="34" charset="0"/>
                <a:cs typeface="Arial" pitchFamily="34" charset="0"/>
              </a:rPr>
              <a:t>L</a:t>
            </a:r>
            <a:endParaRPr lang="en-US" sz="800" dirty="0">
              <a:solidFill>
                <a:srgbClr val="7E96AA"/>
              </a:solidFill>
              <a:latin typeface="Arial" panose="020B0604020202020204" pitchFamily="34" charset="0"/>
              <a:cs typeface="Arial" panose="020B0604020202020204" pitchFamily="34" charset="0"/>
            </a:endParaRPr>
          </a:p>
        </p:txBody>
      </p:sp>
      <p:sp>
        <p:nvSpPr>
          <p:cNvPr id="99" name="Rectangle 98">
            <a:extLst>
              <a:ext uri="{FF2B5EF4-FFF2-40B4-BE49-F238E27FC236}">
                <a16:creationId xmlns:a16="http://schemas.microsoft.com/office/drawing/2014/main" id="{E8868D55-EDA2-4301-9EC9-58BA604F1004}"/>
              </a:ext>
            </a:extLst>
          </p:cNvPr>
          <p:cNvSpPr/>
          <p:nvPr/>
        </p:nvSpPr>
        <p:spPr>
          <a:xfrm>
            <a:off x="7791185" y="3048713"/>
            <a:ext cx="412292"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L</a:t>
            </a:r>
            <a:endParaRPr lang="en-US" sz="800" dirty="0">
              <a:solidFill>
                <a:srgbClr val="7E96AA"/>
              </a:solidFill>
              <a:latin typeface="Arial" panose="020B0604020202020204" pitchFamily="34" charset="0"/>
              <a:cs typeface="Arial" panose="020B0604020202020204" pitchFamily="34" charset="0"/>
            </a:endParaRPr>
          </a:p>
        </p:txBody>
      </p:sp>
      <p:sp>
        <p:nvSpPr>
          <p:cNvPr id="100" name="Rectangle 99">
            <a:extLst>
              <a:ext uri="{FF2B5EF4-FFF2-40B4-BE49-F238E27FC236}">
                <a16:creationId xmlns:a16="http://schemas.microsoft.com/office/drawing/2014/main" id="{52609987-96E2-43F3-9ECC-9A4AADB9F177}"/>
              </a:ext>
            </a:extLst>
          </p:cNvPr>
          <p:cNvSpPr/>
          <p:nvPr/>
        </p:nvSpPr>
        <p:spPr>
          <a:xfrm>
            <a:off x="7791185" y="3173125"/>
            <a:ext cx="412292"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L</a:t>
            </a:r>
            <a:endParaRPr lang="en-US" sz="800" dirty="0">
              <a:solidFill>
                <a:srgbClr val="7E96AA"/>
              </a:solidFill>
              <a:latin typeface="Arial" panose="020B0604020202020204" pitchFamily="34" charset="0"/>
              <a:cs typeface="Arial" panose="020B0604020202020204" pitchFamily="34" charset="0"/>
            </a:endParaRPr>
          </a:p>
        </p:txBody>
      </p:sp>
      <p:sp>
        <p:nvSpPr>
          <p:cNvPr id="101" name="Rectangle 100">
            <a:extLst>
              <a:ext uri="{FF2B5EF4-FFF2-40B4-BE49-F238E27FC236}">
                <a16:creationId xmlns:a16="http://schemas.microsoft.com/office/drawing/2014/main" id="{B90DA7FF-92C2-4890-A9F5-6C3EDB74095A}"/>
              </a:ext>
            </a:extLst>
          </p:cNvPr>
          <p:cNvSpPr/>
          <p:nvPr/>
        </p:nvSpPr>
        <p:spPr>
          <a:xfrm>
            <a:off x="7633889" y="4682068"/>
            <a:ext cx="412292"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L</a:t>
            </a:r>
            <a:endParaRPr lang="en-US" sz="800" dirty="0">
              <a:solidFill>
                <a:srgbClr val="7E96AA"/>
              </a:solidFill>
              <a:latin typeface="Arial" panose="020B0604020202020204" pitchFamily="34" charset="0"/>
              <a:cs typeface="Arial" panose="020B0604020202020204" pitchFamily="34" charset="0"/>
            </a:endParaRPr>
          </a:p>
        </p:txBody>
      </p:sp>
      <p:sp>
        <p:nvSpPr>
          <p:cNvPr id="102" name="Rectangle 101">
            <a:extLst>
              <a:ext uri="{FF2B5EF4-FFF2-40B4-BE49-F238E27FC236}">
                <a16:creationId xmlns:a16="http://schemas.microsoft.com/office/drawing/2014/main" id="{2BB2F82D-D70D-449E-975F-0D944037FCBA}"/>
              </a:ext>
            </a:extLst>
          </p:cNvPr>
          <p:cNvSpPr/>
          <p:nvPr/>
        </p:nvSpPr>
        <p:spPr>
          <a:xfrm>
            <a:off x="7633889" y="4806480"/>
            <a:ext cx="412292"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L</a:t>
            </a:r>
            <a:endParaRPr lang="en-US" sz="800" dirty="0">
              <a:solidFill>
                <a:srgbClr val="7E96AA"/>
              </a:solidFill>
              <a:latin typeface="Arial" panose="020B0604020202020204" pitchFamily="34" charset="0"/>
              <a:cs typeface="Arial" panose="020B0604020202020204" pitchFamily="34" charset="0"/>
            </a:endParaRPr>
          </a:p>
        </p:txBody>
      </p:sp>
      <p:sp>
        <p:nvSpPr>
          <p:cNvPr id="103" name="Rectangle 102">
            <a:extLst>
              <a:ext uri="{FF2B5EF4-FFF2-40B4-BE49-F238E27FC236}">
                <a16:creationId xmlns:a16="http://schemas.microsoft.com/office/drawing/2014/main" id="{E7538122-22BB-4DDD-8A0B-E8A609688208}"/>
              </a:ext>
            </a:extLst>
          </p:cNvPr>
          <p:cNvSpPr/>
          <p:nvPr/>
        </p:nvSpPr>
        <p:spPr>
          <a:xfrm>
            <a:off x="8089239" y="2633355"/>
            <a:ext cx="705642"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VS/S, L</a:t>
            </a:r>
            <a:endParaRPr lang="en-US" sz="800" dirty="0">
              <a:solidFill>
                <a:srgbClr val="7E96AA"/>
              </a:solidFill>
              <a:latin typeface="Arial" panose="020B0604020202020204" pitchFamily="34" charset="0"/>
              <a:cs typeface="Arial" panose="020B0604020202020204" pitchFamily="34" charset="0"/>
            </a:endParaRPr>
          </a:p>
        </p:txBody>
      </p:sp>
      <p:sp>
        <p:nvSpPr>
          <p:cNvPr id="104" name="Rectangle 103">
            <a:extLst>
              <a:ext uri="{FF2B5EF4-FFF2-40B4-BE49-F238E27FC236}">
                <a16:creationId xmlns:a16="http://schemas.microsoft.com/office/drawing/2014/main" id="{E3ECE355-20FF-4BE8-AB9A-35AE2CDE6AEB}"/>
              </a:ext>
            </a:extLst>
          </p:cNvPr>
          <p:cNvSpPr/>
          <p:nvPr/>
        </p:nvSpPr>
        <p:spPr>
          <a:xfrm>
            <a:off x="11611605" y="2620201"/>
            <a:ext cx="417102"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b="1" i="1" dirty="0">
                <a:solidFill>
                  <a:srgbClr val="7E96AA"/>
                </a:solidFill>
                <a:latin typeface="Arial" panose="020B0604020202020204" pitchFamily="34" charset="0"/>
                <a:cs typeface="Arial" pitchFamily="34" charset="0"/>
              </a:rPr>
              <a:t>L</a:t>
            </a:r>
            <a:endParaRPr lang="en-US" sz="800" dirty="0">
              <a:solidFill>
                <a:srgbClr val="7E96A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3115686"/>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Chart 55">
            <a:extLst>
              <a:ext uri="{FF2B5EF4-FFF2-40B4-BE49-F238E27FC236}">
                <a16:creationId xmlns:a16="http://schemas.microsoft.com/office/drawing/2014/main" id="{E83D1654-4795-4B65-9FD9-BE05816A526E}"/>
              </a:ext>
            </a:extLst>
          </p:cNvPr>
          <p:cNvGraphicFramePr/>
          <p:nvPr>
            <p:extLst>
              <p:ext uri="{D42A27DB-BD31-4B8C-83A1-F6EECF244321}">
                <p14:modId xmlns:p14="http://schemas.microsoft.com/office/powerpoint/2010/main" val="2083490736"/>
              </p:ext>
            </p:extLst>
          </p:nvPr>
        </p:nvGraphicFramePr>
        <p:xfrm>
          <a:off x="5792852" y="1754345"/>
          <a:ext cx="3823280" cy="4081644"/>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1">
            <a:extLst>
              <a:ext uri="{FF2B5EF4-FFF2-40B4-BE49-F238E27FC236}">
                <a16:creationId xmlns:a16="http://schemas.microsoft.com/office/drawing/2014/main" id="{324DCDEC-C008-4FE8-B17A-8653114F9A34}"/>
              </a:ext>
            </a:extLst>
          </p:cNvPr>
          <p:cNvSpPr>
            <a:spLocks noGrp="1"/>
          </p:cNvSpPr>
          <p:nvPr>
            <p:ph type="ftr" sz="quarter" idx="11"/>
          </p:nvPr>
        </p:nvSpPr>
        <p:spPr/>
        <p:txBody>
          <a:bodyPr/>
          <a:lstStyle/>
          <a:p>
            <a:r>
              <a:rPr lang="en-US" dirty="0"/>
              <a:t>2021 Lenovo Internal. All rights reserved.</a:t>
            </a:r>
          </a:p>
        </p:txBody>
      </p:sp>
      <p:sp>
        <p:nvSpPr>
          <p:cNvPr id="3" name="Content Placeholder 2">
            <a:extLst>
              <a:ext uri="{FF2B5EF4-FFF2-40B4-BE49-F238E27FC236}">
                <a16:creationId xmlns:a16="http://schemas.microsoft.com/office/drawing/2014/main" id="{3D3C0CD1-47EF-4BCA-9911-786B2E375180}"/>
              </a:ext>
            </a:extLst>
          </p:cNvPr>
          <p:cNvSpPr>
            <a:spLocks noGrp="1"/>
          </p:cNvSpPr>
          <p:nvPr>
            <p:ph sz="quarter" idx="12"/>
          </p:nvPr>
        </p:nvSpPr>
        <p:spPr>
          <a:xfrm>
            <a:off x="3950149" y="6295349"/>
            <a:ext cx="6756928" cy="562651"/>
          </a:xfrm>
        </p:spPr>
        <p:txBody>
          <a:bodyPr vert="horz" lIns="91440" tIns="45720" rIns="91440" bIns="45720" rtlCol="0" anchor="b">
            <a:noAutofit/>
          </a:bodyPr>
          <a:lstStyle/>
          <a:p>
            <a:r>
              <a:rPr lang="en-US" dirty="0"/>
              <a:t>Q20a. How do these various tech devices come into play when you think about you personally working from home effectively?</a:t>
            </a:r>
            <a:br>
              <a:rPr lang="en-US" dirty="0"/>
            </a:br>
            <a:r>
              <a:rPr lang="en-US" dirty="0"/>
              <a:t>Q21. [More often than before Covid-19] Are you using a smartphone in a work capacity for any of these things?</a:t>
            </a:r>
          </a:p>
          <a:p>
            <a:r>
              <a:rPr lang="en-US" dirty="0"/>
              <a:t>Base: Total BEUs Age 18-34 (n=1,452), Age 35+ (n=2,638)</a:t>
            </a:r>
          </a:p>
          <a:p>
            <a:r>
              <a:rPr lang="en-US" dirty="0"/>
              <a:t>Base: BEUs using smartphone for work Age 18-34 (n=1,119), Age 35+ (n=2,152)</a:t>
            </a:r>
          </a:p>
        </p:txBody>
      </p:sp>
      <p:sp>
        <p:nvSpPr>
          <p:cNvPr id="5" name="Title 4">
            <a:extLst>
              <a:ext uri="{FF2B5EF4-FFF2-40B4-BE49-F238E27FC236}">
                <a16:creationId xmlns:a16="http://schemas.microsoft.com/office/drawing/2014/main" id="{EDEBBF0B-168C-4251-8320-2798E2980AAE}"/>
              </a:ext>
            </a:extLst>
          </p:cNvPr>
          <p:cNvSpPr>
            <a:spLocks noGrp="1"/>
          </p:cNvSpPr>
          <p:nvPr>
            <p:ph type="title"/>
          </p:nvPr>
        </p:nvSpPr>
        <p:spPr/>
        <p:txBody>
          <a:bodyPr/>
          <a:lstStyle/>
          <a:p>
            <a:r>
              <a:rPr lang="en-US" dirty="0"/>
              <a:t>Younger BEUs are more likely to use smartphones for work, bring their own, and use them for a variety of work tasks </a:t>
            </a:r>
          </a:p>
        </p:txBody>
      </p:sp>
      <p:sp>
        <p:nvSpPr>
          <p:cNvPr id="7" name="TextBox 6">
            <a:extLst>
              <a:ext uri="{FF2B5EF4-FFF2-40B4-BE49-F238E27FC236}">
                <a16:creationId xmlns:a16="http://schemas.microsoft.com/office/drawing/2014/main" id="{DE825024-02AA-4E7D-BBB7-E399918E7AEA}"/>
              </a:ext>
            </a:extLst>
          </p:cNvPr>
          <p:cNvSpPr txBox="1"/>
          <p:nvPr/>
        </p:nvSpPr>
        <p:spPr>
          <a:xfrm>
            <a:off x="3377182" y="870268"/>
            <a:ext cx="5434461" cy="338554"/>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Smartphone Use in Work Capacity</a:t>
            </a:r>
          </a:p>
        </p:txBody>
      </p:sp>
      <p:sp>
        <p:nvSpPr>
          <p:cNvPr id="10" name="Arrow: Pentagon 9">
            <a:extLst>
              <a:ext uri="{FF2B5EF4-FFF2-40B4-BE49-F238E27FC236}">
                <a16:creationId xmlns:a16="http://schemas.microsoft.com/office/drawing/2014/main" id="{125E62AC-46D9-4780-8CC6-D0B698EEB6D7}"/>
              </a:ext>
            </a:extLst>
          </p:cNvPr>
          <p:cNvSpPr/>
          <p:nvPr/>
        </p:nvSpPr>
        <p:spPr>
          <a:xfrm>
            <a:off x="1" y="870268"/>
            <a:ext cx="744278" cy="276999"/>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chemeClr val="bg1"/>
                </a:solidFill>
                <a:latin typeface="Arial" panose="020B0604020202020204" pitchFamily="34" charset="0"/>
                <a:cs typeface="Arial" panose="020B0604020202020204" pitchFamily="34" charset="0"/>
              </a:rPr>
              <a:t>BEU</a:t>
            </a:r>
          </a:p>
        </p:txBody>
      </p:sp>
      <p:pic>
        <p:nvPicPr>
          <p:cNvPr id="12" name="Graphic 11">
            <a:extLst>
              <a:ext uri="{FF2B5EF4-FFF2-40B4-BE49-F238E27FC236}">
                <a16:creationId xmlns:a16="http://schemas.microsoft.com/office/drawing/2014/main" id="{8F657A96-C514-481C-AD2F-9AD130B4A4EE}"/>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24892" b="14280"/>
          <a:stretch/>
        </p:blipFill>
        <p:spPr>
          <a:xfrm>
            <a:off x="94591" y="1206790"/>
            <a:ext cx="432479" cy="263068"/>
          </a:xfrm>
          <a:prstGeom prst="rect">
            <a:avLst/>
          </a:prstGeom>
        </p:spPr>
      </p:pic>
      <p:graphicFrame>
        <p:nvGraphicFramePr>
          <p:cNvPr id="60" name="Chart 59">
            <a:extLst>
              <a:ext uri="{FF2B5EF4-FFF2-40B4-BE49-F238E27FC236}">
                <a16:creationId xmlns:a16="http://schemas.microsoft.com/office/drawing/2014/main" id="{69799195-4AE6-4461-A6FE-8402B6164C52}"/>
              </a:ext>
            </a:extLst>
          </p:cNvPr>
          <p:cNvGraphicFramePr/>
          <p:nvPr>
            <p:extLst>
              <p:ext uri="{D42A27DB-BD31-4B8C-83A1-F6EECF244321}">
                <p14:modId xmlns:p14="http://schemas.microsoft.com/office/powerpoint/2010/main" val="2418129812"/>
              </p:ext>
            </p:extLst>
          </p:nvPr>
        </p:nvGraphicFramePr>
        <p:xfrm>
          <a:off x="2473042" y="2655087"/>
          <a:ext cx="3823280" cy="328095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6" name="Table 45">
            <a:extLst>
              <a:ext uri="{FF2B5EF4-FFF2-40B4-BE49-F238E27FC236}">
                <a16:creationId xmlns:a16="http://schemas.microsoft.com/office/drawing/2014/main" id="{AA899F39-7040-4592-BA30-0602DA0E2C50}"/>
              </a:ext>
            </a:extLst>
          </p:cNvPr>
          <p:cNvGraphicFramePr>
            <a:graphicFrameLocks noGrp="1"/>
          </p:cNvGraphicFramePr>
          <p:nvPr/>
        </p:nvGraphicFramePr>
        <p:xfrm>
          <a:off x="278481" y="2804116"/>
          <a:ext cx="2194562" cy="2982894"/>
        </p:xfrm>
        <a:graphic>
          <a:graphicData uri="http://schemas.openxmlformats.org/drawingml/2006/table">
            <a:tbl>
              <a:tblPr>
                <a:tableStyleId>{5C22544A-7EE6-4342-B048-85BDC9FD1C3A}</a:tableStyleId>
              </a:tblPr>
              <a:tblGrid>
                <a:gridCol w="2194562">
                  <a:extLst>
                    <a:ext uri="{9D8B030D-6E8A-4147-A177-3AD203B41FA5}">
                      <a16:colId xmlns:a16="http://schemas.microsoft.com/office/drawing/2014/main" val="2090599640"/>
                    </a:ext>
                  </a:extLst>
                </a:gridCol>
              </a:tblGrid>
              <a:tr h="497149">
                <a:tc>
                  <a:txBody>
                    <a:bodyPr/>
                    <a:lstStyle/>
                    <a:p>
                      <a:pPr algn="r" fontAlgn="t"/>
                      <a:r>
                        <a:rPr lang="en-US" sz="1200" u="none" strike="noStrike" dirty="0">
                          <a:effectLst/>
                        </a:rPr>
                        <a:t>I personally own this and occasionally use it for work</a:t>
                      </a:r>
                      <a:endParaRPr lang="en-US" sz="1200" b="0" i="0" u="none" strike="noStrike" dirty="0">
                        <a:solidFill>
                          <a:srgbClr val="000000"/>
                        </a:solidFill>
                        <a:effectLst/>
                        <a:latin typeface="Arial" panose="020B0604020202020204" pitchFamily="34" charset="0"/>
                      </a:endParaRPr>
                    </a:p>
                  </a:txBody>
                  <a:tcPr marL="3365" marR="3365" marT="336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2391788"/>
                  </a:ext>
                </a:extLst>
              </a:tr>
              <a:tr h="497149">
                <a:tc>
                  <a:txBody>
                    <a:bodyPr/>
                    <a:lstStyle/>
                    <a:p>
                      <a:pPr algn="r" fontAlgn="t"/>
                      <a:r>
                        <a:rPr lang="en-US" sz="1200" u="none" strike="noStrike" dirty="0">
                          <a:effectLst/>
                        </a:rPr>
                        <a:t>I wanted one for work, and bought it myself</a:t>
                      </a:r>
                      <a:endParaRPr lang="en-US" sz="1200" b="0" i="0" u="none" strike="noStrike" dirty="0">
                        <a:solidFill>
                          <a:srgbClr val="000000"/>
                        </a:solidFill>
                        <a:effectLst/>
                        <a:latin typeface="Arial" panose="020B0604020202020204" pitchFamily="34" charset="0"/>
                      </a:endParaRPr>
                    </a:p>
                  </a:txBody>
                  <a:tcPr marL="3365" marR="3365" marT="336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5865512"/>
                  </a:ext>
                </a:extLst>
              </a:tr>
              <a:tr h="497149">
                <a:tc>
                  <a:txBody>
                    <a:bodyPr/>
                    <a:lstStyle/>
                    <a:p>
                      <a:pPr algn="r" fontAlgn="t"/>
                      <a:r>
                        <a:rPr lang="en-US" sz="1200" u="none" strike="noStrike" dirty="0">
                          <a:effectLst/>
                        </a:rPr>
                        <a:t>I wanted one for work, and my company bought it for me</a:t>
                      </a:r>
                      <a:endParaRPr lang="en-US" sz="1200" b="0" i="0" u="none" strike="noStrike" dirty="0">
                        <a:solidFill>
                          <a:srgbClr val="000000"/>
                        </a:solidFill>
                        <a:effectLst/>
                        <a:latin typeface="Arial" panose="020B0604020202020204" pitchFamily="34" charset="0"/>
                      </a:endParaRPr>
                    </a:p>
                  </a:txBody>
                  <a:tcPr marL="3365" marR="3365" marT="336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2588729"/>
                  </a:ext>
                </a:extLst>
              </a:tr>
              <a:tr h="497149">
                <a:tc>
                  <a:txBody>
                    <a:bodyPr/>
                    <a:lstStyle/>
                    <a:p>
                      <a:pPr algn="r" fontAlgn="t"/>
                      <a:r>
                        <a:rPr lang="en-US" sz="1200" u="none" strike="noStrike" dirty="0">
                          <a:effectLst/>
                        </a:rPr>
                        <a:t>My company wanted me to have it and sent me one</a:t>
                      </a:r>
                      <a:endParaRPr lang="en-US" sz="1200" b="0" i="0" u="none" strike="noStrike" dirty="0">
                        <a:solidFill>
                          <a:srgbClr val="000000"/>
                        </a:solidFill>
                        <a:effectLst/>
                        <a:latin typeface="Arial" panose="020B0604020202020204" pitchFamily="34" charset="0"/>
                      </a:endParaRPr>
                    </a:p>
                  </a:txBody>
                  <a:tcPr marL="3365" marR="3365" marT="336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8040876"/>
                  </a:ext>
                </a:extLst>
              </a:tr>
              <a:tr h="497149">
                <a:tc>
                  <a:txBody>
                    <a:bodyPr/>
                    <a:lstStyle/>
                    <a:p>
                      <a:pPr algn="r" fontAlgn="t"/>
                      <a:r>
                        <a:rPr lang="en-US" sz="1200" u="none" strike="noStrike" dirty="0">
                          <a:effectLst/>
                        </a:rPr>
                        <a:t>I don’t use or need this for work</a:t>
                      </a:r>
                      <a:endParaRPr lang="en-US" sz="1200" b="0" i="0" u="none" strike="noStrike" dirty="0">
                        <a:solidFill>
                          <a:srgbClr val="000000"/>
                        </a:solidFill>
                        <a:effectLst/>
                        <a:latin typeface="Arial" panose="020B0604020202020204" pitchFamily="34" charset="0"/>
                      </a:endParaRPr>
                    </a:p>
                  </a:txBody>
                  <a:tcPr marL="3365" marR="3365" marT="336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5507221"/>
                  </a:ext>
                </a:extLst>
              </a:tr>
              <a:tr h="497149">
                <a:tc>
                  <a:txBody>
                    <a:bodyPr/>
                    <a:lstStyle/>
                    <a:p>
                      <a:pPr algn="r" fontAlgn="t"/>
                      <a:r>
                        <a:rPr lang="en-US" sz="1200" u="none" strike="noStrike" dirty="0">
                          <a:effectLst/>
                        </a:rPr>
                        <a:t>I wish I had this for work</a:t>
                      </a:r>
                      <a:endParaRPr lang="en-US" sz="1200" b="0" i="0" u="none" strike="noStrike" dirty="0">
                        <a:solidFill>
                          <a:srgbClr val="000000"/>
                        </a:solidFill>
                        <a:effectLst/>
                        <a:latin typeface="Arial" panose="020B0604020202020204" pitchFamily="34" charset="0"/>
                      </a:endParaRPr>
                    </a:p>
                  </a:txBody>
                  <a:tcPr marL="3365" marR="3365" marT="336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95105904"/>
                  </a:ext>
                </a:extLst>
              </a:tr>
            </a:tbl>
          </a:graphicData>
        </a:graphic>
      </p:graphicFrame>
      <p:sp>
        <p:nvSpPr>
          <p:cNvPr id="61" name="Rectangle 60">
            <a:extLst>
              <a:ext uri="{FF2B5EF4-FFF2-40B4-BE49-F238E27FC236}">
                <a16:creationId xmlns:a16="http://schemas.microsoft.com/office/drawing/2014/main" id="{4EDBEFDD-35A4-4FE9-ACFB-7B71CB7E7AF0}"/>
              </a:ext>
            </a:extLst>
          </p:cNvPr>
          <p:cNvSpPr/>
          <p:nvPr/>
        </p:nvSpPr>
        <p:spPr>
          <a:xfrm>
            <a:off x="2784629" y="1738360"/>
            <a:ext cx="2194561" cy="904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3E8DDD"/>
                </a:solidFill>
                <a:latin typeface="Arial" panose="020B0604020202020204" pitchFamily="34" charset="0"/>
                <a:cs typeface="Arial" panose="020B0604020202020204" pitchFamily="34" charset="0"/>
              </a:rPr>
              <a:t>28%</a:t>
            </a:r>
          </a:p>
        </p:txBody>
      </p:sp>
      <p:sp>
        <p:nvSpPr>
          <p:cNvPr id="69" name="Rectangle 68">
            <a:extLst>
              <a:ext uri="{FF2B5EF4-FFF2-40B4-BE49-F238E27FC236}">
                <a16:creationId xmlns:a16="http://schemas.microsoft.com/office/drawing/2014/main" id="{3FC6AC3F-0939-443B-AB3B-B6FD2CAF9640}"/>
              </a:ext>
            </a:extLst>
          </p:cNvPr>
          <p:cNvSpPr/>
          <p:nvPr/>
        </p:nvSpPr>
        <p:spPr>
          <a:xfrm>
            <a:off x="1369573" y="1738360"/>
            <a:ext cx="2194561" cy="904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3E8DDD"/>
                </a:solidFill>
                <a:latin typeface="Arial" panose="020B0604020202020204" pitchFamily="34" charset="0"/>
                <a:cs typeface="Arial" panose="020B0604020202020204" pitchFamily="34" charset="0"/>
              </a:rPr>
              <a:t>59%</a:t>
            </a:r>
          </a:p>
        </p:txBody>
      </p:sp>
      <p:sp>
        <p:nvSpPr>
          <p:cNvPr id="67" name="TextBox 66">
            <a:extLst>
              <a:ext uri="{FF2B5EF4-FFF2-40B4-BE49-F238E27FC236}">
                <a16:creationId xmlns:a16="http://schemas.microsoft.com/office/drawing/2014/main" id="{27E25062-B782-4E02-BC8A-51C72351BB6F}"/>
              </a:ext>
            </a:extLst>
          </p:cNvPr>
          <p:cNvSpPr txBox="1"/>
          <p:nvPr/>
        </p:nvSpPr>
        <p:spPr>
          <a:xfrm>
            <a:off x="3350092" y="1695383"/>
            <a:ext cx="1063635" cy="347326"/>
          </a:xfrm>
          <a:prstGeom prst="rect">
            <a:avLst/>
          </a:prstGeom>
          <a:noFill/>
        </p:spPr>
        <p:txBody>
          <a:bodyPr wrap="square" lIns="18288" rIns="18288" rtlCol="0" anchor="ctr">
            <a:noAutofit/>
          </a:bodyPr>
          <a:lstStyle/>
          <a:p>
            <a:pPr algn="ctr"/>
            <a:r>
              <a:rPr lang="en-US" sz="1200" dirty="0">
                <a:latin typeface="Arial" panose="020B0604020202020204" pitchFamily="34" charset="0"/>
                <a:cs typeface="Arial" panose="020B0604020202020204" pitchFamily="34" charset="0"/>
              </a:rPr>
              <a:t>NET: Work</a:t>
            </a:r>
          </a:p>
          <a:p>
            <a:pPr algn="ctr"/>
            <a:r>
              <a:rPr lang="en-US" sz="1200" dirty="0">
                <a:latin typeface="Arial" panose="020B0604020202020204" pitchFamily="34" charset="0"/>
                <a:cs typeface="Arial" panose="020B0604020202020204" pitchFamily="34" charset="0"/>
              </a:rPr>
              <a:t>provided</a:t>
            </a:r>
          </a:p>
        </p:txBody>
      </p:sp>
      <p:sp>
        <p:nvSpPr>
          <p:cNvPr id="70" name="TextBox 69">
            <a:extLst>
              <a:ext uri="{FF2B5EF4-FFF2-40B4-BE49-F238E27FC236}">
                <a16:creationId xmlns:a16="http://schemas.microsoft.com/office/drawing/2014/main" id="{4222544B-3E02-4A6C-AA26-0B01AFEDC239}"/>
              </a:ext>
            </a:extLst>
          </p:cNvPr>
          <p:cNvSpPr txBox="1"/>
          <p:nvPr/>
        </p:nvSpPr>
        <p:spPr>
          <a:xfrm>
            <a:off x="1935036" y="1695383"/>
            <a:ext cx="1063635" cy="347326"/>
          </a:xfrm>
          <a:prstGeom prst="rect">
            <a:avLst/>
          </a:prstGeom>
          <a:noFill/>
        </p:spPr>
        <p:txBody>
          <a:bodyPr wrap="square" lIns="18288" rIns="18288" rtlCol="0" anchor="ctr">
            <a:noAutofit/>
          </a:bodyPr>
          <a:lstStyle/>
          <a:p>
            <a:pPr algn="ctr"/>
            <a:r>
              <a:rPr lang="en-US" sz="1200" dirty="0">
                <a:latin typeface="Arial" panose="020B0604020202020204" pitchFamily="34" charset="0"/>
                <a:cs typeface="Arial" panose="020B0604020202020204" pitchFamily="34" charset="0"/>
              </a:rPr>
              <a:t>NET: Self</a:t>
            </a:r>
          </a:p>
          <a:p>
            <a:pPr algn="ctr"/>
            <a:r>
              <a:rPr lang="en-US" sz="1200" dirty="0">
                <a:latin typeface="Arial" panose="020B0604020202020204" pitchFamily="34" charset="0"/>
                <a:cs typeface="Arial" panose="020B0604020202020204" pitchFamily="34" charset="0"/>
              </a:rPr>
              <a:t>provided</a:t>
            </a:r>
          </a:p>
        </p:txBody>
      </p:sp>
      <p:graphicFrame>
        <p:nvGraphicFramePr>
          <p:cNvPr id="78" name="Chart 77">
            <a:extLst>
              <a:ext uri="{FF2B5EF4-FFF2-40B4-BE49-F238E27FC236}">
                <a16:creationId xmlns:a16="http://schemas.microsoft.com/office/drawing/2014/main" id="{38FA7AE1-6700-4992-9B79-43F784FB541B}"/>
              </a:ext>
            </a:extLst>
          </p:cNvPr>
          <p:cNvGraphicFramePr/>
          <p:nvPr>
            <p:extLst>
              <p:ext uri="{D42A27DB-BD31-4B8C-83A1-F6EECF244321}">
                <p14:modId xmlns:p14="http://schemas.microsoft.com/office/powerpoint/2010/main" val="217552679"/>
              </p:ext>
            </p:extLst>
          </p:nvPr>
        </p:nvGraphicFramePr>
        <p:xfrm>
          <a:off x="9796040" y="1754345"/>
          <a:ext cx="3823280" cy="398072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2" name="Table 81">
            <a:extLst>
              <a:ext uri="{FF2B5EF4-FFF2-40B4-BE49-F238E27FC236}">
                <a16:creationId xmlns:a16="http://schemas.microsoft.com/office/drawing/2014/main" id="{7CB48679-5564-49E9-A994-38CD1B8E7013}"/>
              </a:ext>
            </a:extLst>
          </p:cNvPr>
          <p:cNvGraphicFramePr>
            <a:graphicFrameLocks noGrp="1"/>
          </p:cNvGraphicFramePr>
          <p:nvPr/>
        </p:nvGraphicFramePr>
        <p:xfrm>
          <a:off x="4377796" y="1931462"/>
          <a:ext cx="1415055" cy="3803611"/>
        </p:xfrm>
        <a:graphic>
          <a:graphicData uri="http://schemas.openxmlformats.org/drawingml/2006/table">
            <a:tbl>
              <a:tblPr>
                <a:tableStyleId>{5C22544A-7EE6-4342-B048-85BDC9FD1C3A}</a:tableStyleId>
              </a:tblPr>
              <a:tblGrid>
                <a:gridCol w="1415055">
                  <a:extLst>
                    <a:ext uri="{9D8B030D-6E8A-4147-A177-3AD203B41FA5}">
                      <a16:colId xmlns:a16="http://schemas.microsoft.com/office/drawing/2014/main" val="2090599640"/>
                    </a:ext>
                  </a:extLst>
                </a:gridCol>
              </a:tblGrid>
              <a:tr h="543373">
                <a:tc>
                  <a:txBody>
                    <a:bodyPr/>
                    <a:lstStyle/>
                    <a:p>
                      <a:pPr algn="r" fontAlgn="t"/>
                      <a:r>
                        <a:rPr lang="en-US" sz="1100" b="0" i="0" u="none" strike="noStrike" dirty="0">
                          <a:solidFill>
                            <a:srgbClr val="000000"/>
                          </a:solidFill>
                          <a:effectLst/>
                          <a:latin typeface="+mj-lt"/>
                        </a:rPr>
                        <a:t>Voice-only calls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2391788"/>
                  </a:ext>
                </a:extLst>
              </a:tr>
              <a:tr h="543373">
                <a:tc>
                  <a:txBody>
                    <a:bodyPr/>
                    <a:lstStyle/>
                    <a:p>
                      <a:pPr algn="r" fontAlgn="t"/>
                      <a:r>
                        <a:rPr lang="en-US" sz="1100" b="0" i="0" u="none" strike="noStrike" dirty="0">
                          <a:solidFill>
                            <a:srgbClr val="000000"/>
                          </a:solidFill>
                          <a:effectLst/>
                          <a:latin typeface="+mj-lt"/>
                        </a:rPr>
                        <a:t>Video calls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5865512"/>
                  </a:ext>
                </a:extLst>
              </a:tr>
              <a:tr h="543373">
                <a:tc>
                  <a:txBody>
                    <a:bodyPr/>
                    <a:lstStyle/>
                    <a:p>
                      <a:pPr algn="r" fontAlgn="t"/>
                      <a:r>
                        <a:rPr lang="en-US" sz="1100" b="0" i="0" u="none" strike="noStrike" dirty="0">
                          <a:solidFill>
                            <a:srgbClr val="000000"/>
                          </a:solidFill>
                          <a:effectLst/>
                          <a:latin typeface="+mj-lt"/>
                        </a:rPr>
                        <a:t>Chatting with coworkers </a:t>
                      </a:r>
                    </a:p>
                    <a:p>
                      <a:pPr algn="r" fontAlgn="t"/>
                      <a:r>
                        <a:rPr lang="en-US" sz="1100" b="0" i="0" u="none" strike="noStrike" dirty="0">
                          <a:solidFill>
                            <a:srgbClr val="000000"/>
                          </a:solidFill>
                          <a:effectLst/>
                          <a:latin typeface="+mj-lt"/>
                        </a:rPr>
                        <a:t>about work</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2588729"/>
                  </a:ext>
                </a:extLst>
              </a:tr>
              <a:tr h="543373">
                <a:tc>
                  <a:txBody>
                    <a:bodyPr/>
                    <a:lstStyle/>
                    <a:p>
                      <a:pPr algn="r" fontAlgn="t"/>
                      <a:r>
                        <a:rPr lang="en-US" sz="1100" b="0" i="0" u="none" strike="noStrike" dirty="0">
                          <a:solidFill>
                            <a:srgbClr val="000000"/>
                          </a:solidFill>
                          <a:effectLst/>
                          <a:latin typeface="+mj-lt"/>
                        </a:rPr>
                        <a:t>Email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8040876"/>
                  </a:ext>
                </a:extLst>
              </a:tr>
              <a:tr h="543373">
                <a:tc>
                  <a:txBody>
                    <a:bodyPr/>
                    <a:lstStyle/>
                    <a:p>
                      <a:pPr algn="r" fontAlgn="t"/>
                      <a:r>
                        <a:rPr lang="en-US" sz="1100" b="0" i="0" u="none" strike="noStrike" dirty="0">
                          <a:solidFill>
                            <a:srgbClr val="000000"/>
                          </a:solidFill>
                          <a:effectLst/>
                          <a:latin typeface="+mj-lt"/>
                        </a:rPr>
                        <a:t>Reading PDFs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5507221"/>
                  </a:ext>
                </a:extLst>
              </a:tr>
              <a:tr h="543373">
                <a:tc>
                  <a:txBody>
                    <a:bodyPr/>
                    <a:lstStyle/>
                    <a:p>
                      <a:pPr algn="r" fontAlgn="t"/>
                      <a:r>
                        <a:rPr lang="en-US" sz="1100" b="0" i="0" u="none" strike="noStrike" dirty="0">
                          <a:solidFill>
                            <a:srgbClr val="000000"/>
                          </a:solidFill>
                          <a:effectLst/>
                          <a:latin typeface="+mj-lt"/>
                        </a:rPr>
                        <a:t>Reading Office-style documents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95105904"/>
                  </a:ext>
                </a:extLst>
              </a:tr>
              <a:tr h="543373">
                <a:tc>
                  <a:txBody>
                    <a:bodyPr/>
                    <a:lstStyle/>
                    <a:p>
                      <a:pPr algn="r" fontAlgn="t"/>
                      <a:r>
                        <a:rPr lang="en-US" sz="1100" b="0" i="0" u="none" strike="noStrike" dirty="0">
                          <a:solidFill>
                            <a:srgbClr val="000000"/>
                          </a:solidFill>
                          <a:effectLst/>
                          <a:latin typeface="+mj-lt"/>
                        </a:rPr>
                        <a:t>Scanning documents to send/save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09163190"/>
                  </a:ext>
                </a:extLst>
              </a:tr>
            </a:tbl>
          </a:graphicData>
        </a:graphic>
      </p:graphicFrame>
      <p:graphicFrame>
        <p:nvGraphicFramePr>
          <p:cNvPr id="83" name="Table 82">
            <a:extLst>
              <a:ext uri="{FF2B5EF4-FFF2-40B4-BE49-F238E27FC236}">
                <a16:creationId xmlns:a16="http://schemas.microsoft.com/office/drawing/2014/main" id="{6DFF461E-DA3A-49B2-ABD2-0E84B1CA26D6}"/>
              </a:ext>
            </a:extLst>
          </p:cNvPr>
          <p:cNvGraphicFramePr>
            <a:graphicFrameLocks noGrp="1"/>
          </p:cNvGraphicFramePr>
          <p:nvPr>
            <p:extLst>
              <p:ext uri="{D42A27DB-BD31-4B8C-83A1-F6EECF244321}">
                <p14:modId xmlns:p14="http://schemas.microsoft.com/office/powerpoint/2010/main" val="2554099826"/>
              </p:ext>
            </p:extLst>
          </p:nvPr>
        </p:nvGraphicFramePr>
        <p:xfrm>
          <a:off x="8735263" y="2079102"/>
          <a:ext cx="1115559" cy="4129027"/>
        </p:xfrm>
        <a:graphic>
          <a:graphicData uri="http://schemas.openxmlformats.org/drawingml/2006/table">
            <a:tbl>
              <a:tblPr>
                <a:tableStyleId>{5C22544A-7EE6-4342-B048-85BDC9FD1C3A}</a:tableStyleId>
              </a:tblPr>
              <a:tblGrid>
                <a:gridCol w="1115559">
                  <a:extLst>
                    <a:ext uri="{9D8B030D-6E8A-4147-A177-3AD203B41FA5}">
                      <a16:colId xmlns:a16="http://schemas.microsoft.com/office/drawing/2014/main" val="2090599640"/>
                    </a:ext>
                  </a:extLst>
                </a:gridCol>
              </a:tblGrid>
              <a:tr h="589861">
                <a:tc>
                  <a:txBody>
                    <a:bodyPr/>
                    <a:lstStyle/>
                    <a:p>
                      <a:pPr algn="r" fontAlgn="t"/>
                      <a:r>
                        <a:rPr lang="en-US" sz="1100" b="0" i="0" u="none" strike="noStrike" kern="1200" dirty="0">
                          <a:solidFill>
                            <a:srgbClr val="000000"/>
                          </a:solidFill>
                          <a:effectLst/>
                          <a:latin typeface="+mj-lt"/>
                          <a:ea typeface="+mn-ea"/>
                          <a:cs typeface="+mn-cs"/>
                        </a:rPr>
                        <a:t>Editing Office-style documents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2391788"/>
                  </a:ext>
                </a:extLst>
              </a:tr>
              <a:tr h="589861">
                <a:tc>
                  <a:txBody>
                    <a:bodyPr/>
                    <a:lstStyle/>
                    <a:p>
                      <a:pPr algn="r" fontAlgn="t"/>
                      <a:r>
                        <a:rPr lang="en-US" sz="1100" b="0" i="0" u="none" strike="noStrike" kern="1200" dirty="0">
                          <a:solidFill>
                            <a:srgbClr val="000000"/>
                          </a:solidFill>
                          <a:effectLst/>
                          <a:latin typeface="+mj-lt"/>
                          <a:ea typeface="+mn-ea"/>
                          <a:cs typeface="+mn-cs"/>
                        </a:rPr>
                        <a:t>Social media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5865512"/>
                  </a:ext>
                </a:extLst>
              </a:tr>
              <a:tr h="589861">
                <a:tc>
                  <a:txBody>
                    <a:bodyPr/>
                    <a:lstStyle/>
                    <a:p>
                      <a:pPr algn="r" fontAlgn="t"/>
                      <a:r>
                        <a:rPr lang="en-US" sz="1100" b="0" i="0" u="none" strike="noStrike" kern="1200" dirty="0">
                          <a:solidFill>
                            <a:srgbClr val="000000"/>
                          </a:solidFill>
                          <a:effectLst/>
                          <a:latin typeface="+mj-lt"/>
                          <a:ea typeface="+mn-ea"/>
                          <a:cs typeface="+mn-cs"/>
                        </a:rPr>
                        <a:t>Researching topics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2588729"/>
                  </a:ext>
                </a:extLst>
              </a:tr>
              <a:tr h="589861">
                <a:tc>
                  <a:txBody>
                    <a:bodyPr/>
                    <a:lstStyle/>
                    <a:p>
                      <a:pPr algn="r" fontAlgn="t"/>
                      <a:r>
                        <a:rPr lang="en-US" sz="1100" b="0" i="0" u="none" strike="noStrike" kern="1200" dirty="0">
                          <a:solidFill>
                            <a:srgbClr val="000000"/>
                          </a:solidFill>
                          <a:effectLst/>
                          <a:latin typeface="+mj-lt"/>
                          <a:ea typeface="+mn-ea"/>
                          <a:cs typeface="+mn-cs"/>
                        </a:rPr>
                        <a:t>Chatting casually with coworkers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8040876"/>
                  </a:ext>
                </a:extLst>
              </a:tr>
              <a:tr h="589861">
                <a:tc>
                  <a:txBody>
                    <a:bodyPr/>
                    <a:lstStyle/>
                    <a:p>
                      <a:pPr algn="r" fontAlgn="t"/>
                      <a:r>
                        <a:rPr lang="en-US" sz="1100" b="0" i="0" u="none" strike="noStrike" kern="1200" dirty="0">
                          <a:solidFill>
                            <a:srgbClr val="000000"/>
                          </a:solidFill>
                          <a:effectLst/>
                          <a:latin typeface="+mj-lt"/>
                          <a:ea typeface="+mn-ea"/>
                          <a:cs typeface="+mn-cs"/>
                        </a:rPr>
                        <a:t>Marketing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5507221"/>
                  </a:ext>
                </a:extLst>
              </a:tr>
              <a:tr h="589861">
                <a:tc>
                  <a:txBody>
                    <a:bodyPr/>
                    <a:lstStyle/>
                    <a:p>
                      <a:pPr algn="r" fontAlgn="t"/>
                      <a:r>
                        <a:rPr lang="en-US" sz="1100" b="0" i="0" u="none" strike="noStrike" kern="1200" dirty="0">
                          <a:solidFill>
                            <a:srgbClr val="000000"/>
                          </a:solidFill>
                          <a:effectLst/>
                          <a:latin typeface="+mj-lt"/>
                          <a:ea typeface="+mn-ea"/>
                          <a:cs typeface="+mn-cs"/>
                        </a:rPr>
                        <a:t>AR/VR experience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95105904"/>
                  </a:ext>
                </a:extLst>
              </a:tr>
              <a:tr h="589861">
                <a:tc>
                  <a:txBody>
                    <a:bodyPr/>
                    <a:lstStyle/>
                    <a:p>
                      <a:pPr algn="r" fontAlgn="t"/>
                      <a:endParaRPr lang="en-US" sz="1400" b="0" i="0" u="none" strike="noStrike" dirty="0">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09163190"/>
                  </a:ext>
                </a:extLst>
              </a:tr>
            </a:tbl>
          </a:graphicData>
        </a:graphic>
      </p:graphicFrame>
      <p:sp>
        <p:nvSpPr>
          <p:cNvPr id="85" name="TextBox 84">
            <a:extLst>
              <a:ext uri="{FF2B5EF4-FFF2-40B4-BE49-F238E27FC236}">
                <a16:creationId xmlns:a16="http://schemas.microsoft.com/office/drawing/2014/main" id="{CA4E356A-6B94-4287-BD00-F4B3BECBC580}"/>
              </a:ext>
            </a:extLst>
          </p:cNvPr>
          <p:cNvSpPr txBox="1"/>
          <p:nvPr/>
        </p:nvSpPr>
        <p:spPr>
          <a:xfrm>
            <a:off x="721632" y="1357596"/>
            <a:ext cx="3711810" cy="276999"/>
          </a:xfrm>
          <a:prstGeom prst="rect">
            <a:avLst/>
          </a:prstGeom>
          <a:noFill/>
        </p:spPr>
        <p:txBody>
          <a:bodyPr wrap="square" rtlCol="0">
            <a:spAutoFit/>
          </a:bodyPr>
          <a:lstStyle/>
          <a:p>
            <a:pPr algn="ctr" defTabSz="1218621">
              <a:defRPr/>
            </a:pPr>
            <a:r>
              <a:rPr lang="en-US" sz="1200" b="1" dirty="0">
                <a:solidFill>
                  <a:srgbClr val="000000"/>
                </a:solidFill>
                <a:latin typeface="Arial" panose="020B0604020202020204" pitchFamily="34" charset="0"/>
                <a:cs typeface="Arial" pitchFamily="34" charset="0"/>
              </a:rPr>
              <a:t>How BEU Acquired the Smartphone</a:t>
            </a:r>
          </a:p>
        </p:txBody>
      </p:sp>
      <p:sp>
        <p:nvSpPr>
          <p:cNvPr id="86" name="TextBox 85">
            <a:extLst>
              <a:ext uri="{FF2B5EF4-FFF2-40B4-BE49-F238E27FC236}">
                <a16:creationId xmlns:a16="http://schemas.microsoft.com/office/drawing/2014/main" id="{750F62DF-027A-4346-8F43-5F4D5804DBE0}"/>
              </a:ext>
            </a:extLst>
          </p:cNvPr>
          <p:cNvSpPr txBox="1"/>
          <p:nvPr/>
        </p:nvSpPr>
        <p:spPr>
          <a:xfrm>
            <a:off x="5866965" y="1357596"/>
            <a:ext cx="5434461" cy="461665"/>
          </a:xfrm>
          <a:prstGeom prst="rect">
            <a:avLst/>
          </a:prstGeom>
          <a:noFill/>
        </p:spPr>
        <p:txBody>
          <a:bodyPr wrap="square" rtlCol="0">
            <a:spAutoFit/>
          </a:bodyPr>
          <a:lstStyle/>
          <a:p>
            <a:pPr algn="ctr" defTabSz="1218621">
              <a:defRPr/>
            </a:pPr>
            <a:r>
              <a:rPr lang="en-US" sz="1200" b="1" dirty="0">
                <a:solidFill>
                  <a:srgbClr val="000000"/>
                </a:solidFill>
                <a:latin typeface="Arial" panose="020B0604020202020204" pitchFamily="34" charset="0"/>
                <a:cs typeface="Arial" pitchFamily="34" charset="0"/>
              </a:rPr>
              <a:t>Work Activities Done on BEU Smartphone</a:t>
            </a:r>
          </a:p>
          <a:p>
            <a:pPr algn="ctr" defTabSz="1218621">
              <a:defRPr/>
            </a:pPr>
            <a:r>
              <a:rPr lang="en-US" sz="1200" b="1" dirty="0">
                <a:solidFill>
                  <a:srgbClr val="000000"/>
                </a:solidFill>
                <a:latin typeface="Arial" panose="020B0604020202020204" pitchFamily="34" charset="0"/>
                <a:cs typeface="Arial" pitchFamily="34" charset="0"/>
              </a:rPr>
              <a:t>More Often than Before Covid-19</a:t>
            </a:r>
          </a:p>
        </p:txBody>
      </p:sp>
      <p:sp>
        <p:nvSpPr>
          <p:cNvPr id="29" name="Rectangle 28">
            <a:extLst>
              <a:ext uri="{FF2B5EF4-FFF2-40B4-BE49-F238E27FC236}">
                <a16:creationId xmlns:a16="http://schemas.microsoft.com/office/drawing/2014/main" id="{D7B1407D-5E96-446A-81A9-A036AF788806}"/>
              </a:ext>
            </a:extLst>
          </p:cNvPr>
          <p:cNvSpPr/>
          <p:nvPr/>
        </p:nvSpPr>
        <p:spPr>
          <a:xfrm>
            <a:off x="-27995" y="1738360"/>
            <a:ext cx="2194561" cy="904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3E8DDD"/>
                </a:solidFill>
                <a:latin typeface="Arial" panose="020B0604020202020204" pitchFamily="34" charset="0"/>
                <a:cs typeface="Arial" panose="020B0604020202020204" pitchFamily="34" charset="0"/>
              </a:rPr>
              <a:t>87%</a:t>
            </a:r>
          </a:p>
        </p:txBody>
      </p:sp>
      <p:sp>
        <p:nvSpPr>
          <p:cNvPr id="30" name="TextBox 29">
            <a:extLst>
              <a:ext uri="{FF2B5EF4-FFF2-40B4-BE49-F238E27FC236}">
                <a16:creationId xmlns:a16="http://schemas.microsoft.com/office/drawing/2014/main" id="{3DE464FA-820C-4919-8CBD-4FB0DDA19ED0}"/>
              </a:ext>
            </a:extLst>
          </p:cNvPr>
          <p:cNvSpPr txBox="1"/>
          <p:nvPr/>
        </p:nvSpPr>
        <p:spPr>
          <a:xfrm>
            <a:off x="378711" y="1695383"/>
            <a:ext cx="1381148" cy="347326"/>
          </a:xfrm>
          <a:prstGeom prst="rect">
            <a:avLst/>
          </a:prstGeom>
          <a:noFill/>
        </p:spPr>
        <p:txBody>
          <a:bodyPr wrap="square" lIns="18288" rIns="18288" rtlCol="0" anchor="ctr">
            <a:noAutofit/>
          </a:bodyPr>
          <a:lstStyle/>
          <a:p>
            <a:pPr algn="ctr"/>
            <a:r>
              <a:rPr lang="en-US" sz="1200" dirty="0">
                <a:latin typeface="Arial" panose="020B0604020202020204" pitchFamily="34" charset="0"/>
                <a:cs typeface="Arial" panose="020B0604020202020204" pitchFamily="34" charset="0"/>
              </a:rPr>
              <a:t>NET: Uses phone for some work</a:t>
            </a:r>
          </a:p>
        </p:txBody>
      </p:sp>
      <p:sp>
        <p:nvSpPr>
          <p:cNvPr id="40" name="TextBox 39">
            <a:extLst>
              <a:ext uri="{FF2B5EF4-FFF2-40B4-BE49-F238E27FC236}">
                <a16:creationId xmlns:a16="http://schemas.microsoft.com/office/drawing/2014/main" id="{31466E5B-4F5A-4F16-8210-C46F0F96A7CB}"/>
              </a:ext>
            </a:extLst>
          </p:cNvPr>
          <p:cNvSpPr txBox="1"/>
          <p:nvPr/>
        </p:nvSpPr>
        <p:spPr>
          <a:xfrm>
            <a:off x="2649443" y="2806559"/>
            <a:ext cx="934796"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18-34</a:t>
            </a:r>
          </a:p>
        </p:txBody>
      </p:sp>
      <p:sp>
        <p:nvSpPr>
          <p:cNvPr id="42" name="TextBox 41">
            <a:extLst>
              <a:ext uri="{FF2B5EF4-FFF2-40B4-BE49-F238E27FC236}">
                <a16:creationId xmlns:a16="http://schemas.microsoft.com/office/drawing/2014/main" id="{61E94F03-2A18-4CEB-8306-0EE762468A32}"/>
              </a:ext>
            </a:extLst>
          </p:cNvPr>
          <p:cNvSpPr txBox="1"/>
          <p:nvPr/>
        </p:nvSpPr>
        <p:spPr>
          <a:xfrm>
            <a:off x="2649443" y="2979940"/>
            <a:ext cx="934796"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35+</a:t>
            </a:r>
          </a:p>
        </p:txBody>
      </p:sp>
      <p:sp>
        <p:nvSpPr>
          <p:cNvPr id="43" name="Rectangle 42">
            <a:extLst>
              <a:ext uri="{FF2B5EF4-FFF2-40B4-BE49-F238E27FC236}">
                <a16:creationId xmlns:a16="http://schemas.microsoft.com/office/drawing/2014/main" id="{705BFDF2-C2E2-4A7F-A808-0E2DB3C2C55A}"/>
              </a:ext>
            </a:extLst>
          </p:cNvPr>
          <p:cNvSpPr/>
          <p:nvPr/>
        </p:nvSpPr>
        <p:spPr>
          <a:xfrm>
            <a:off x="3705444" y="3327835"/>
            <a:ext cx="354584"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endParaRPr lang="en-US" sz="800" dirty="0">
              <a:solidFill>
                <a:srgbClr val="485C6D"/>
              </a:solidFill>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C28FDF22-0D3F-4617-A9D5-71E09CE4D950}"/>
              </a:ext>
            </a:extLst>
          </p:cNvPr>
          <p:cNvSpPr/>
          <p:nvPr/>
        </p:nvSpPr>
        <p:spPr>
          <a:xfrm>
            <a:off x="3492457" y="5016999"/>
            <a:ext cx="354584"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endParaRPr lang="en-US" sz="800" dirty="0">
              <a:solidFill>
                <a:srgbClr val="485C6D"/>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F343CAF2-77DB-45E4-BEE9-6D82AD20B7DC}"/>
              </a:ext>
            </a:extLst>
          </p:cNvPr>
          <p:cNvSpPr/>
          <p:nvPr/>
        </p:nvSpPr>
        <p:spPr>
          <a:xfrm>
            <a:off x="2784629" y="2133133"/>
            <a:ext cx="2194561" cy="904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3E8DDD"/>
                </a:solidFill>
                <a:latin typeface="Arial" panose="020B0604020202020204" pitchFamily="34" charset="0"/>
                <a:cs typeface="Arial" panose="020B0604020202020204" pitchFamily="34" charset="0"/>
              </a:rPr>
              <a:t>31%</a:t>
            </a:r>
          </a:p>
        </p:txBody>
      </p:sp>
      <p:sp>
        <p:nvSpPr>
          <p:cNvPr id="47" name="Rectangle 46">
            <a:extLst>
              <a:ext uri="{FF2B5EF4-FFF2-40B4-BE49-F238E27FC236}">
                <a16:creationId xmlns:a16="http://schemas.microsoft.com/office/drawing/2014/main" id="{888B3B10-5D05-40F4-BA8A-48BAE85C02FF}"/>
              </a:ext>
            </a:extLst>
          </p:cNvPr>
          <p:cNvSpPr/>
          <p:nvPr/>
        </p:nvSpPr>
        <p:spPr>
          <a:xfrm>
            <a:off x="1369573" y="2133133"/>
            <a:ext cx="2194561" cy="904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3E8DDD"/>
                </a:solidFill>
                <a:latin typeface="Arial" panose="020B0604020202020204" pitchFamily="34" charset="0"/>
                <a:cs typeface="Arial" panose="020B0604020202020204" pitchFamily="34" charset="0"/>
              </a:rPr>
              <a:t>45%</a:t>
            </a:r>
          </a:p>
        </p:txBody>
      </p:sp>
      <p:sp>
        <p:nvSpPr>
          <p:cNvPr id="48" name="Rectangle 47">
            <a:extLst>
              <a:ext uri="{FF2B5EF4-FFF2-40B4-BE49-F238E27FC236}">
                <a16:creationId xmlns:a16="http://schemas.microsoft.com/office/drawing/2014/main" id="{A12D4C4E-96FF-4FA3-A27F-17206BB5FB2E}"/>
              </a:ext>
            </a:extLst>
          </p:cNvPr>
          <p:cNvSpPr/>
          <p:nvPr/>
        </p:nvSpPr>
        <p:spPr>
          <a:xfrm>
            <a:off x="-27995" y="2133133"/>
            <a:ext cx="2194561" cy="904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3E8DDD"/>
                </a:solidFill>
                <a:latin typeface="Arial" panose="020B0604020202020204" pitchFamily="34" charset="0"/>
                <a:cs typeface="Arial" panose="020B0604020202020204" pitchFamily="34" charset="0"/>
              </a:rPr>
              <a:t>76%</a:t>
            </a:r>
          </a:p>
        </p:txBody>
      </p:sp>
      <p:sp>
        <p:nvSpPr>
          <p:cNvPr id="49" name="TextBox 48">
            <a:extLst>
              <a:ext uri="{FF2B5EF4-FFF2-40B4-BE49-F238E27FC236}">
                <a16:creationId xmlns:a16="http://schemas.microsoft.com/office/drawing/2014/main" id="{403DAE7A-59D7-43D2-8869-22D3CF00530A}"/>
              </a:ext>
            </a:extLst>
          </p:cNvPr>
          <p:cNvSpPr txBox="1"/>
          <p:nvPr/>
        </p:nvSpPr>
        <p:spPr>
          <a:xfrm>
            <a:off x="176654" y="2067224"/>
            <a:ext cx="575800"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18-34</a:t>
            </a:r>
          </a:p>
        </p:txBody>
      </p:sp>
      <p:sp>
        <p:nvSpPr>
          <p:cNvPr id="50" name="TextBox 49">
            <a:extLst>
              <a:ext uri="{FF2B5EF4-FFF2-40B4-BE49-F238E27FC236}">
                <a16:creationId xmlns:a16="http://schemas.microsoft.com/office/drawing/2014/main" id="{F8A54DAD-3808-4366-8171-555D1F08C25A}"/>
              </a:ext>
            </a:extLst>
          </p:cNvPr>
          <p:cNvSpPr txBox="1"/>
          <p:nvPr/>
        </p:nvSpPr>
        <p:spPr>
          <a:xfrm>
            <a:off x="308101" y="2483314"/>
            <a:ext cx="444353"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35+</a:t>
            </a:r>
          </a:p>
        </p:txBody>
      </p:sp>
      <p:sp>
        <p:nvSpPr>
          <p:cNvPr id="55" name="Rectangle 54">
            <a:extLst>
              <a:ext uri="{FF2B5EF4-FFF2-40B4-BE49-F238E27FC236}">
                <a16:creationId xmlns:a16="http://schemas.microsoft.com/office/drawing/2014/main" id="{E0B9541D-BDAE-4F26-B6E1-5311ACADA1FF}"/>
              </a:ext>
            </a:extLst>
          </p:cNvPr>
          <p:cNvSpPr/>
          <p:nvPr/>
        </p:nvSpPr>
        <p:spPr>
          <a:xfrm>
            <a:off x="2658527" y="2055183"/>
            <a:ext cx="354584"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endParaRPr lang="en-US" sz="800" dirty="0">
              <a:solidFill>
                <a:srgbClr val="485C6D"/>
              </a:solidFill>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2DA367CB-34B5-428B-9B6D-39A0F999929E}"/>
              </a:ext>
            </a:extLst>
          </p:cNvPr>
          <p:cNvSpPr/>
          <p:nvPr/>
        </p:nvSpPr>
        <p:spPr>
          <a:xfrm>
            <a:off x="1257791" y="2055183"/>
            <a:ext cx="354584"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endParaRPr lang="en-US" sz="800" dirty="0">
              <a:solidFill>
                <a:srgbClr val="485C6D"/>
              </a:solidFill>
              <a:latin typeface="Arial" panose="020B0604020202020204" pitchFamily="34" charset="0"/>
              <a:cs typeface="Arial" panose="020B0604020202020204" pitchFamily="34" charset="0"/>
            </a:endParaRPr>
          </a:p>
        </p:txBody>
      </p:sp>
      <p:sp>
        <p:nvSpPr>
          <p:cNvPr id="63" name="Rectangle 62">
            <a:extLst>
              <a:ext uri="{FF2B5EF4-FFF2-40B4-BE49-F238E27FC236}">
                <a16:creationId xmlns:a16="http://schemas.microsoft.com/office/drawing/2014/main" id="{83F8E5B3-357C-4D16-8CDE-B91FC02E0D7E}"/>
              </a:ext>
            </a:extLst>
          </p:cNvPr>
          <p:cNvSpPr/>
          <p:nvPr/>
        </p:nvSpPr>
        <p:spPr>
          <a:xfrm>
            <a:off x="8198574" y="2026388"/>
            <a:ext cx="354584"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endParaRPr lang="en-US" sz="800" dirty="0">
              <a:solidFill>
                <a:srgbClr val="485C6D"/>
              </a:solidFill>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BABCCE45-93F8-473F-9A68-91895B343040}"/>
              </a:ext>
            </a:extLst>
          </p:cNvPr>
          <p:cNvSpPr/>
          <p:nvPr/>
        </p:nvSpPr>
        <p:spPr>
          <a:xfrm>
            <a:off x="8201075" y="2577973"/>
            <a:ext cx="354584"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endParaRPr lang="en-US" sz="800" dirty="0">
              <a:solidFill>
                <a:srgbClr val="485C6D"/>
              </a:solidFill>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06E9C47E-1780-42D9-8AFF-600E90CEC6D9}"/>
              </a:ext>
            </a:extLst>
          </p:cNvPr>
          <p:cNvSpPr/>
          <p:nvPr/>
        </p:nvSpPr>
        <p:spPr>
          <a:xfrm>
            <a:off x="7918612" y="3124804"/>
            <a:ext cx="354584"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endParaRPr lang="en-US" sz="800" dirty="0">
              <a:solidFill>
                <a:srgbClr val="485C6D"/>
              </a:solidFill>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9C298547-6D21-4F70-B676-7587FFA6DF2A}"/>
              </a:ext>
            </a:extLst>
          </p:cNvPr>
          <p:cNvSpPr/>
          <p:nvPr/>
        </p:nvSpPr>
        <p:spPr>
          <a:xfrm>
            <a:off x="7959405" y="3651481"/>
            <a:ext cx="354584"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endParaRPr lang="en-US" sz="800" dirty="0">
              <a:solidFill>
                <a:srgbClr val="485C6D"/>
              </a:solidFill>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F7DE6A20-869C-4FCB-85A6-C28A764B6A47}"/>
              </a:ext>
            </a:extLst>
          </p:cNvPr>
          <p:cNvSpPr/>
          <p:nvPr/>
        </p:nvSpPr>
        <p:spPr>
          <a:xfrm>
            <a:off x="7892297" y="4215766"/>
            <a:ext cx="354584"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endParaRPr lang="en-US" sz="800" dirty="0">
              <a:solidFill>
                <a:srgbClr val="485C6D"/>
              </a:solidFill>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708E4F37-D7F5-4AF8-BF2B-F64A4E17400C}"/>
              </a:ext>
            </a:extLst>
          </p:cNvPr>
          <p:cNvSpPr/>
          <p:nvPr/>
        </p:nvSpPr>
        <p:spPr>
          <a:xfrm>
            <a:off x="7823459" y="4771386"/>
            <a:ext cx="354584"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endParaRPr lang="en-US" sz="800" dirty="0">
              <a:solidFill>
                <a:srgbClr val="485C6D"/>
              </a:solidFill>
              <a:latin typeface="Arial" panose="020B0604020202020204" pitchFamily="34" charset="0"/>
              <a:cs typeface="Arial" panose="020B0604020202020204" pitchFamily="34" charset="0"/>
            </a:endParaRPr>
          </a:p>
        </p:txBody>
      </p:sp>
      <p:sp>
        <p:nvSpPr>
          <p:cNvPr id="72" name="Rectangle 71">
            <a:extLst>
              <a:ext uri="{FF2B5EF4-FFF2-40B4-BE49-F238E27FC236}">
                <a16:creationId xmlns:a16="http://schemas.microsoft.com/office/drawing/2014/main" id="{DB8DEC7A-5ECC-4709-9E36-82558AAB1A20}"/>
              </a:ext>
            </a:extLst>
          </p:cNvPr>
          <p:cNvSpPr/>
          <p:nvPr/>
        </p:nvSpPr>
        <p:spPr>
          <a:xfrm>
            <a:off x="7817256" y="5310268"/>
            <a:ext cx="354584"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endParaRPr lang="en-US" sz="800" dirty="0">
              <a:solidFill>
                <a:srgbClr val="485C6D"/>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5C79BC8A-4F73-4C9D-8E91-A37108C38AF3}"/>
              </a:ext>
            </a:extLst>
          </p:cNvPr>
          <p:cNvSpPr txBox="1"/>
          <p:nvPr/>
        </p:nvSpPr>
        <p:spPr>
          <a:xfrm>
            <a:off x="5975859" y="2002411"/>
            <a:ext cx="934796"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18-34</a:t>
            </a:r>
          </a:p>
        </p:txBody>
      </p:sp>
      <p:sp>
        <p:nvSpPr>
          <p:cNvPr id="74" name="TextBox 73">
            <a:extLst>
              <a:ext uri="{FF2B5EF4-FFF2-40B4-BE49-F238E27FC236}">
                <a16:creationId xmlns:a16="http://schemas.microsoft.com/office/drawing/2014/main" id="{D0C9DF94-E4C2-49D1-9EA1-F44891A73619}"/>
              </a:ext>
            </a:extLst>
          </p:cNvPr>
          <p:cNvSpPr txBox="1"/>
          <p:nvPr/>
        </p:nvSpPr>
        <p:spPr>
          <a:xfrm>
            <a:off x="5975859" y="2175792"/>
            <a:ext cx="934796"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35+</a:t>
            </a:r>
          </a:p>
        </p:txBody>
      </p:sp>
      <p:sp>
        <p:nvSpPr>
          <p:cNvPr id="77" name="Rectangle 76">
            <a:extLst>
              <a:ext uri="{FF2B5EF4-FFF2-40B4-BE49-F238E27FC236}">
                <a16:creationId xmlns:a16="http://schemas.microsoft.com/office/drawing/2014/main" id="{4B7AB5EB-DF56-4CD5-A768-C39B587470FA}"/>
              </a:ext>
            </a:extLst>
          </p:cNvPr>
          <p:cNvSpPr/>
          <p:nvPr/>
        </p:nvSpPr>
        <p:spPr>
          <a:xfrm>
            <a:off x="11781989" y="2042709"/>
            <a:ext cx="354584"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endParaRPr lang="en-US" sz="800" dirty="0">
              <a:solidFill>
                <a:srgbClr val="485C6D"/>
              </a:solidFill>
              <a:latin typeface="Arial" panose="020B0604020202020204" pitchFamily="34" charset="0"/>
              <a:cs typeface="Arial" panose="020B0604020202020204" pitchFamily="34" charset="0"/>
            </a:endParaRPr>
          </a:p>
        </p:txBody>
      </p:sp>
      <p:sp>
        <p:nvSpPr>
          <p:cNvPr id="79" name="Rectangle 78">
            <a:extLst>
              <a:ext uri="{FF2B5EF4-FFF2-40B4-BE49-F238E27FC236}">
                <a16:creationId xmlns:a16="http://schemas.microsoft.com/office/drawing/2014/main" id="{5B8FA554-C7C2-4B60-A32D-FC64DA8B2B92}"/>
              </a:ext>
            </a:extLst>
          </p:cNvPr>
          <p:cNvSpPr/>
          <p:nvPr/>
        </p:nvSpPr>
        <p:spPr>
          <a:xfrm>
            <a:off x="11880724" y="2693374"/>
            <a:ext cx="354584"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endParaRPr lang="en-US" sz="800" dirty="0">
              <a:solidFill>
                <a:srgbClr val="485C6D"/>
              </a:solidFill>
              <a:latin typeface="Arial" panose="020B0604020202020204" pitchFamily="34" charset="0"/>
              <a:cs typeface="Arial" panose="020B0604020202020204" pitchFamily="34" charset="0"/>
            </a:endParaRPr>
          </a:p>
        </p:txBody>
      </p:sp>
      <p:sp>
        <p:nvSpPr>
          <p:cNvPr id="80" name="Rectangle 79">
            <a:extLst>
              <a:ext uri="{FF2B5EF4-FFF2-40B4-BE49-F238E27FC236}">
                <a16:creationId xmlns:a16="http://schemas.microsoft.com/office/drawing/2014/main" id="{860B0F71-BF31-449E-9FC6-0C66E2A6D354}"/>
              </a:ext>
            </a:extLst>
          </p:cNvPr>
          <p:cNvSpPr/>
          <p:nvPr/>
        </p:nvSpPr>
        <p:spPr>
          <a:xfrm>
            <a:off x="11610653" y="3277970"/>
            <a:ext cx="354584"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endParaRPr lang="en-US" sz="800" dirty="0">
              <a:solidFill>
                <a:srgbClr val="485C6D"/>
              </a:solidFill>
              <a:latin typeface="Arial" panose="020B0604020202020204" pitchFamily="34" charset="0"/>
              <a:cs typeface="Arial" panose="020B0604020202020204" pitchFamily="34" charset="0"/>
            </a:endParaRPr>
          </a:p>
        </p:txBody>
      </p:sp>
      <p:sp>
        <p:nvSpPr>
          <p:cNvPr id="81" name="Rectangle 80">
            <a:extLst>
              <a:ext uri="{FF2B5EF4-FFF2-40B4-BE49-F238E27FC236}">
                <a16:creationId xmlns:a16="http://schemas.microsoft.com/office/drawing/2014/main" id="{948F69EE-BA26-460E-9266-10190760300F}"/>
              </a:ext>
            </a:extLst>
          </p:cNvPr>
          <p:cNvSpPr/>
          <p:nvPr/>
        </p:nvSpPr>
        <p:spPr>
          <a:xfrm>
            <a:off x="11562533" y="3905397"/>
            <a:ext cx="354584"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endParaRPr lang="en-US" sz="800" dirty="0">
              <a:solidFill>
                <a:srgbClr val="485C6D"/>
              </a:solidFill>
              <a:latin typeface="Arial" panose="020B0604020202020204" pitchFamily="34" charset="0"/>
              <a:cs typeface="Arial" panose="020B0604020202020204" pitchFamily="34" charset="0"/>
            </a:endParaRPr>
          </a:p>
        </p:txBody>
      </p:sp>
      <p:sp>
        <p:nvSpPr>
          <p:cNvPr id="88" name="Rectangle 87">
            <a:extLst>
              <a:ext uri="{FF2B5EF4-FFF2-40B4-BE49-F238E27FC236}">
                <a16:creationId xmlns:a16="http://schemas.microsoft.com/office/drawing/2014/main" id="{CC4AB926-437C-4386-910B-D0BFC964391F}"/>
              </a:ext>
            </a:extLst>
          </p:cNvPr>
          <p:cNvSpPr/>
          <p:nvPr/>
        </p:nvSpPr>
        <p:spPr>
          <a:xfrm>
            <a:off x="11498138" y="4546178"/>
            <a:ext cx="354584"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endParaRPr lang="en-US" sz="800" dirty="0">
              <a:solidFill>
                <a:srgbClr val="485C6D"/>
              </a:solidFill>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1A347EA3-A1A3-4862-BBC2-B2159F59398D}"/>
              </a:ext>
            </a:extLst>
          </p:cNvPr>
          <p:cNvSpPr/>
          <p:nvPr/>
        </p:nvSpPr>
        <p:spPr>
          <a:xfrm>
            <a:off x="11403142" y="5166997"/>
            <a:ext cx="354584" cy="253916"/>
          </a:xfrm>
          <a:prstGeom prst="rect">
            <a:avLst/>
          </a:prstGeom>
        </p:spPr>
        <p:txBody>
          <a:bodyPr wrap="none">
            <a:spAutoFit/>
          </a:bodyPr>
          <a:lstStyle/>
          <a:p>
            <a:r>
              <a:rPr lang="en-US" sz="1050" b="1" i="1" dirty="0">
                <a:solidFill>
                  <a:srgbClr val="485C6D"/>
                </a:solidFill>
                <a:latin typeface="Arial" panose="020B0604020202020204" pitchFamily="34" charset="0"/>
                <a:cs typeface="Arial" pitchFamily="34" charset="0"/>
              </a:rPr>
              <a:t>▲ </a:t>
            </a:r>
            <a:endParaRPr lang="en-US" sz="800" dirty="0">
              <a:solidFill>
                <a:srgbClr val="485C6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006805"/>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9F4581-99F1-4961-9CD8-D0BB09B90ED1}"/>
              </a:ext>
            </a:extLst>
          </p:cNvPr>
          <p:cNvSpPr>
            <a:spLocks noGrp="1"/>
          </p:cNvSpPr>
          <p:nvPr>
            <p:ph type="title"/>
          </p:nvPr>
        </p:nvSpPr>
        <p:spPr/>
        <p:txBody>
          <a:bodyPr/>
          <a:lstStyle/>
          <a:p>
            <a:r>
              <a:rPr lang="en-US" dirty="0"/>
              <a:t>Digital Transformation</a:t>
            </a:r>
            <a:br>
              <a:rPr lang="en-US" dirty="0"/>
            </a:br>
            <a:br>
              <a:rPr lang="en-US" dirty="0"/>
            </a:br>
            <a:r>
              <a:rPr lang="en-US" dirty="0"/>
              <a:t>ITDMs</a:t>
            </a:r>
            <a:endParaRPr lang="en-US" b="0" dirty="0"/>
          </a:p>
        </p:txBody>
      </p:sp>
      <p:sp>
        <p:nvSpPr>
          <p:cNvPr id="2" name="Footer Placeholder 1">
            <a:extLst>
              <a:ext uri="{FF2B5EF4-FFF2-40B4-BE49-F238E27FC236}">
                <a16:creationId xmlns:a16="http://schemas.microsoft.com/office/drawing/2014/main" id="{02DC10F3-E0FD-4FF6-AA0A-AE9B2076A4F3}"/>
              </a:ext>
            </a:extLst>
          </p:cNvPr>
          <p:cNvSpPr>
            <a:spLocks noGrp="1"/>
          </p:cNvSpPr>
          <p:nvPr>
            <p:ph type="ftr" sz="quarter" idx="3"/>
          </p:nvPr>
        </p:nvSpPr>
        <p:spPr/>
        <p:txBody>
          <a:bodyPr/>
          <a:lstStyle/>
          <a:p>
            <a:r>
              <a:rPr lang="en-US" dirty="0"/>
              <a:t>2021 Lenovo Internal. All rights reserved.</a:t>
            </a:r>
          </a:p>
        </p:txBody>
      </p:sp>
      <p:sp>
        <p:nvSpPr>
          <p:cNvPr id="8" name="Slide Number Placeholder 4">
            <a:extLst>
              <a:ext uri="{FF2B5EF4-FFF2-40B4-BE49-F238E27FC236}">
                <a16:creationId xmlns:a16="http://schemas.microsoft.com/office/drawing/2014/main" id="{22D81D3D-7DD0-4F5B-9896-F9584990865F}"/>
              </a:ext>
            </a:extLst>
          </p:cNvPr>
          <p:cNvSpPr>
            <a:spLocks noGrp="1"/>
          </p:cNvSpPr>
          <p:nvPr>
            <p:ph type="sldNum" sz="quarter" idx="4"/>
          </p:nvPr>
        </p:nvSpPr>
        <p:spPr>
          <a:xfrm>
            <a:off x="11697661" y="6473952"/>
            <a:ext cx="438912" cy="155448"/>
          </a:xfrm>
        </p:spPr>
        <p:txBody>
          <a:bodyPr/>
          <a:lstStyle/>
          <a:p>
            <a:fld id="{6D22F896-40B5-4ADD-8801-0D06FADFA095}" type="slidenum">
              <a:rPr lang="en-US" smtClean="0">
                <a:solidFill>
                  <a:schemeClr val="bg1"/>
                </a:solidFill>
                <a:latin typeface="Arial" panose="020B0604020202020204" pitchFamily="34" charset="0"/>
              </a:rPr>
              <a:pPr/>
              <a:t>42</a:t>
            </a:fld>
            <a:endParaRPr lang="en-US" dirty="0">
              <a:solidFill>
                <a:schemeClr val="bg1"/>
              </a:solidFill>
              <a:latin typeface="Arial" panose="020B0604020202020204" pitchFamily="34" charset="0"/>
            </a:endParaRPr>
          </a:p>
        </p:txBody>
      </p:sp>
    </p:spTree>
    <p:extLst>
      <p:ext uri="{BB962C8B-B14F-4D97-AF65-F5344CB8AC3E}">
        <p14:creationId xmlns:p14="http://schemas.microsoft.com/office/powerpoint/2010/main" val="1527305035"/>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4DCDEC-C008-4FE8-B17A-8653114F9A34}"/>
              </a:ext>
            </a:extLst>
          </p:cNvPr>
          <p:cNvSpPr>
            <a:spLocks noGrp="1"/>
          </p:cNvSpPr>
          <p:nvPr>
            <p:ph type="ftr" sz="quarter" idx="11"/>
          </p:nvPr>
        </p:nvSpPr>
        <p:spPr/>
        <p:txBody>
          <a:bodyPr/>
          <a:lstStyle/>
          <a:p>
            <a:r>
              <a:rPr lang="en-US" dirty="0"/>
              <a:t>2021 Lenovo Internal. All rights reserved.</a:t>
            </a:r>
          </a:p>
        </p:txBody>
      </p:sp>
      <p:sp>
        <p:nvSpPr>
          <p:cNvPr id="3" name="Content Placeholder 2">
            <a:extLst>
              <a:ext uri="{FF2B5EF4-FFF2-40B4-BE49-F238E27FC236}">
                <a16:creationId xmlns:a16="http://schemas.microsoft.com/office/drawing/2014/main" id="{3D3C0CD1-47EF-4BCA-9911-786B2E375180}"/>
              </a:ext>
            </a:extLst>
          </p:cNvPr>
          <p:cNvSpPr>
            <a:spLocks noGrp="1"/>
          </p:cNvSpPr>
          <p:nvPr>
            <p:ph sz="quarter" idx="12"/>
          </p:nvPr>
        </p:nvSpPr>
        <p:spPr>
          <a:xfrm>
            <a:off x="3950149" y="6295349"/>
            <a:ext cx="6756928" cy="562651"/>
          </a:xfrm>
        </p:spPr>
        <p:txBody>
          <a:bodyPr vert="horz" lIns="91440" tIns="45720" rIns="91440" bIns="45720" rtlCol="0" anchor="b">
            <a:noAutofit/>
          </a:bodyPr>
          <a:lstStyle/>
          <a:p>
            <a:r>
              <a:rPr lang="en-US" dirty="0"/>
              <a:t>Note: Only open-end responses from English speakers were included in this report</a:t>
            </a:r>
          </a:p>
          <a:p>
            <a:r>
              <a:rPr lang="en-US" dirty="0"/>
              <a:t>Q22. What are your company’s top 3 priorities when it comes to digital transformation?</a:t>
            </a:r>
          </a:p>
          <a:p>
            <a:r>
              <a:rPr lang="en-US" dirty="0"/>
              <a:t>Base: Total ITDM (n=4,407)</a:t>
            </a:r>
          </a:p>
        </p:txBody>
      </p:sp>
      <p:sp>
        <p:nvSpPr>
          <p:cNvPr id="4" name="Slide Number Placeholder 3">
            <a:extLst>
              <a:ext uri="{FF2B5EF4-FFF2-40B4-BE49-F238E27FC236}">
                <a16:creationId xmlns:a16="http://schemas.microsoft.com/office/drawing/2014/main" id="{18F58947-1E64-496D-B2FC-6196F7241FA4}"/>
              </a:ext>
            </a:extLst>
          </p:cNvPr>
          <p:cNvSpPr>
            <a:spLocks noGrp="1"/>
          </p:cNvSpPr>
          <p:nvPr>
            <p:ph type="sldNum" sz="quarter" idx="4"/>
          </p:nvPr>
        </p:nvSpPr>
        <p:spPr/>
        <p:txBody>
          <a:bodyPr/>
          <a:lstStyle/>
          <a:p>
            <a:fld id="{6D22F896-40B5-4ADD-8801-0D06FADFA095}" type="slidenum">
              <a:rPr lang="en-US" smtClean="0">
                <a:latin typeface="Arial" panose="020B0604020202020204" pitchFamily="34" charset="0"/>
              </a:rPr>
              <a:pPr/>
              <a:t>43</a:t>
            </a:fld>
            <a:endParaRPr lang="en-US" dirty="0">
              <a:latin typeface="Arial" panose="020B0604020202020204" pitchFamily="34" charset="0"/>
            </a:endParaRPr>
          </a:p>
        </p:txBody>
      </p:sp>
      <p:sp>
        <p:nvSpPr>
          <p:cNvPr id="5" name="Title 4">
            <a:extLst>
              <a:ext uri="{FF2B5EF4-FFF2-40B4-BE49-F238E27FC236}">
                <a16:creationId xmlns:a16="http://schemas.microsoft.com/office/drawing/2014/main" id="{EDEBBF0B-168C-4251-8320-2798E2980AAE}"/>
              </a:ext>
            </a:extLst>
          </p:cNvPr>
          <p:cNvSpPr>
            <a:spLocks noGrp="1"/>
          </p:cNvSpPr>
          <p:nvPr>
            <p:ph type="title"/>
          </p:nvPr>
        </p:nvSpPr>
        <p:spPr/>
        <p:txBody>
          <a:bodyPr/>
          <a:lstStyle/>
          <a:p>
            <a:r>
              <a:rPr lang="en-US" dirty="0"/>
              <a:t>Security is an overwhelming priority for ITDMs and digital transformation</a:t>
            </a:r>
          </a:p>
        </p:txBody>
      </p:sp>
      <p:sp>
        <p:nvSpPr>
          <p:cNvPr id="7" name="TextBox 6">
            <a:extLst>
              <a:ext uri="{FF2B5EF4-FFF2-40B4-BE49-F238E27FC236}">
                <a16:creationId xmlns:a16="http://schemas.microsoft.com/office/drawing/2014/main" id="{DE825024-02AA-4E7D-BBB7-E399918E7AEA}"/>
              </a:ext>
            </a:extLst>
          </p:cNvPr>
          <p:cNvSpPr txBox="1"/>
          <p:nvPr/>
        </p:nvSpPr>
        <p:spPr>
          <a:xfrm>
            <a:off x="2477778" y="870268"/>
            <a:ext cx="7233268" cy="338554"/>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Top Company Priorities for Digital Transformation</a:t>
            </a:r>
          </a:p>
        </p:txBody>
      </p:sp>
      <p:sp>
        <p:nvSpPr>
          <p:cNvPr id="20" name="Arrow: Pentagon 19">
            <a:extLst>
              <a:ext uri="{FF2B5EF4-FFF2-40B4-BE49-F238E27FC236}">
                <a16:creationId xmlns:a16="http://schemas.microsoft.com/office/drawing/2014/main" id="{F555D8E2-B269-4E23-B98F-4DB1A6675A98}"/>
              </a:ext>
            </a:extLst>
          </p:cNvPr>
          <p:cNvSpPr/>
          <p:nvPr/>
        </p:nvSpPr>
        <p:spPr>
          <a:xfrm>
            <a:off x="1" y="870268"/>
            <a:ext cx="744278" cy="27699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chemeClr val="bg1"/>
                </a:solidFill>
                <a:latin typeface="Arial" panose="020B0604020202020204" pitchFamily="34" charset="0"/>
                <a:cs typeface="Arial" panose="020B0604020202020204" pitchFamily="34" charset="0"/>
              </a:rPr>
              <a:t>ITDM</a:t>
            </a:r>
          </a:p>
        </p:txBody>
      </p:sp>
      <p:pic>
        <p:nvPicPr>
          <p:cNvPr id="15" name="Graphic 14">
            <a:extLst>
              <a:ext uri="{FF2B5EF4-FFF2-40B4-BE49-F238E27FC236}">
                <a16:creationId xmlns:a16="http://schemas.microsoft.com/office/drawing/2014/main" id="{955BA7AB-7257-4E20-A934-897645DDDF2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6502" r="16840" b="45456"/>
          <a:stretch/>
        </p:blipFill>
        <p:spPr>
          <a:xfrm>
            <a:off x="126597" y="1204817"/>
            <a:ext cx="351749" cy="287825"/>
          </a:xfrm>
          <a:prstGeom prst="rect">
            <a:avLst/>
          </a:prstGeom>
        </p:spPr>
      </p:pic>
      <p:pic>
        <p:nvPicPr>
          <p:cNvPr id="16" name="Picture 15" descr="Text&#10;&#10;Description automatically generated with low confidence">
            <a:extLst>
              <a:ext uri="{FF2B5EF4-FFF2-40B4-BE49-F238E27FC236}">
                <a16:creationId xmlns:a16="http://schemas.microsoft.com/office/drawing/2014/main" id="{748E8B46-F772-46BE-9F50-88233B46BCAF}"/>
              </a:ext>
            </a:extLst>
          </p:cNvPr>
          <p:cNvPicPr>
            <a:picLocks noChangeAspect="1"/>
          </p:cNvPicPr>
          <p:nvPr/>
        </p:nvPicPr>
        <p:blipFill rotWithShape="1">
          <a:blip r:embed="rId5"/>
          <a:srcRect t="19169" b="19709"/>
          <a:stretch/>
        </p:blipFill>
        <p:spPr>
          <a:xfrm>
            <a:off x="488950" y="1963497"/>
            <a:ext cx="11210925" cy="3925676"/>
          </a:xfrm>
          <a:prstGeom prst="rect">
            <a:avLst/>
          </a:prstGeom>
        </p:spPr>
      </p:pic>
    </p:spTree>
    <p:extLst>
      <p:ext uri="{BB962C8B-B14F-4D97-AF65-F5344CB8AC3E}">
        <p14:creationId xmlns:p14="http://schemas.microsoft.com/office/powerpoint/2010/main" val="1529905812"/>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4DCDEC-C008-4FE8-B17A-8653114F9A34}"/>
              </a:ext>
            </a:extLst>
          </p:cNvPr>
          <p:cNvSpPr>
            <a:spLocks noGrp="1"/>
          </p:cNvSpPr>
          <p:nvPr>
            <p:ph type="ftr" sz="quarter" idx="11"/>
          </p:nvPr>
        </p:nvSpPr>
        <p:spPr/>
        <p:txBody>
          <a:bodyPr/>
          <a:lstStyle/>
          <a:p>
            <a:r>
              <a:rPr lang="en-US" dirty="0"/>
              <a:t>2021 Lenovo Internal. All rights reserved.</a:t>
            </a:r>
          </a:p>
        </p:txBody>
      </p:sp>
      <p:sp>
        <p:nvSpPr>
          <p:cNvPr id="3" name="Content Placeholder 2">
            <a:extLst>
              <a:ext uri="{FF2B5EF4-FFF2-40B4-BE49-F238E27FC236}">
                <a16:creationId xmlns:a16="http://schemas.microsoft.com/office/drawing/2014/main" id="{3D3C0CD1-47EF-4BCA-9911-786B2E375180}"/>
              </a:ext>
            </a:extLst>
          </p:cNvPr>
          <p:cNvSpPr>
            <a:spLocks noGrp="1"/>
          </p:cNvSpPr>
          <p:nvPr>
            <p:ph sz="quarter" idx="12"/>
          </p:nvPr>
        </p:nvSpPr>
        <p:spPr>
          <a:xfrm>
            <a:off x="3950149" y="6295349"/>
            <a:ext cx="6756928" cy="562651"/>
          </a:xfrm>
        </p:spPr>
        <p:txBody>
          <a:bodyPr vert="horz" lIns="91440" tIns="45720" rIns="91440" bIns="45720" rtlCol="0" anchor="b">
            <a:noAutofit/>
          </a:bodyPr>
          <a:lstStyle/>
          <a:p>
            <a:r>
              <a:rPr lang="en-US" dirty="0"/>
              <a:t>Q23. What are the top considerations when deciding if your company should invest in digital transformation solutions like those? </a:t>
            </a:r>
          </a:p>
          <a:p>
            <a:r>
              <a:rPr lang="en-US" dirty="0"/>
              <a:t>Base: ITDM VS/Small (n=1,471), Medium (n=1,474), Large (n=1,462)</a:t>
            </a:r>
          </a:p>
        </p:txBody>
      </p:sp>
      <p:sp>
        <p:nvSpPr>
          <p:cNvPr id="4" name="Slide Number Placeholder 3">
            <a:extLst>
              <a:ext uri="{FF2B5EF4-FFF2-40B4-BE49-F238E27FC236}">
                <a16:creationId xmlns:a16="http://schemas.microsoft.com/office/drawing/2014/main" id="{18F58947-1E64-496D-B2FC-6196F7241FA4}"/>
              </a:ext>
            </a:extLst>
          </p:cNvPr>
          <p:cNvSpPr>
            <a:spLocks noGrp="1"/>
          </p:cNvSpPr>
          <p:nvPr>
            <p:ph type="sldNum" sz="quarter" idx="4"/>
          </p:nvPr>
        </p:nvSpPr>
        <p:spPr/>
        <p:txBody>
          <a:bodyPr/>
          <a:lstStyle/>
          <a:p>
            <a:fld id="{6D22F896-40B5-4ADD-8801-0D06FADFA095}" type="slidenum">
              <a:rPr lang="en-US" smtClean="0">
                <a:latin typeface="Arial" panose="020B0604020202020204" pitchFamily="34" charset="0"/>
              </a:rPr>
              <a:pPr/>
              <a:t>44</a:t>
            </a:fld>
            <a:endParaRPr lang="en-US" dirty="0">
              <a:latin typeface="Arial" panose="020B0604020202020204" pitchFamily="34" charset="0"/>
            </a:endParaRPr>
          </a:p>
        </p:txBody>
      </p:sp>
      <p:sp>
        <p:nvSpPr>
          <p:cNvPr id="5" name="Title 4">
            <a:extLst>
              <a:ext uri="{FF2B5EF4-FFF2-40B4-BE49-F238E27FC236}">
                <a16:creationId xmlns:a16="http://schemas.microsoft.com/office/drawing/2014/main" id="{EDEBBF0B-168C-4251-8320-2798E2980AAE}"/>
              </a:ext>
            </a:extLst>
          </p:cNvPr>
          <p:cNvSpPr>
            <a:spLocks noGrp="1"/>
          </p:cNvSpPr>
          <p:nvPr>
            <p:ph type="title"/>
          </p:nvPr>
        </p:nvSpPr>
        <p:spPr/>
        <p:txBody>
          <a:bodyPr/>
          <a:lstStyle/>
          <a:p>
            <a:r>
              <a:rPr lang="en-US" dirty="0"/>
              <a:t>Data security and being able to feel like they still have control are top of mind for ITDMs when considering digital transformation solutions</a:t>
            </a:r>
          </a:p>
        </p:txBody>
      </p:sp>
      <p:sp>
        <p:nvSpPr>
          <p:cNvPr id="7" name="TextBox 6">
            <a:extLst>
              <a:ext uri="{FF2B5EF4-FFF2-40B4-BE49-F238E27FC236}">
                <a16:creationId xmlns:a16="http://schemas.microsoft.com/office/drawing/2014/main" id="{DE825024-02AA-4E7D-BBB7-E399918E7AEA}"/>
              </a:ext>
            </a:extLst>
          </p:cNvPr>
          <p:cNvSpPr txBox="1"/>
          <p:nvPr/>
        </p:nvSpPr>
        <p:spPr>
          <a:xfrm>
            <a:off x="3377182" y="870268"/>
            <a:ext cx="5434461" cy="523220"/>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Top Digital Transformation Considerations</a:t>
            </a:r>
          </a:p>
          <a:p>
            <a:pPr algn="ctr" defTabSz="1218621">
              <a:defRPr/>
            </a:pPr>
            <a:r>
              <a:rPr lang="en-US" sz="1200" dirty="0">
                <a:solidFill>
                  <a:srgbClr val="000000"/>
                </a:solidFill>
                <a:latin typeface="Arial" panose="020B0604020202020204" pitchFamily="34" charset="0"/>
                <a:cs typeface="Arial" pitchFamily="34" charset="0"/>
              </a:rPr>
              <a:t>Max of 3 selected</a:t>
            </a:r>
            <a:endParaRPr lang="en-CA" sz="1200" dirty="0">
              <a:solidFill>
                <a:srgbClr val="000000"/>
              </a:solidFill>
              <a:latin typeface="Arial" panose="020B0604020202020204" pitchFamily="34" charset="0"/>
              <a:cs typeface="Arial" pitchFamily="34" charset="0"/>
            </a:endParaRPr>
          </a:p>
        </p:txBody>
      </p:sp>
      <p:sp>
        <p:nvSpPr>
          <p:cNvPr id="13" name="Arrow: Pentagon 12">
            <a:extLst>
              <a:ext uri="{FF2B5EF4-FFF2-40B4-BE49-F238E27FC236}">
                <a16:creationId xmlns:a16="http://schemas.microsoft.com/office/drawing/2014/main" id="{CCEA447F-F331-4155-A179-88728B536072}"/>
              </a:ext>
            </a:extLst>
          </p:cNvPr>
          <p:cNvSpPr/>
          <p:nvPr/>
        </p:nvSpPr>
        <p:spPr>
          <a:xfrm>
            <a:off x="1" y="870268"/>
            <a:ext cx="744278" cy="27699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chemeClr val="bg1"/>
                </a:solidFill>
                <a:latin typeface="Arial" panose="020B0604020202020204" pitchFamily="34" charset="0"/>
                <a:cs typeface="Arial" panose="020B0604020202020204" pitchFamily="34" charset="0"/>
              </a:rPr>
              <a:t>ITDM</a:t>
            </a:r>
          </a:p>
        </p:txBody>
      </p:sp>
      <p:graphicFrame>
        <p:nvGraphicFramePr>
          <p:cNvPr id="22" name="Chart 21">
            <a:extLst>
              <a:ext uri="{FF2B5EF4-FFF2-40B4-BE49-F238E27FC236}">
                <a16:creationId xmlns:a16="http://schemas.microsoft.com/office/drawing/2014/main" id="{C3E5B0AB-4F50-4F8B-A89E-142920B6C430}"/>
              </a:ext>
            </a:extLst>
          </p:cNvPr>
          <p:cNvGraphicFramePr/>
          <p:nvPr>
            <p:extLst>
              <p:ext uri="{D42A27DB-BD31-4B8C-83A1-F6EECF244321}">
                <p14:modId xmlns:p14="http://schemas.microsoft.com/office/powerpoint/2010/main" val="1845816873"/>
              </p:ext>
            </p:extLst>
          </p:nvPr>
        </p:nvGraphicFramePr>
        <p:xfrm>
          <a:off x="1176263" y="1393488"/>
          <a:ext cx="5446150" cy="4730865"/>
        </p:xfrm>
        <a:graphic>
          <a:graphicData uri="http://schemas.openxmlformats.org/drawingml/2006/chart">
            <c:chart xmlns:c="http://schemas.openxmlformats.org/drawingml/2006/chart" xmlns:r="http://schemas.openxmlformats.org/officeDocument/2006/relationships" r:id="rId3"/>
          </a:graphicData>
        </a:graphic>
      </p:graphicFrame>
      <p:pic>
        <p:nvPicPr>
          <p:cNvPr id="25" name="Graphic 24">
            <a:extLst>
              <a:ext uri="{FF2B5EF4-FFF2-40B4-BE49-F238E27FC236}">
                <a16:creationId xmlns:a16="http://schemas.microsoft.com/office/drawing/2014/main" id="{169C6D7A-FCFC-4A1C-B7F3-FFF8D92A4D18}"/>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6502" r="16840" b="45456"/>
          <a:stretch/>
        </p:blipFill>
        <p:spPr>
          <a:xfrm>
            <a:off x="126597" y="1204817"/>
            <a:ext cx="351749" cy="287825"/>
          </a:xfrm>
          <a:prstGeom prst="rect">
            <a:avLst/>
          </a:prstGeom>
        </p:spPr>
      </p:pic>
      <p:graphicFrame>
        <p:nvGraphicFramePr>
          <p:cNvPr id="27" name="Chart 26">
            <a:extLst>
              <a:ext uri="{FF2B5EF4-FFF2-40B4-BE49-F238E27FC236}">
                <a16:creationId xmlns:a16="http://schemas.microsoft.com/office/drawing/2014/main" id="{161820BD-2779-4819-A16E-9E6EC9640627}"/>
              </a:ext>
            </a:extLst>
          </p:cNvPr>
          <p:cNvGraphicFramePr/>
          <p:nvPr>
            <p:extLst>
              <p:ext uri="{D42A27DB-BD31-4B8C-83A1-F6EECF244321}">
                <p14:modId xmlns:p14="http://schemas.microsoft.com/office/powerpoint/2010/main" val="1778645293"/>
              </p:ext>
            </p:extLst>
          </p:nvPr>
        </p:nvGraphicFramePr>
        <p:xfrm>
          <a:off x="6680282" y="1393488"/>
          <a:ext cx="5446150" cy="4730865"/>
        </p:xfrm>
        <a:graphic>
          <a:graphicData uri="http://schemas.openxmlformats.org/drawingml/2006/chart">
            <c:chart xmlns:c="http://schemas.openxmlformats.org/drawingml/2006/chart" xmlns:r="http://schemas.openxmlformats.org/officeDocument/2006/relationships" r:id="rId6"/>
          </a:graphicData>
        </a:graphic>
      </p:graphicFrame>
      <p:sp>
        <p:nvSpPr>
          <p:cNvPr id="28" name="TextBox 27">
            <a:extLst>
              <a:ext uri="{FF2B5EF4-FFF2-40B4-BE49-F238E27FC236}">
                <a16:creationId xmlns:a16="http://schemas.microsoft.com/office/drawing/2014/main" id="{7B100324-1FA5-4B47-ADB0-6B12EE0EEBF3}"/>
              </a:ext>
            </a:extLst>
          </p:cNvPr>
          <p:cNvSpPr txBox="1"/>
          <p:nvPr/>
        </p:nvSpPr>
        <p:spPr>
          <a:xfrm>
            <a:off x="3570330" y="1504759"/>
            <a:ext cx="934796"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VS/Small</a:t>
            </a:r>
          </a:p>
        </p:txBody>
      </p:sp>
      <p:sp>
        <p:nvSpPr>
          <p:cNvPr id="34" name="TextBox 33">
            <a:extLst>
              <a:ext uri="{FF2B5EF4-FFF2-40B4-BE49-F238E27FC236}">
                <a16:creationId xmlns:a16="http://schemas.microsoft.com/office/drawing/2014/main" id="{37182C4C-F4C5-4AD6-A973-711C40F2BEB1}"/>
              </a:ext>
            </a:extLst>
          </p:cNvPr>
          <p:cNvSpPr txBox="1"/>
          <p:nvPr/>
        </p:nvSpPr>
        <p:spPr>
          <a:xfrm>
            <a:off x="3570330" y="1688414"/>
            <a:ext cx="934796"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Medium</a:t>
            </a:r>
          </a:p>
        </p:txBody>
      </p:sp>
      <p:sp>
        <p:nvSpPr>
          <p:cNvPr id="35" name="TextBox 34">
            <a:extLst>
              <a:ext uri="{FF2B5EF4-FFF2-40B4-BE49-F238E27FC236}">
                <a16:creationId xmlns:a16="http://schemas.microsoft.com/office/drawing/2014/main" id="{C96D9216-77D9-4BD7-8C7A-AC392049CD69}"/>
              </a:ext>
            </a:extLst>
          </p:cNvPr>
          <p:cNvSpPr txBox="1"/>
          <p:nvPr/>
        </p:nvSpPr>
        <p:spPr>
          <a:xfrm>
            <a:off x="3570330" y="1865678"/>
            <a:ext cx="934796"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Large</a:t>
            </a:r>
          </a:p>
        </p:txBody>
      </p:sp>
      <p:sp>
        <p:nvSpPr>
          <p:cNvPr id="20" name="Rectangle 19">
            <a:extLst>
              <a:ext uri="{FF2B5EF4-FFF2-40B4-BE49-F238E27FC236}">
                <a16:creationId xmlns:a16="http://schemas.microsoft.com/office/drawing/2014/main" id="{503555BC-53BA-4AD5-8CEE-AE04B533B27B}"/>
              </a:ext>
            </a:extLst>
          </p:cNvPr>
          <p:cNvSpPr/>
          <p:nvPr/>
        </p:nvSpPr>
        <p:spPr>
          <a:xfrm>
            <a:off x="4710992" y="2356051"/>
            <a:ext cx="590226"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VS/S</a:t>
            </a:r>
            <a:endParaRPr lang="en-US" sz="800" dirty="0">
              <a:solidFill>
                <a:srgbClr val="7E96AA"/>
              </a:solidFill>
              <a:latin typeface="Arial" panose="020B0604020202020204" pitchFamily="34" charset="0"/>
              <a:cs typeface="Arial" panose="020B0604020202020204" pitchFamily="34" charset="0"/>
            </a:endParaRPr>
          </a:p>
        </p:txBody>
      </p:sp>
      <p:pic>
        <p:nvPicPr>
          <p:cNvPr id="23" name="Graphic 22">
            <a:extLst>
              <a:ext uri="{FF2B5EF4-FFF2-40B4-BE49-F238E27FC236}">
                <a16:creationId xmlns:a16="http://schemas.microsoft.com/office/drawing/2014/main" id="{443B2198-F1F3-4D03-AA70-17256B25ADD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36835" y="3595854"/>
            <a:ext cx="276999" cy="276999"/>
          </a:xfrm>
          <a:prstGeom prst="rect">
            <a:avLst/>
          </a:prstGeom>
        </p:spPr>
      </p:pic>
      <p:sp>
        <p:nvSpPr>
          <p:cNvPr id="24" name="Rectangle 23">
            <a:extLst>
              <a:ext uri="{FF2B5EF4-FFF2-40B4-BE49-F238E27FC236}">
                <a16:creationId xmlns:a16="http://schemas.microsoft.com/office/drawing/2014/main" id="{6445B397-964B-4210-B422-8963623FFF2E}"/>
              </a:ext>
            </a:extLst>
          </p:cNvPr>
          <p:cNvSpPr/>
          <p:nvPr/>
        </p:nvSpPr>
        <p:spPr>
          <a:xfrm>
            <a:off x="4514751" y="3447941"/>
            <a:ext cx="412292"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L</a:t>
            </a:r>
            <a:endParaRPr lang="en-US" sz="800" dirty="0">
              <a:solidFill>
                <a:srgbClr val="7E96AA"/>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7F6DAD91-964C-486B-A7B2-BCBD07FF559E}"/>
              </a:ext>
            </a:extLst>
          </p:cNvPr>
          <p:cNvSpPr/>
          <p:nvPr/>
        </p:nvSpPr>
        <p:spPr>
          <a:xfrm>
            <a:off x="9984032" y="2365676"/>
            <a:ext cx="590226"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VS/S</a:t>
            </a:r>
            <a:endParaRPr lang="en-US" sz="800" dirty="0">
              <a:solidFill>
                <a:srgbClr val="7E96AA"/>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0ED45CC5-85FF-4E12-A280-B4472FD7CF2B}"/>
              </a:ext>
            </a:extLst>
          </p:cNvPr>
          <p:cNvSpPr/>
          <p:nvPr/>
        </p:nvSpPr>
        <p:spPr>
          <a:xfrm>
            <a:off x="4337480" y="5376352"/>
            <a:ext cx="412292"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L</a:t>
            </a:r>
            <a:endParaRPr lang="en-US" sz="800" dirty="0">
              <a:solidFill>
                <a:srgbClr val="7E96AA"/>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617FCEC2-45E9-406E-B3A9-C716579600EC}"/>
              </a:ext>
            </a:extLst>
          </p:cNvPr>
          <p:cNvSpPr/>
          <p:nvPr/>
        </p:nvSpPr>
        <p:spPr>
          <a:xfrm>
            <a:off x="9830027" y="5089730"/>
            <a:ext cx="590226"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VS/S</a:t>
            </a:r>
            <a:endParaRPr lang="en-US" sz="800" dirty="0">
              <a:solidFill>
                <a:srgbClr val="7E96AA"/>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FBD08982-F08B-4871-92DA-A96ADF4ED4D7}"/>
              </a:ext>
            </a:extLst>
          </p:cNvPr>
          <p:cNvSpPr/>
          <p:nvPr/>
        </p:nvSpPr>
        <p:spPr>
          <a:xfrm>
            <a:off x="9568541" y="5733018"/>
            <a:ext cx="590226"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VS/S</a:t>
            </a:r>
            <a:endParaRPr lang="en-US" sz="800" dirty="0">
              <a:solidFill>
                <a:srgbClr val="7E96AA"/>
              </a:solidFill>
              <a:latin typeface="Arial" panose="020B0604020202020204" pitchFamily="34" charset="0"/>
              <a:cs typeface="Arial" panose="020B0604020202020204" pitchFamily="34" charset="0"/>
            </a:endParaRPr>
          </a:p>
        </p:txBody>
      </p:sp>
      <p:pic>
        <p:nvPicPr>
          <p:cNvPr id="33" name="Graphic 32">
            <a:extLst>
              <a:ext uri="{FF2B5EF4-FFF2-40B4-BE49-F238E27FC236}">
                <a16:creationId xmlns:a16="http://schemas.microsoft.com/office/drawing/2014/main" id="{DFC16A2D-DA84-4F5B-8FCE-B09F91EB52A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53016" y="2344509"/>
            <a:ext cx="276999" cy="276999"/>
          </a:xfrm>
          <a:prstGeom prst="rect">
            <a:avLst/>
          </a:prstGeom>
        </p:spPr>
      </p:pic>
      <p:pic>
        <p:nvPicPr>
          <p:cNvPr id="36" name="Graphic 35">
            <a:extLst>
              <a:ext uri="{FF2B5EF4-FFF2-40B4-BE49-F238E27FC236}">
                <a16:creationId xmlns:a16="http://schemas.microsoft.com/office/drawing/2014/main" id="{0068C846-70DB-455E-AEBE-95F0BB4D5F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98336" y="4251766"/>
            <a:ext cx="276999" cy="276999"/>
          </a:xfrm>
          <a:prstGeom prst="rect">
            <a:avLst/>
          </a:prstGeom>
        </p:spPr>
      </p:pic>
      <p:pic>
        <p:nvPicPr>
          <p:cNvPr id="37" name="Graphic 36">
            <a:extLst>
              <a:ext uri="{FF2B5EF4-FFF2-40B4-BE49-F238E27FC236}">
                <a16:creationId xmlns:a16="http://schemas.microsoft.com/office/drawing/2014/main" id="{694D1CE9-C413-4F17-9395-8C8B01E0793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06199" y="1702527"/>
            <a:ext cx="276999" cy="276999"/>
          </a:xfrm>
          <a:prstGeom prst="rect">
            <a:avLst/>
          </a:prstGeom>
        </p:spPr>
      </p:pic>
      <p:pic>
        <p:nvPicPr>
          <p:cNvPr id="38" name="Graphic 37">
            <a:extLst>
              <a:ext uri="{FF2B5EF4-FFF2-40B4-BE49-F238E27FC236}">
                <a16:creationId xmlns:a16="http://schemas.microsoft.com/office/drawing/2014/main" id="{53A50AEE-89DD-4B78-BAAF-37A4243F35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80236" y="5577267"/>
            <a:ext cx="276999" cy="276999"/>
          </a:xfrm>
          <a:prstGeom prst="rect">
            <a:avLst/>
          </a:prstGeom>
        </p:spPr>
      </p:pic>
      <p:pic>
        <p:nvPicPr>
          <p:cNvPr id="39" name="Graphic 38">
            <a:extLst>
              <a:ext uri="{FF2B5EF4-FFF2-40B4-BE49-F238E27FC236}">
                <a16:creationId xmlns:a16="http://schemas.microsoft.com/office/drawing/2014/main" id="{8C59DBCB-353A-4C62-B8C1-B824E7C7D9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34471" y="4884038"/>
            <a:ext cx="276999" cy="276999"/>
          </a:xfrm>
          <a:prstGeom prst="rect">
            <a:avLst/>
          </a:prstGeom>
        </p:spPr>
      </p:pic>
      <p:pic>
        <p:nvPicPr>
          <p:cNvPr id="40" name="Graphic 39">
            <a:extLst>
              <a:ext uri="{FF2B5EF4-FFF2-40B4-BE49-F238E27FC236}">
                <a16:creationId xmlns:a16="http://schemas.microsoft.com/office/drawing/2014/main" id="{B5A01C49-73C4-44F9-9D2F-C15D0AE8FD3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01106" y="2332968"/>
            <a:ext cx="276999" cy="276999"/>
          </a:xfrm>
          <a:prstGeom prst="rect">
            <a:avLst/>
          </a:prstGeom>
        </p:spPr>
      </p:pic>
      <p:pic>
        <p:nvPicPr>
          <p:cNvPr id="41" name="Graphic 40">
            <a:extLst>
              <a:ext uri="{FF2B5EF4-FFF2-40B4-BE49-F238E27FC236}">
                <a16:creationId xmlns:a16="http://schemas.microsoft.com/office/drawing/2014/main" id="{5BB39C32-CD1B-4E0C-BF3D-3B9E836B6DA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65417" y="5537268"/>
            <a:ext cx="276999" cy="276999"/>
          </a:xfrm>
          <a:prstGeom prst="rect">
            <a:avLst/>
          </a:prstGeom>
        </p:spPr>
      </p:pic>
      <p:sp>
        <p:nvSpPr>
          <p:cNvPr id="43" name="TextBox 42">
            <a:extLst>
              <a:ext uri="{FF2B5EF4-FFF2-40B4-BE49-F238E27FC236}">
                <a16:creationId xmlns:a16="http://schemas.microsoft.com/office/drawing/2014/main" id="{DC4B9FFC-30B2-476B-8256-C99352305A19}"/>
              </a:ext>
            </a:extLst>
          </p:cNvPr>
          <p:cNvSpPr txBox="1"/>
          <p:nvPr/>
        </p:nvSpPr>
        <p:spPr>
          <a:xfrm>
            <a:off x="11436273" y="6044406"/>
            <a:ext cx="571577" cy="302924"/>
          </a:xfrm>
          <a:prstGeom prst="rect">
            <a:avLst/>
          </a:prstGeom>
          <a:noFill/>
        </p:spPr>
        <p:txBody>
          <a:bodyPr wrap="square" lIns="18288" rIns="18288" rtlCol="0" anchor="ctr">
            <a:noAutofit/>
          </a:bodyPr>
          <a:lstStyle/>
          <a:p>
            <a:r>
              <a:rPr lang="en-US" sz="700" dirty="0">
                <a:solidFill>
                  <a:srgbClr val="7E96AA"/>
                </a:solidFill>
                <a:latin typeface="Arial" panose="020B0604020202020204" pitchFamily="34" charset="0"/>
                <a:cs typeface="Arial" panose="020B0604020202020204" pitchFamily="34" charset="0"/>
              </a:rPr>
              <a:t>See notes for sig. testing</a:t>
            </a:r>
          </a:p>
        </p:txBody>
      </p:sp>
      <p:pic>
        <p:nvPicPr>
          <p:cNvPr id="44" name="Graphic 43">
            <a:extLst>
              <a:ext uri="{FF2B5EF4-FFF2-40B4-BE49-F238E27FC236}">
                <a16:creationId xmlns:a16="http://schemas.microsoft.com/office/drawing/2014/main" id="{D30FDD19-E8B8-421C-8450-DBCA0C06AD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45224" y="6060486"/>
            <a:ext cx="276999" cy="276999"/>
          </a:xfrm>
          <a:prstGeom prst="rect">
            <a:avLst/>
          </a:prstGeom>
        </p:spPr>
      </p:pic>
    </p:spTree>
    <p:extLst>
      <p:ext uri="{BB962C8B-B14F-4D97-AF65-F5344CB8AC3E}">
        <p14:creationId xmlns:p14="http://schemas.microsoft.com/office/powerpoint/2010/main" val="932959570"/>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4DCDEC-C008-4FE8-B17A-8653114F9A34}"/>
              </a:ext>
            </a:extLst>
          </p:cNvPr>
          <p:cNvSpPr>
            <a:spLocks noGrp="1"/>
          </p:cNvSpPr>
          <p:nvPr>
            <p:ph type="ftr" sz="quarter" idx="11"/>
          </p:nvPr>
        </p:nvSpPr>
        <p:spPr/>
        <p:txBody>
          <a:bodyPr/>
          <a:lstStyle/>
          <a:p>
            <a:r>
              <a:rPr lang="en-US" dirty="0"/>
              <a:t>2021 Lenovo Internal. All rights reserved.</a:t>
            </a:r>
          </a:p>
        </p:txBody>
      </p:sp>
      <p:sp>
        <p:nvSpPr>
          <p:cNvPr id="3" name="Content Placeholder 2">
            <a:extLst>
              <a:ext uri="{FF2B5EF4-FFF2-40B4-BE49-F238E27FC236}">
                <a16:creationId xmlns:a16="http://schemas.microsoft.com/office/drawing/2014/main" id="{3D3C0CD1-47EF-4BCA-9911-786B2E375180}"/>
              </a:ext>
            </a:extLst>
          </p:cNvPr>
          <p:cNvSpPr>
            <a:spLocks noGrp="1"/>
          </p:cNvSpPr>
          <p:nvPr>
            <p:ph sz="quarter" idx="12"/>
          </p:nvPr>
        </p:nvSpPr>
        <p:spPr>
          <a:xfrm>
            <a:off x="3950149" y="6295349"/>
            <a:ext cx="6756928" cy="562651"/>
          </a:xfrm>
        </p:spPr>
        <p:txBody>
          <a:bodyPr vert="horz" lIns="91440" tIns="45720" rIns="91440" bIns="45720" rtlCol="0" anchor="b">
            <a:noAutofit/>
          </a:bodyPr>
          <a:lstStyle/>
          <a:p>
            <a:r>
              <a:rPr lang="en-US" dirty="0"/>
              <a:t>Q24. What things would you and your company find useful when forming or refining a remote work from home strategy or integrating new digital transformation solutions around working remotely from home or other locations?</a:t>
            </a:r>
          </a:p>
          <a:p>
            <a:r>
              <a:rPr lang="en-US" dirty="0"/>
              <a:t>Base: ITDM VS/Small (n=1,471), Medium (n=1,474), Large (n=1,462)</a:t>
            </a:r>
          </a:p>
        </p:txBody>
      </p:sp>
      <p:sp>
        <p:nvSpPr>
          <p:cNvPr id="4" name="Slide Number Placeholder 3">
            <a:extLst>
              <a:ext uri="{FF2B5EF4-FFF2-40B4-BE49-F238E27FC236}">
                <a16:creationId xmlns:a16="http://schemas.microsoft.com/office/drawing/2014/main" id="{18F58947-1E64-496D-B2FC-6196F7241FA4}"/>
              </a:ext>
            </a:extLst>
          </p:cNvPr>
          <p:cNvSpPr>
            <a:spLocks noGrp="1"/>
          </p:cNvSpPr>
          <p:nvPr>
            <p:ph type="sldNum" sz="quarter" idx="4"/>
          </p:nvPr>
        </p:nvSpPr>
        <p:spPr/>
        <p:txBody>
          <a:bodyPr/>
          <a:lstStyle/>
          <a:p>
            <a:fld id="{6D22F896-40B5-4ADD-8801-0D06FADFA095}" type="slidenum">
              <a:rPr lang="en-US" smtClean="0">
                <a:latin typeface="Arial" panose="020B0604020202020204" pitchFamily="34" charset="0"/>
              </a:rPr>
              <a:pPr/>
              <a:t>45</a:t>
            </a:fld>
            <a:endParaRPr lang="en-US" dirty="0">
              <a:latin typeface="Arial" panose="020B0604020202020204" pitchFamily="34" charset="0"/>
            </a:endParaRPr>
          </a:p>
        </p:txBody>
      </p:sp>
      <p:sp>
        <p:nvSpPr>
          <p:cNvPr id="5" name="Title 4">
            <a:extLst>
              <a:ext uri="{FF2B5EF4-FFF2-40B4-BE49-F238E27FC236}">
                <a16:creationId xmlns:a16="http://schemas.microsoft.com/office/drawing/2014/main" id="{EDEBBF0B-168C-4251-8320-2798E2980AAE}"/>
              </a:ext>
            </a:extLst>
          </p:cNvPr>
          <p:cNvSpPr>
            <a:spLocks noGrp="1"/>
          </p:cNvSpPr>
          <p:nvPr>
            <p:ph type="title"/>
          </p:nvPr>
        </p:nvSpPr>
        <p:spPr/>
        <p:txBody>
          <a:bodyPr/>
          <a:lstStyle/>
          <a:p>
            <a:r>
              <a:rPr lang="en-US" dirty="0"/>
              <a:t>All-in-one hardware/software bundles, training sessions, and ROI reports are among the most useful strategy solutions, especially among ITDMs at large businesses </a:t>
            </a:r>
          </a:p>
        </p:txBody>
      </p:sp>
      <p:sp>
        <p:nvSpPr>
          <p:cNvPr id="13" name="Arrow: Pentagon 12">
            <a:extLst>
              <a:ext uri="{FF2B5EF4-FFF2-40B4-BE49-F238E27FC236}">
                <a16:creationId xmlns:a16="http://schemas.microsoft.com/office/drawing/2014/main" id="{CCEA447F-F331-4155-A179-88728B536072}"/>
              </a:ext>
            </a:extLst>
          </p:cNvPr>
          <p:cNvSpPr/>
          <p:nvPr/>
        </p:nvSpPr>
        <p:spPr>
          <a:xfrm>
            <a:off x="1" y="870268"/>
            <a:ext cx="744278" cy="27699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chemeClr val="bg1"/>
                </a:solidFill>
                <a:latin typeface="Arial" panose="020B0604020202020204" pitchFamily="34" charset="0"/>
                <a:cs typeface="Arial" panose="020B0604020202020204" pitchFamily="34" charset="0"/>
              </a:rPr>
              <a:t>ITDM</a:t>
            </a:r>
          </a:p>
        </p:txBody>
      </p:sp>
      <p:sp>
        <p:nvSpPr>
          <p:cNvPr id="23" name="TextBox 22">
            <a:extLst>
              <a:ext uri="{FF2B5EF4-FFF2-40B4-BE49-F238E27FC236}">
                <a16:creationId xmlns:a16="http://schemas.microsoft.com/office/drawing/2014/main" id="{BF767A02-3150-4C4E-A41C-6D0862395FF7}"/>
              </a:ext>
            </a:extLst>
          </p:cNvPr>
          <p:cNvSpPr txBox="1"/>
          <p:nvPr/>
        </p:nvSpPr>
        <p:spPr>
          <a:xfrm>
            <a:off x="3377182" y="870268"/>
            <a:ext cx="5434461" cy="338554"/>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Useful Remote Work From Home Strategy Solutions</a:t>
            </a:r>
          </a:p>
        </p:txBody>
      </p:sp>
      <p:graphicFrame>
        <p:nvGraphicFramePr>
          <p:cNvPr id="24" name="Chart 23">
            <a:extLst>
              <a:ext uri="{FF2B5EF4-FFF2-40B4-BE49-F238E27FC236}">
                <a16:creationId xmlns:a16="http://schemas.microsoft.com/office/drawing/2014/main" id="{61F22B21-9789-4BEB-8FF8-68D96D50FC05}"/>
              </a:ext>
            </a:extLst>
          </p:cNvPr>
          <p:cNvGraphicFramePr/>
          <p:nvPr/>
        </p:nvGraphicFramePr>
        <p:xfrm>
          <a:off x="3371337" y="1393488"/>
          <a:ext cx="5446150" cy="4730865"/>
        </p:xfrm>
        <a:graphic>
          <a:graphicData uri="http://schemas.openxmlformats.org/drawingml/2006/chart">
            <c:chart xmlns:c="http://schemas.openxmlformats.org/drawingml/2006/chart" xmlns:r="http://schemas.openxmlformats.org/officeDocument/2006/relationships" r:id="rId3"/>
          </a:graphicData>
        </a:graphic>
      </p:graphicFrame>
      <p:pic>
        <p:nvPicPr>
          <p:cNvPr id="25" name="Graphic 24">
            <a:extLst>
              <a:ext uri="{FF2B5EF4-FFF2-40B4-BE49-F238E27FC236}">
                <a16:creationId xmlns:a16="http://schemas.microsoft.com/office/drawing/2014/main" id="{169C6D7A-FCFC-4A1C-B7F3-FFF8D92A4D18}"/>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6502" r="16840" b="45456"/>
          <a:stretch/>
        </p:blipFill>
        <p:spPr>
          <a:xfrm>
            <a:off x="126597" y="1204817"/>
            <a:ext cx="351749" cy="287825"/>
          </a:xfrm>
          <a:prstGeom prst="rect">
            <a:avLst/>
          </a:prstGeom>
        </p:spPr>
      </p:pic>
      <p:sp>
        <p:nvSpPr>
          <p:cNvPr id="29" name="TextBox 28">
            <a:extLst>
              <a:ext uri="{FF2B5EF4-FFF2-40B4-BE49-F238E27FC236}">
                <a16:creationId xmlns:a16="http://schemas.microsoft.com/office/drawing/2014/main" id="{5D93F62F-4AC4-4169-BD89-8E1B3A54D6AE}"/>
              </a:ext>
            </a:extLst>
          </p:cNvPr>
          <p:cNvSpPr txBox="1"/>
          <p:nvPr/>
        </p:nvSpPr>
        <p:spPr>
          <a:xfrm>
            <a:off x="6135601" y="1481883"/>
            <a:ext cx="753455" cy="326183"/>
          </a:xfrm>
          <a:prstGeom prst="rect">
            <a:avLst/>
          </a:prstGeom>
          <a:noFill/>
        </p:spPr>
        <p:txBody>
          <a:bodyPr wrap="square" lIns="18288" rIns="18288" rtlCol="0" anchor="ctr">
            <a:noAutofit/>
          </a:bodyPr>
          <a:lstStyle/>
          <a:p>
            <a:r>
              <a:rPr lang="en-US" sz="800" dirty="0">
                <a:solidFill>
                  <a:schemeClr val="bg1"/>
                </a:solidFill>
                <a:latin typeface="Arial" panose="020B0604020202020204" pitchFamily="34" charset="0"/>
                <a:cs typeface="Arial" panose="020B0604020202020204" pitchFamily="34" charset="0"/>
              </a:rPr>
              <a:t>VS/Small</a:t>
            </a:r>
          </a:p>
        </p:txBody>
      </p:sp>
      <p:sp>
        <p:nvSpPr>
          <p:cNvPr id="30" name="TextBox 29">
            <a:extLst>
              <a:ext uri="{FF2B5EF4-FFF2-40B4-BE49-F238E27FC236}">
                <a16:creationId xmlns:a16="http://schemas.microsoft.com/office/drawing/2014/main" id="{B08665D7-0F0C-49AC-8ECA-8BB32FBF6A24}"/>
              </a:ext>
            </a:extLst>
          </p:cNvPr>
          <p:cNvSpPr txBox="1"/>
          <p:nvPr/>
        </p:nvSpPr>
        <p:spPr>
          <a:xfrm>
            <a:off x="6135601" y="1614346"/>
            <a:ext cx="753455" cy="326183"/>
          </a:xfrm>
          <a:prstGeom prst="rect">
            <a:avLst/>
          </a:prstGeom>
          <a:noFill/>
        </p:spPr>
        <p:txBody>
          <a:bodyPr wrap="square" lIns="18288" rIns="18288" rtlCol="0" anchor="ctr">
            <a:noAutofit/>
          </a:bodyPr>
          <a:lstStyle/>
          <a:p>
            <a:r>
              <a:rPr lang="en-US" sz="800" dirty="0">
                <a:solidFill>
                  <a:schemeClr val="bg1"/>
                </a:solidFill>
                <a:latin typeface="Arial" panose="020B0604020202020204" pitchFamily="34" charset="0"/>
                <a:cs typeface="Arial" panose="020B0604020202020204" pitchFamily="34" charset="0"/>
              </a:rPr>
              <a:t>Medium</a:t>
            </a:r>
          </a:p>
        </p:txBody>
      </p:sp>
      <p:sp>
        <p:nvSpPr>
          <p:cNvPr id="31" name="TextBox 30">
            <a:extLst>
              <a:ext uri="{FF2B5EF4-FFF2-40B4-BE49-F238E27FC236}">
                <a16:creationId xmlns:a16="http://schemas.microsoft.com/office/drawing/2014/main" id="{BFAFBFBC-458C-42C7-AB53-D69CDBB3B0EA}"/>
              </a:ext>
            </a:extLst>
          </p:cNvPr>
          <p:cNvSpPr txBox="1"/>
          <p:nvPr/>
        </p:nvSpPr>
        <p:spPr>
          <a:xfrm>
            <a:off x="6135601" y="1754981"/>
            <a:ext cx="753455" cy="326183"/>
          </a:xfrm>
          <a:prstGeom prst="rect">
            <a:avLst/>
          </a:prstGeom>
          <a:noFill/>
        </p:spPr>
        <p:txBody>
          <a:bodyPr wrap="square" lIns="18288" rIns="18288" rtlCol="0" anchor="ctr">
            <a:noAutofit/>
          </a:bodyPr>
          <a:lstStyle/>
          <a:p>
            <a:r>
              <a:rPr lang="en-US" sz="800" dirty="0">
                <a:solidFill>
                  <a:schemeClr val="bg1"/>
                </a:solidFill>
                <a:latin typeface="Arial" panose="020B0604020202020204" pitchFamily="34" charset="0"/>
                <a:cs typeface="Arial" panose="020B0604020202020204" pitchFamily="34" charset="0"/>
              </a:rPr>
              <a:t>Large</a:t>
            </a:r>
          </a:p>
        </p:txBody>
      </p:sp>
      <p:sp>
        <p:nvSpPr>
          <p:cNvPr id="17" name="Rectangle 16">
            <a:extLst>
              <a:ext uri="{FF2B5EF4-FFF2-40B4-BE49-F238E27FC236}">
                <a16:creationId xmlns:a16="http://schemas.microsoft.com/office/drawing/2014/main" id="{6BCF3CFE-3270-4C6D-892F-3993D74E16FF}"/>
              </a:ext>
            </a:extLst>
          </p:cNvPr>
          <p:cNvSpPr/>
          <p:nvPr/>
        </p:nvSpPr>
        <p:spPr>
          <a:xfrm>
            <a:off x="7522563" y="2289948"/>
            <a:ext cx="590226"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VS/S</a:t>
            </a:r>
            <a:endParaRPr lang="en-US" sz="800" dirty="0">
              <a:solidFill>
                <a:srgbClr val="7E96AA"/>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71E429D7-F559-49C2-9CB9-DE211B330B78}"/>
              </a:ext>
            </a:extLst>
          </p:cNvPr>
          <p:cNvSpPr/>
          <p:nvPr/>
        </p:nvSpPr>
        <p:spPr>
          <a:xfrm>
            <a:off x="7079413" y="5755214"/>
            <a:ext cx="732893"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VS/S, M</a:t>
            </a:r>
            <a:endParaRPr lang="en-US" sz="800" dirty="0">
              <a:solidFill>
                <a:srgbClr val="7E96AA"/>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6D4EB720-3FDE-4F93-8F39-5A89D1E03B2C}"/>
              </a:ext>
            </a:extLst>
          </p:cNvPr>
          <p:cNvSpPr/>
          <p:nvPr/>
        </p:nvSpPr>
        <p:spPr>
          <a:xfrm>
            <a:off x="7268725" y="3140254"/>
            <a:ext cx="590226"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VS/S</a:t>
            </a:r>
            <a:endParaRPr lang="en-US" sz="800" dirty="0">
              <a:solidFill>
                <a:srgbClr val="7E96AA"/>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4D3E1C63-7692-42A7-919E-E0404598F52A}"/>
              </a:ext>
            </a:extLst>
          </p:cNvPr>
          <p:cNvSpPr/>
          <p:nvPr/>
        </p:nvSpPr>
        <p:spPr>
          <a:xfrm>
            <a:off x="7312973" y="3272990"/>
            <a:ext cx="590226"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VS/S</a:t>
            </a:r>
            <a:endParaRPr lang="en-US" sz="800" dirty="0">
              <a:solidFill>
                <a:srgbClr val="7E96AA"/>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670E2FD1-0862-4111-8BB1-19CD9FA4BD33}"/>
              </a:ext>
            </a:extLst>
          </p:cNvPr>
          <p:cNvSpPr/>
          <p:nvPr/>
        </p:nvSpPr>
        <p:spPr>
          <a:xfrm>
            <a:off x="7209733" y="4125337"/>
            <a:ext cx="590226"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VS/S</a:t>
            </a:r>
            <a:endParaRPr lang="en-US" sz="800" dirty="0">
              <a:solidFill>
                <a:srgbClr val="7E96AA"/>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0529A275-5A57-44FB-83B8-F5FD46FD544B}"/>
              </a:ext>
            </a:extLst>
          </p:cNvPr>
          <p:cNvSpPr/>
          <p:nvPr/>
        </p:nvSpPr>
        <p:spPr>
          <a:xfrm>
            <a:off x="7303139" y="4267905"/>
            <a:ext cx="590226"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VS/S</a:t>
            </a:r>
            <a:endParaRPr lang="en-US" sz="800" dirty="0">
              <a:solidFill>
                <a:srgbClr val="7E96AA"/>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34841F52-4432-4FBC-91DB-5CC3F304FD63}"/>
              </a:ext>
            </a:extLst>
          </p:cNvPr>
          <p:cNvSpPr/>
          <p:nvPr/>
        </p:nvSpPr>
        <p:spPr>
          <a:xfrm>
            <a:off x="7283475" y="3779088"/>
            <a:ext cx="590226"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VS/S</a:t>
            </a:r>
            <a:endParaRPr lang="en-US" sz="800" dirty="0">
              <a:solidFill>
                <a:srgbClr val="7E96AA"/>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79648471-61EC-4146-93BB-44F8A0BBACEB}"/>
              </a:ext>
            </a:extLst>
          </p:cNvPr>
          <p:cNvSpPr/>
          <p:nvPr/>
        </p:nvSpPr>
        <p:spPr>
          <a:xfrm>
            <a:off x="7096669" y="4621863"/>
            <a:ext cx="590226"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VS/S</a:t>
            </a:r>
            <a:endParaRPr lang="en-US" sz="800" dirty="0">
              <a:solidFill>
                <a:srgbClr val="7E96AA"/>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844FC5B3-80C1-46C4-B1C7-A82426985A02}"/>
              </a:ext>
            </a:extLst>
          </p:cNvPr>
          <p:cNvSpPr/>
          <p:nvPr/>
        </p:nvSpPr>
        <p:spPr>
          <a:xfrm>
            <a:off x="7190075" y="4764431"/>
            <a:ext cx="590226"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VS/S</a:t>
            </a:r>
            <a:endParaRPr lang="en-US" sz="800" dirty="0">
              <a:solidFill>
                <a:srgbClr val="7E96AA"/>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04D8ABB0-8D99-4A33-BE70-18835A124A99}"/>
              </a:ext>
            </a:extLst>
          </p:cNvPr>
          <p:cNvSpPr txBox="1"/>
          <p:nvPr/>
        </p:nvSpPr>
        <p:spPr>
          <a:xfrm>
            <a:off x="11436273" y="6044406"/>
            <a:ext cx="700300" cy="302924"/>
          </a:xfrm>
          <a:prstGeom prst="rect">
            <a:avLst/>
          </a:prstGeom>
          <a:noFill/>
        </p:spPr>
        <p:txBody>
          <a:bodyPr wrap="square" lIns="18288" rIns="18288" rtlCol="0" anchor="ctr">
            <a:noAutofit/>
          </a:bodyPr>
          <a:lstStyle/>
          <a:p>
            <a:r>
              <a:rPr lang="en-US" sz="700" dirty="0">
                <a:solidFill>
                  <a:srgbClr val="7E96AA"/>
                </a:solidFill>
                <a:latin typeface="Arial" panose="020B0604020202020204" pitchFamily="34" charset="0"/>
                <a:cs typeface="Arial" panose="020B0604020202020204" pitchFamily="34" charset="0"/>
              </a:rPr>
              <a:t>Country differences for all attributes</a:t>
            </a:r>
          </a:p>
        </p:txBody>
      </p:sp>
      <p:pic>
        <p:nvPicPr>
          <p:cNvPr id="42" name="Graphic 41">
            <a:extLst>
              <a:ext uri="{FF2B5EF4-FFF2-40B4-BE49-F238E27FC236}">
                <a16:creationId xmlns:a16="http://schemas.microsoft.com/office/drawing/2014/main" id="{839D13EA-8404-4888-9DA5-88FD0FCFF3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45224" y="6060486"/>
            <a:ext cx="276999" cy="276999"/>
          </a:xfrm>
          <a:prstGeom prst="rect">
            <a:avLst/>
          </a:prstGeom>
        </p:spPr>
      </p:pic>
    </p:spTree>
    <p:extLst>
      <p:ext uri="{BB962C8B-B14F-4D97-AF65-F5344CB8AC3E}">
        <p14:creationId xmlns:p14="http://schemas.microsoft.com/office/powerpoint/2010/main" val="2477270034"/>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9F4581-99F1-4961-9CD8-D0BB09B90ED1}"/>
              </a:ext>
            </a:extLst>
          </p:cNvPr>
          <p:cNvSpPr>
            <a:spLocks noGrp="1"/>
          </p:cNvSpPr>
          <p:nvPr>
            <p:ph type="title"/>
          </p:nvPr>
        </p:nvSpPr>
        <p:spPr/>
        <p:txBody>
          <a:bodyPr/>
          <a:lstStyle/>
          <a:p>
            <a:r>
              <a:rPr lang="en-US" dirty="0"/>
              <a:t>Device As A Service (DaaS)</a:t>
            </a:r>
            <a:br>
              <a:rPr lang="en-US" dirty="0"/>
            </a:br>
            <a:br>
              <a:rPr lang="en-US" dirty="0"/>
            </a:br>
            <a:r>
              <a:rPr lang="en-US" dirty="0"/>
              <a:t>ITDMs</a:t>
            </a:r>
            <a:endParaRPr lang="en-US" b="0" dirty="0"/>
          </a:p>
        </p:txBody>
      </p:sp>
      <p:sp>
        <p:nvSpPr>
          <p:cNvPr id="2" name="Footer Placeholder 1">
            <a:extLst>
              <a:ext uri="{FF2B5EF4-FFF2-40B4-BE49-F238E27FC236}">
                <a16:creationId xmlns:a16="http://schemas.microsoft.com/office/drawing/2014/main" id="{02DC10F3-E0FD-4FF6-AA0A-AE9B2076A4F3}"/>
              </a:ext>
            </a:extLst>
          </p:cNvPr>
          <p:cNvSpPr>
            <a:spLocks noGrp="1"/>
          </p:cNvSpPr>
          <p:nvPr>
            <p:ph type="ftr" sz="quarter" idx="3"/>
          </p:nvPr>
        </p:nvSpPr>
        <p:spPr/>
        <p:txBody>
          <a:bodyPr/>
          <a:lstStyle/>
          <a:p>
            <a:r>
              <a:rPr lang="en-US" dirty="0"/>
              <a:t>2021 Lenovo Internal. All rights reserved.</a:t>
            </a:r>
          </a:p>
        </p:txBody>
      </p:sp>
      <p:sp>
        <p:nvSpPr>
          <p:cNvPr id="8" name="Slide Number Placeholder 4">
            <a:extLst>
              <a:ext uri="{FF2B5EF4-FFF2-40B4-BE49-F238E27FC236}">
                <a16:creationId xmlns:a16="http://schemas.microsoft.com/office/drawing/2014/main" id="{22D81D3D-7DD0-4F5B-9896-F9584990865F}"/>
              </a:ext>
            </a:extLst>
          </p:cNvPr>
          <p:cNvSpPr>
            <a:spLocks noGrp="1"/>
          </p:cNvSpPr>
          <p:nvPr>
            <p:ph type="sldNum" sz="quarter" idx="4"/>
          </p:nvPr>
        </p:nvSpPr>
        <p:spPr>
          <a:xfrm>
            <a:off x="11697661" y="6473952"/>
            <a:ext cx="438912" cy="155448"/>
          </a:xfrm>
        </p:spPr>
        <p:txBody>
          <a:bodyPr/>
          <a:lstStyle/>
          <a:p>
            <a:fld id="{6D22F896-40B5-4ADD-8801-0D06FADFA095}" type="slidenum">
              <a:rPr lang="en-US" smtClean="0">
                <a:solidFill>
                  <a:schemeClr val="bg1"/>
                </a:solidFill>
                <a:latin typeface="Arial" panose="020B0604020202020204" pitchFamily="34" charset="0"/>
              </a:rPr>
              <a:pPr/>
              <a:t>46</a:t>
            </a:fld>
            <a:endParaRPr lang="en-US" dirty="0">
              <a:solidFill>
                <a:schemeClr val="bg1"/>
              </a:solidFill>
              <a:latin typeface="Arial" panose="020B0604020202020204" pitchFamily="34" charset="0"/>
            </a:endParaRPr>
          </a:p>
        </p:txBody>
      </p:sp>
    </p:spTree>
    <p:extLst>
      <p:ext uri="{BB962C8B-B14F-4D97-AF65-F5344CB8AC3E}">
        <p14:creationId xmlns:p14="http://schemas.microsoft.com/office/powerpoint/2010/main" val="1779952811"/>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4DCDEC-C008-4FE8-B17A-8653114F9A34}"/>
              </a:ext>
            </a:extLst>
          </p:cNvPr>
          <p:cNvSpPr>
            <a:spLocks noGrp="1"/>
          </p:cNvSpPr>
          <p:nvPr>
            <p:ph type="ftr" sz="quarter" idx="11"/>
          </p:nvPr>
        </p:nvSpPr>
        <p:spPr/>
        <p:txBody>
          <a:bodyPr/>
          <a:lstStyle/>
          <a:p>
            <a:r>
              <a:rPr lang="en-US" dirty="0"/>
              <a:t>2021 Lenovo Internal. All rights reserved.</a:t>
            </a:r>
          </a:p>
        </p:txBody>
      </p:sp>
      <p:sp>
        <p:nvSpPr>
          <p:cNvPr id="3" name="Content Placeholder 2">
            <a:extLst>
              <a:ext uri="{FF2B5EF4-FFF2-40B4-BE49-F238E27FC236}">
                <a16:creationId xmlns:a16="http://schemas.microsoft.com/office/drawing/2014/main" id="{3D3C0CD1-47EF-4BCA-9911-786B2E375180}"/>
              </a:ext>
            </a:extLst>
          </p:cNvPr>
          <p:cNvSpPr>
            <a:spLocks noGrp="1"/>
          </p:cNvSpPr>
          <p:nvPr>
            <p:ph sz="quarter" idx="12"/>
          </p:nvPr>
        </p:nvSpPr>
        <p:spPr>
          <a:xfrm>
            <a:off x="3950149" y="6295349"/>
            <a:ext cx="6756928" cy="562651"/>
          </a:xfrm>
        </p:spPr>
        <p:txBody>
          <a:bodyPr vert="horz" lIns="91440" tIns="45720" rIns="91440" bIns="45720" rtlCol="0" anchor="b">
            <a:noAutofit/>
          </a:bodyPr>
          <a:lstStyle/>
          <a:p>
            <a:r>
              <a:rPr lang="en-US" dirty="0"/>
              <a:t>See notes for full question text and description of Device as a Service (DaaS). </a:t>
            </a:r>
          </a:p>
          <a:p>
            <a:r>
              <a:rPr lang="en-US" dirty="0"/>
              <a:t>Base: ITDM VS/Small (n=1.471), Medium (n=1,474), Large (n=1,462)</a:t>
            </a:r>
          </a:p>
          <a:p>
            <a:r>
              <a:rPr lang="en-US" dirty="0"/>
              <a:t>Base: ITDM at least somewhat interested in DaaS VS/Small (n=1,252), Medium (n=1,396), Large (n=1,343)</a:t>
            </a:r>
          </a:p>
        </p:txBody>
      </p:sp>
      <p:sp>
        <p:nvSpPr>
          <p:cNvPr id="4" name="Slide Number Placeholder 3">
            <a:extLst>
              <a:ext uri="{FF2B5EF4-FFF2-40B4-BE49-F238E27FC236}">
                <a16:creationId xmlns:a16="http://schemas.microsoft.com/office/drawing/2014/main" id="{18F58947-1E64-496D-B2FC-6196F7241FA4}"/>
              </a:ext>
            </a:extLst>
          </p:cNvPr>
          <p:cNvSpPr>
            <a:spLocks noGrp="1"/>
          </p:cNvSpPr>
          <p:nvPr>
            <p:ph type="sldNum" sz="quarter" idx="4"/>
          </p:nvPr>
        </p:nvSpPr>
        <p:spPr/>
        <p:txBody>
          <a:bodyPr/>
          <a:lstStyle/>
          <a:p>
            <a:fld id="{6D22F896-40B5-4ADD-8801-0D06FADFA095}" type="slidenum">
              <a:rPr lang="en-US" smtClean="0">
                <a:latin typeface="Arial" panose="020B0604020202020204" pitchFamily="34" charset="0"/>
              </a:rPr>
              <a:pPr/>
              <a:t>47</a:t>
            </a:fld>
            <a:endParaRPr lang="en-US" dirty="0">
              <a:latin typeface="Arial" panose="020B0604020202020204" pitchFamily="34" charset="0"/>
            </a:endParaRPr>
          </a:p>
        </p:txBody>
      </p:sp>
      <p:sp>
        <p:nvSpPr>
          <p:cNvPr id="5" name="Title 4">
            <a:extLst>
              <a:ext uri="{FF2B5EF4-FFF2-40B4-BE49-F238E27FC236}">
                <a16:creationId xmlns:a16="http://schemas.microsoft.com/office/drawing/2014/main" id="{EDEBBF0B-168C-4251-8320-2798E2980AAE}"/>
              </a:ext>
            </a:extLst>
          </p:cNvPr>
          <p:cNvSpPr>
            <a:spLocks noGrp="1"/>
          </p:cNvSpPr>
          <p:nvPr>
            <p:ph type="title"/>
          </p:nvPr>
        </p:nvSpPr>
        <p:spPr/>
        <p:txBody>
          <a:bodyPr/>
          <a:lstStyle/>
          <a:p>
            <a:r>
              <a:rPr lang="en-US" dirty="0"/>
              <a:t>A majority of ITDMs are interested in DaaS, more so in larger companies, citing tangible benefits for IT, scalable and up-to-date hardware. Annual pricing preferred </a:t>
            </a:r>
          </a:p>
        </p:txBody>
      </p:sp>
      <p:sp>
        <p:nvSpPr>
          <p:cNvPr id="7" name="TextBox 6">
            <a:extLst>
              <a:ext uri="{FF2B5EF4-FFF2-40B4-BE49-F238E27FC236}">
                <a16:creationId xmlns:a16="http://schemas.microsoft.com/office/drawing/2014/main" id="{DE825024-02AA-4E7D-BBB7-E399918E7AEA}"/>
              </a:ext>
            </a:extLst>
          </p:cNvPr>
          <p:cNvSpPr txBox="1"/>
          <p:nvPr/>
        </p:nvSpPr>
        <p:spPr>
          <a:xfrm>
            <a:off x="636372" y="870268"/>
            <a:ext cx="2535216" cy="523220"/>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DaaS Interest</a:t>
            </a:r>
          </a:p>
          <a:p>
            <a:pPr algn="ctr" defTabSz="1218621">
              <a:defRPr/>
            </a:pPr>
            <a:r>
              <a:rPr lang="en-CA" sz="1200" dirty="0">
                <a:solidFill>
                  <a:srgbClr val="000000"/>
                </a:solidFill>
                <a:latin typeface="Arial" panose="020B0604020202020204" pitchFamily="34" charset="0"/>
                <a:cs typeface="Arial" pitchFamily="34" charset="0"/>
              </a:rPr>
              <a:t>Extremely/Very interested</a:t>
            </a:r>
          </a:p>
        </p:txBody>
      </p:sp>
      <p:sp>
        <p:nvSpPr>
          <p:cNvPr id="13" name="Arrow: Pentagon 12">
            <a:extLst>
              <a:ext uri="{FF2B5EF4-FFF2-40B4-BE49-F238E27FC236}">
                <a16:creationId xmlns:a16="http://schemas.microsoft.com/office/drawing/2014/main" id="{7F21BB1A-0F5D-4D04-BA75-4AD71E1C246C}"/>
              </a:ext>
            </a:extLst>
          </p:cNvPr>
          <p:cNvSpPr/>
          <p:nvPr/>
        </p:nvSpPr>
        <p:spPr>
          <a:xfrm>
            <a:off x="1" y="870268"/>
            <a:ext cx="744278" cy="27699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chemeClr val="bg1"/>
                </a:solidFill>
                <a:latin typeface="Arial" panose="020B0604020202020204" pitchFamily="34" charset="0"/>
                <a:cs typeface="Arial" panose="020B0604020202020204" pitchFamily="34" charset="0"/>
              </a:rPr>
              <a:t>ITDM</a:t>
            </a:r>
          </a:p>
        </p:txBody>
      </p:sp>
      <p:pic>
        <p:nvPicPr>
          <p:cNvPr id="18" name="Graphic 17">
            <a:extLst>
              <a:ext uri="{FF2B5EF4-FFF2-40B4-BE49-F238E27FC236}">
                <a16:creationId xmlns:a16="http://schemas.microsoft.com/office/drawing/2014/main" id="{5B5BC7BE-3E5E-4AE4-9792-EA96B8DEA15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6502" r="16840" b="45456"/>
          <a:stretch/>
        </p:blipFill>
        <p:spPr>
          <a:xfrm>
            <a:off x="126597" y="1204817"/>
            <a:ext cx="351749" cy="287825"/>
          </a:xfrm>
          <a:prstGeom prst="rect">
            <a:avLst/>
          </a:prstGeom>
        </p:spPr>
      </p:pic>
      <p:sp>
        <p:nvSpPr>
          <p:cNvPr id="19" name="TextBox 18">
            <a:extLst>
              <a:ext uri="{FF2B5EF4-FFF2-40B4-BE49-F238E27FC236}">
                <a16:creationId xmlns:a16="http://schemas.microsoft.com/office/drawing/2014/main" id="{4E6CC867-49DE-41CA-A87E-1BEFEE05869E}"/>
              </a:ext>
            </a:extLst>
          </p:cNvPr>
          <p:cNvSpPr txBox="1"/>
          <p:nvPr/>
        </p:nvSpPr>
        <p:spPr>
          <a:xfrm>
            <a:off x="4238507" y="870268"/>
            <a:ext cx="3711810" cy="523220"/>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Benefits of DaaS</a:t>
            </a:r>
          </a:p>
          <a:p>
            <a:pPr algn="ctr" defTabSz="1218621">
              <a:defRPr/>
            </a:pPr>
            <a:r>
              <a:rPr lang="en-US" sz="1200" dirty="0">
                <a:solidFill>
                  <a:srgbClr val="000000"/>
                </a:solidFill>
                <a:latin typeface="Arial" panose="020B0604020202020204" pitchFamily="34" charset="0"/>
                <a:cs typeface="Arial" pitchFamily="34" charset="0"/>
              </a:rPr>
              <a:t>Among those at least somewhat interested</a:t>
            </a:r>
            <a:endParaRPr lang="en-CA" sz="1200" dirty="0">
              <a:solidFill>
                <a:srgbClr val="000000"/>
              </a:solidFill>
              <a:latin typeface="Arial" panose="020B0604020202020204" pitchFamily="34" charset="0"/>
              <a:cs typeface="Arial" pitchFamily="34" charset="0"/>
            </a:endParaRPr>
          </a:p>
        </p:txBody>
      </p:sp>
      <p:graphicFrame>
        <p:nvGraphicFramePr>
          <p:cNvPr id="21" name="Chart 20">
            <a:extLst>
              <a:ext uri="{FF2B5EF4-FFF2-40B4-BE49-F238E27FC236}">
                <a16:creationId xmlns:a16="http://schemas.microsoft.com/office/drawing/2014/main" id="{46A091AB-C5F4-44F8-88D2-EC3C0A6FA52E}"/>
              </a:ext>
            </a:extLst>
          </p:cNvPr>
          <p:cNvGraphicFramePr/>
          <p:nvPr/>
        </p:nvGraphicFramePr>
        <p:xfrm>
          <a:off x="3572170" y="1393488"/>
          <a:ext cx="5446150" cy="4730865"/>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a:extLst>
              <a:ext uri="{FF2B5EF4-FFF2-40B4-BE49-F238E27FC236}">
                <a16:creationId xmlns:a16="http://schemas.microsoft.com/office/drawing/2014/main" id="{D0CFD5B1-6A3C-4E17-88FD-75370FB2B928}"/>
              </a:ext>
            </a:extLst>
          </p:cNvPr>
          <p:cNvSpPr txBox="1"/>
          <p:nvPr/>
        </p:nvSpPr>
        <p:spPr>
          <a:xfrm>
            <a:off x="6354307" y="1504552"/>
            <a:ext cx="753455"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VS/Small</a:t>
            </a:r>
          </a:p>
        </p:txBody>
      </p:sp>
      <p:sp>
        <p:nvSpPr>
          <p:cNvPr id="23" name="TextBox 22">
            <a:extLst>
              <a:ext uri="{FF2B5EF4-FFF2-40B4-BE49-F238E27FC236}">
                <a16:creationId xmlns:a16="http://schemas.microsoft.com/office/drawing/2014/main" id="{D82DB482-ED4A-4818-B8F8-879B5209B08D}"/>
              </a:ext>
            </a:extLst>
          </p:cNvPr>
          <p:cNvSpPr txBox="1"/>
          <p:nvPr/>
        </p:nvSpPr>
        <p:spPr>
          <a:xfrm>
            <a:off x="6354307" y="1686462"/>
            <a:ext cx="753455"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Medium</a:t>
            </a:r>
          </a:p>
        </p:txBody>
      </p:sp>
      <p:sp>
        <p:nvSpPr>
          <p:cNvPr id="24" name="TextBox 23">
            <a:extLst>
              <a:ext uri="{FF2B5EF4-FFF2-40B4-BE49-F238E27FC236}">
                <a16:creationId xmlns:a16="http://schemas.microsoft.com/office/drawing/2014/main" id="{1DBA1771-FE4D-4D81-AF91-AB874E4939E1}"/>
              </a:ext>
            </a:extLst>
          </p:cNvPr>
          <p:cNvSpPr txBox="1"/>
          <p:nvPr/>
        </p:nvSpPr>
        <p:spPr>
          <a:xfrm>
            <a:off x="6354307" y="1868256"/>
            <a:ext cx="753455"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Large</a:t>
            </a:r>
          </a:p>
        </p:txBody>
      </p:sp>
      <p:sp>
        <p:nvSpPr>
          <p:cNvPr id="25" name="TextBox 24">
            <a:extLst>
              <a:ext uri="{FF2B5EF4-FFF2-40B4-BE49-F238E27FC236}">
                <a16:creationId xmlns:a16="http://schemas.microsoft.com/office/drawing/2014/main" id="{125E1978-A33B-4038-B3A6-7FA6F2B617B6}"/>
              </a:ext>
            </a:extLst>
          </p:cNvPr>
          <p:cNvSpPr txBox="1"/>
          <p:nvPr/>
        </p:nvSpPr>
        <p:spPr>
          <a:xfrm>
            <a:off x="8314087" y="870268"/>
            <a:ext cx="3711810" cy="523220"/>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Preferred DaaS Payment Model</a:t>
            </a:r>
          </a:p>
          <a:p>
            <a:pPr algn="ctr" defTabSz="1218621">
              <a:defRPr/>
            </a:pPr>
            <a:r>
              <a:rPr lang="en-US" sz="1200" dirty="0">
                <a:solidFill>
                  <a:srgbClr val="000000"/>
                </a:solidFill>
                <a:latin typeface="Arial" panose="020B0604020202020204" pitchFamily="34" charset="0"/>
                <a:cs typeface="Arial" pitchFamily="34" charset="0"/>
              </a:rPr>
              <a:t>Among those at least somewhat interested</a:t>
            </a:r>
            <a:endParaRPr lang="en-CA" sz="1200" dirty="0">
              <a:solidFill>
                <a:srgbClr val="000000"/>
              </a:solidFill>
              <a:latin typeface="Arial" panose="020B0604020202020204" pitchFamily="34" charset="0"/>
              <a:cs typeface="Arial" pitchFamily="34" charset="0"/>
            </a:endParaRPr>
          </a:p>
        </p:txBody>
      </p:sp>
      <p:sp>
        <p:nvSpPr>
          <p:cNvPr id="32" name="TextBox 31">
            <a:extLst>
              <a:ext uri="{FF2B5EF4-FFF2-40B4-BE49-F238E27FC236}">
                <a16:creationId xmlns:a16="http://schemas.microsoft.com/office/drawing/2014/main" id="{9220AFAF-03EC-49B0-A2CF-15932CA0CD1D}"/>
              </a:ext>
            </a:extLst>
          </p:cNvPr>
          <p:cNvSpPr txBox="1"/>
          <p:nvPr/>
        </p:nvSpPr>
        <p:spPr>
          <a:xfrm>
            <a:off x="1386917" y="2025702"/>
            <a:ext cx="843501"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VS/Small</a:t>
            </a:r>
          </a:p>
        </p:txBody>
      </p:sp>
      <p:sp>
        <p:nvSpPr>
          <p:cNvPr id="33" name="TextBox 32">
            <a:extLst>
              <a:ext uri="{FF2B5EF4-FFF2-40B4-BE49-F238E27FC236}">
                <a16:creationId xmlns:a16="http://schemas.microsoft.com/office/drawing/2014/main" id="{D3907664-32F5-40E1-898B-1487B88BD5F1}"/>
              </a:ext>
            </a:extLst>
          </p:cNvPr>
          <p:cNvSpPr txBox="1"/>
          <p:nvPr/>
        </p:nvSpPr>
        <p:spPr>
          <a:xfrm>
            <a:off x="1425389" y="3555088"/>
            <a:ext cx="766557"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Medium</a:t>
            </a:r>
          </a:p>
        </p:txBody>
      </p:sp>
      <p:sp>
        <p:nvSpPr>
          <p:cNvPr id="36" name="TextBox 35">
            <a:extLst>
              <a:ext uri="{FF2B5EF4-FFF2-40B4-BE49-F238E27FC236}">
                <a16:creationId xmlns:a16="http://schemas.microsoft.com/office/drawing/2014/main" id="{9D263A67-76D6-444D-B6F6-7244A055AC14}"/>
              </a:ext>
            </a:extLst>
          </p:cNvPr>
          <p:cNvSpPr txBox="1"/>
          <p:nvPr/>
        </p:nvSpPr>
        <p:spPr>
          <a:xfrm>
            <a:off x="1507142" y="5086610"/>
            <a:ext cx="603050"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Large</a:t>
            </a:r>
          </a:p>
        </p:txBody>
      </p:sp>
      <p:pic>
        <p:nvPicPr>
          <p:cNvPr id="43" name="Graphic 42">
            <a:extLst>
              <a:ext uri="{FF2B5EF4-FFF2-40B4-BE49-F238E27FC236}">
                <a16:creationId xmlns:a16="http://schemas.microsoft.com/office/drawing/2014/main" id="{B7D5FC70-EAF8-4E59-AE9D-4D58BE07B837}"/>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23456" b="21606"/>
          <a:stretch/>
        </p:blipFill>
        <p:spPr>
          <a:xfrm>
            <a:off x="1513116" y="5409406"/>
            <a:ext cx="591103" cy="324741"/>
          </a:xfrm>
          <a:prstGeom prst="rect">
            <a:avLst/>
          </a:prstGeom>
        </p:spPr>
      </p:pic>
      <p:pic>
        <p:nvPicPr>
          <p:cNvPr id="44" name="Graphic 43">
            <a:extLst>
              <a:ext uri="{FF2B5EF4-FFF2-40B4-BE49-F238E27FC236}">
                <a16:creationId xmlns:a16="http://schemas.microsoft.com/office/drawing/2014/main" id="{249FFABD-A7CE-4E71-8C62-4C62BC9F5C0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56920" y="2295104"/>
            <a:ext cx="303495" cy="303495"/>
          </a:xfrm>
          <a:prstGeom prst="rect">
            <a:avLst/>
          </a:prstGeom>
        </p:spPr>
      </p:pic>
      <p:grpSp>
        <p:nvGrpSpPr>
          <p:cNvPr id="45" name="Group 44">
            <a:extLst>
              <a:ext uri="{FF2B5EF4-FFF2-40B4-BE49-F238E27FC236}">
                <a16:creationId xmlns:a16="http://schemas.microsoft.com/office/drawing/2014/main" id="{9E5E1767-1C90-4541-9232-DDADBB28710A}"/>
              </a:ext>
            </a:extLst>
          </p:cNvPr>
          <p:cNvGrpSpPr/>
          <p:nvPr/>
        </p:nvGrpSpPr>
        <p:grpSpPr>
          <a:xfrm>
            <a:off x="1550314" y="3844743"/>
            <a:ext cx="516706" cy="303495"/>
            <a:chOff x="1305793" y="4073343"/>
            <a:chExt cx="516706" cy="303495"/>
          </a:xfrm>
        </p:grpSpPr>
        <p:pic>
          <p:nvPicPr>
            <p:cNvPr id="46" name="Graphic 45">
              <a:extLst>
                <a:ext uri="{FF2B5EF4-FFF2-40B4-BE49-F238E27FC236}">
                  <a16:creationId xmlns:a16="http://schemas.microsoft.com/office/drawing/2014/main" id="{1514B8A4-5354-4143-B185-21D57CE01942}"/>
                </a:ext>
              </a:extLst>
            </p:cNvPr>
            <p:cNvPicPr>
              <a:picLocks noChangeAspect="1"/>
            </p:cNvPicPr>
            <p:nvPr/>
          </p:nvPicPr>
          <p:blipFill>
            <a:blip r:embed="rId8">
              <a:extLst>
                <a:ext uri="{96DAC541-7B7A-43D3-8B79-37D633B846F1}">
                  <asvg:svgBlip xmlns:asvg="http://schemas.microsoft.com/office/drawing/2016/SVG/main" r:embed="rId10"/>
                </a:ext>
              </a:extLst>
            </a:blip>
            <a:stretch>
              <a:fillRect/>
            </a:stretch>
          </p:blipFill>
          <p:spPr>
            <a:xfrm>
              <a:off x="1305793" y="4073343"/>
              <a:ext cx="303495" cy="303495"/>
            </a:xfrm>
            <a:prstGeom prst="rect">
              <a:avLst/>
            </a:prstGeom>
          </p:spPr>
        </p:pic>
        <p:pic>
          <p:nvPicPr>
            <p:cNvPr id="47" name="Graphic 46">
              <a:extLst>
                <a:ext uri="{FF2B5EF4-FFF2-40B4-BE49-F238E27FC236}">
                  <a16:creationId xmlns:a16="http://schemas.microsoft.com/office/drawing/2014/main" id="{1AACD5F2-DD9C-415C-AA6B-1C7953E18E94}"/>
                </a:ext>
              </a:extLst>
            </p:cNvPr>
            <p:cNvPicPr>
              <a:picLocks noChangeAspect="1"/>
            </p:cNvPicPr>
            <p:nvPr/>
          </p:nvPicPr>
          <p:blipFill>
            <a:blip r:embed="rId8">
              <a:extLst>
                <a:ext uri="{96DAC541-7B7A-43D3-8B79-37D633B846F1}">
                  <asvg:svgBlip xmlns:asvg="http://schemas.microsoft.com/office/drawing/2016/SVG/main" r:embed="rId10"/>
                </a:ext>
              </a:extLst>
            </a:blip>
            <a:stretch>
              <a:fillRect/>
            </a:stretch>
          </p:blipFill>
          <p:spPr>
            <a:xfrm>
              <a:off x="1519004" y="4073343"/>
              <a:ext cx="303495" cy="303495"/>
            </a:xfrm>
            <a:prstGeom prst="rect">
              <a:avLst/>
            </a:prstGeom>
          </p:spPr>
        </p:pic>
      </p:grpSp>
      <p:sp>
        <p:nvSpPr>
          <p:cNvPr id="48" name="Rectangle 47">
            <a:extLst>
              <a:ext uri="{FF2B5EF4-FFF2-40B4-BE49-F238E27FC236}">
                <a16:creationId xmlns:a16="http://schemas.microsoft.com/office/drawing/2014/main" id="{C7A61DB3-8145-4093-B9C2-95CD5AE389D9}"/>
              </a:ext>
            </a:extLst>
          </p:cNvPr>
          <p:cNvSpPr/>
          <p:nvPr/>
        </p:nvSpPr>
        <p:spPr>
          <a:xfrm>
            <a:off x="746997" y="1258592"/>
            <a:ext cx="2194561" cy="1051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C04E00"/>
                </a:solidFill>
                <a:latin typeface="Arial" panose="020B0604020202020204" pitchFamily="34" charset="0"/>
                <a:cs typeface="Arial" panose="020B0604020202020204" pitchFamily="34" charset="0"/>
              </a:rPr>
              <a:t>53</a:t>
            </a:r>
            <a:r>
              <a:rPr lang="en-US" sz="3200" b="1" dirty="0">
                <a:solidFill>
                  <a:srgbClr val="C04E00"/>
                </a:solidFill>
                <a:latin typeface="Arial" panose="020B0604020202020204" pitchFamily="34" charset="0"/>
                <a:cs typeface="Arial" panose="020B0604020202020204" pitchFamily="34" charset="0"/>
              </a:rPr>
              <a:t>%</a:t>
            </a:r>
            <a:endParaRPr lang="en-US" sz="4400" b="1" dirty="0">
              <a:solidFill>
                <a:srgbClr val="C04E00"/>
              </a:solidFill>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BAF0168F-FAD5-41C4-862A-67C42013BD9E}"/>
              </a:ext>
            </a:extLst>
          </p:cNvPr>
          <p:cNvSpPr/>
          <p:nvPr/>
        </p:nvSpPr>
        <p:spPr>
          <a:xfrm>
            <a:off x="746997" y="2814403"/>
            <a:ext cx="2194561" cy="1051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6A00"/>
                </a:solidFill>
                <a:latin typeface="Arial" panose="020B0604020202020204" pitchFamily="34" charset="0"/>
                <a:cs typeface="Arial" panose="020B0604020202020204" pitchFamily="34" charset="0"/>
              </a:rPr>
              <a:t>68</a:t>
            </a:r>
            <a:r>
              <a:rPr lang="en-US" sz="3200" b="1" dirty="0">
                <a:solidFill>
                  <a:srgbClr val="FF6A00"/>
                </a:solidFill>
                <a:latin typeface="Arial" panose="020B0604020202020204" pitchFamily="34" charset="0"/>
                <a:cs typeface="Arial" panose="020B0604020202020204" pitchFamily="34" charset="0"/>
              </a:rPr>
              <a:t>%</a:t>
            </a:r>
            <a:endParaRPr lang="en-US" sz="4400" b="1" dirty="0">
              <a:solidFill>
                <a:srgbClr val="FF6A00"/>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995406E9-0756-4CB0-B976-18E7474224AF}"/>
              </a:ext>
            </a:extLst>
          </p:cNvPr>
          <p:cNvSpPr/>
          <p:nvPr/>
        </p:nvSpPr>
        <p:spPr>
          <a:xfrm>
            <a:off x="746997" y="4370214"/>
            <a:ext cx="2194561" cy="1051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B2A0"/>
                </a:solidFill>
                <a:latin typeface="Arial" panose="020B0604020202020204" pitchFamily="34" charset="0"/>
                <a:cs typeface="Arial" panose="020B0604020202020204" pitchFamily="34" charset="0"/>
              </a:rPr>
              <a:t>67</a:t>
            </a:r>
            <a:r>
              <a:rPr lang="en-US" sz="3200" b="1" dirty="0">
                <a:solidFill>
                  <a:srgbClr val="FFB2A0"/>
                </a:solidFill>
                <a:latin typeface="Arial" panose="020B0604020202020204" pitchFamily="34" charset="0"/>
                <a:cs typeface="Arial" panose="020B0604020202020204" pitchFamily="34" charset="0"/>
              </a:rPr>
              <a:t>%</a:t>
            </a:r>
            <a:endParaRPr lang="en-US" sz="4400" b="1" dirty="0">
              <a:solidFill>
                <a:srgbClr val="FFB2A0"/>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3CB2EB57-4695-4DF9-8DE8-DE6AA7661692}"/>
              </a:ext>
            </a:extLst>
          </p:cNvPr>
          <p:cNvSpPr/>
          <p:nvPr/>
        </p:nvSpPr>
        <p:spPr>
          <a:xfrm>
            <a:off x="407108" y="2480374"/>
            <a:ext cx="2803119" cy="419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8% already use DaaS-like service</a:t>
            </a:r>
          </a:p>
        </p:txBody>
      </p:sp>
      <p:sp>
        <p:nvSpPr>
          <p:cNvPr id="53" name="Rectangle 52">
            <a:extLst>
              <a:ext uri="{FF2B5EF4-FFF2-40B4-BE49-F238E27FC236}">
                <a16:creationId xmlns:a16="http://schemas.microsoft.com/office/drawing/2014/main" id="{DF4BDB8F-120C-4472-847C-9A448323AC1A}"/>
              </a:ext>
            </a:extLst>
          </p:cNvPr>
          <p:cNvSpPr/>
          <p:nvPr/>
        </p:nvSpPr>
        <p:spPr>
          <a:xfrm>
            <a:off x="453228" y="3949451"/>
            <a:ext cx="2710879" cy="557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12% already use DaaS-like service</a:t>
            </a:r>
          </a:p>
        </p:txBody>
      </p:sp>
      <p:sp>
        <p:nvSpPr>
          <p:cNvPr id="54" name="Rectangle 53">
            <a:extLst>
              <a:ext uri="{FF2B5EF4-FFF2-40B4-BE49-F238E27FC236}">
                <a16:creationId xmlns:a16="http://schemas.microsoft.com/office/drawing/2014/main" id="{2B55513D-7CCD-44D5-80DD-9356E9B46746}"/>
              </a:ext>
            </a:extLst>
          </p:cNvPr>
          <p:cNvSpPr/>
          <p:nvPr/>
        </p:nvSpPr>
        <p:spPr>
          <a:xfrm>
            <a:off x="497094" y="5629592"/>
            <a:ext cx="2623147" cy="419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11% already use DaaS-like service</a:t>
            </a:r>
          </a:p>
        </p:txBody>
      </p:sp>
      <p:cxnSp>
        <p:nvCxnSpPr>
          <p:cNvPr id="9" name="Straight Connector 8">
            <a:extLst>
              <a:ext uri="{FF2B5EF4-FFF2-40B4-BE49-F238E27FC236}">
                <a16:creationId xmlns:a16="http://schemas.microsoft.com/office/drawing/2014/main" id="{A9DCF6BD-094F-4892-AAC0-5C9B3A13C36A}"/>
              </a:ext>
            </a:extLst>
          </p:cNvPr>
          <p:cNvCxnSpPr/>
          <p:nvPr/>
        </p:nvCxnSpPr>
        <p:spPr>
          <a:xfrm>
            <a:off x="8224001" y="1492642"/>
            <a:ext cx="0" cy="4631711"/>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279CD8B-467C-4D17-BA89-1946E4321D53}"/>
              </a:ext>
            </a:extLst>
          </p:cNvPr>
          <p:cNvCxnSpPr/>
          <p:nvPr/>
        </p:nvCxnSpPr>
        <p:spPr>
          <a:xfrm>
            <a:off x="3237134" y="1492642"/>
            <a:ext cx="0" cy="4631711"/>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Chart 9">
            <a:extLst>
              <a:ext uri="{FF2B5EF4-FFF2-40B4-BE49-F238E27FC236}">
                <a16:creationId xmlns:a16="http://schemas.microsoft.com/office/drawing/2014/main" id="{B7ED5213-C6BC-4D3F-A1EE-4E47D4DBD66A}"/>
              </a:ext>
            </a:extLst>
          </p:cNvPr>
          <p:cNvGraphicFramePr/>
          <p:nvPr/>
        </p:nvGraphicFramePr>
        <p:xfrm>
          <a:off x="8389860" y="1307968"/>
          <a:ext cx="3744230" cy="4156544"/>
        </p:xfrm>
        <a:graphic>
          <a:graphicData uri="http://schemas.openxmlformats.org/drawingml/2006/chart">
            <c:chart xmlns:c="http://schemas.openxmlformats.org/drawingml/2006/chart" xmlns:r="http://schemas.openxmlformats.org/officeDocument/2006/relationships" r:id="rId11"/>
          </a:graphicData>
        </a:graphic>
      </p:graphicFrame>
      <p:sp>
        <p:nvSpPr>
          <p:cNvPr id="58" name="TextBox 57">
            <a:extLst>
              <a:ext uri="{FF2B5EF4-FFF2-40B4-BE49-F238E27FC236}">
                <a16:creationId xmlns:a16="http://schemas.microsoft.com/office/drawing/2014/main" id="{E3E4B6C1-F42C-4168-B09D-54B7B1344731}"/>
              </a:ext>
            </a:extLst>
          </p:cNvPr>
          <p:cNvSpPr txBox="1"/>
          <p:nvPr/>
        </p:nvSpPr>
        <p:spPr>
          <a:xfrm rot="16200000">
            <a:off x="8481998" y="4201254"/>
            <a:ext cx="753455"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VS/Small</a:t>
            </a:r>
          </a:p>
        </p:txBody>
      </p:sp>
      <p:sp>
        <p:nvSpPr>
          <p:cNvPr id="61" name="TextBox 60">
            <a:extLst>
              <a:ext uri="{FF2B5EF4-FFF2-40B4-BE49-F238E27FC236}">
                <a16:creationId xmlns:a16="http://schemas.microsoft.com/office/drawing/2014/main" id="{D92E729E-F427-42A0-8631-FBFF2F0DF5DF}"/>
              </a:ext>
            </a:extLst>
          </p:cNvPr>
          <p:cNvSpPr txBox="1"/>
          <p:nvPr/>
        </p:nvSpPr>
        <p:spPr>
          <a:xfrm rot="16200000">
            <a:off x="8708962" y="4201254"/>
            <a:ext cx="753455"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Medium</a:t>
            </a:r>
          </a:p>
        </p:txBody>
      </p:sp>
      <p:sp>
        <p:nvSpPr>
          <p:cNvPr id="65" name="TextBox 64">
            <a:extLst>
              <a:ext uri="{FF2B5EF4-FFF2-40B4-BE49-F238E27FC236}">
                <a16:creationId xmlns:a16="http://schemas.microsoft.com/office/drawing/2014/main" id="{D4E59D96-DFA8-4FAD-BD93-9F167B8B5C23}"/>
              </a:ext>
            </a:extLst>
          </p:cNvPr>
          <p:cNvSpPr txBox="1"/>
          <p:nvPr/>
        </p:nvSpPr>
        <p:spPr>
          <a:xfrm rot="16200000">
            <a:off x="8981533" y="4201254"/>
            <a:ext cx="753455"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Large</a:t>
            </a:r>
          </a:p>
        </p:txBody>
      </p:sp>
      <p:sp>
        <p:nvSpPr>
          <p:cNvPr id="39" name="Rectangle 38">
            <a:extLst>
              <a:ext uri="{FF2B5EF4-FFF2-40B4-BE49-F238E27FC236}">
                <a16:creationId xmlns:a16="http://schemas.microsoft.com/office/drawing/2014/main" id="{F022C2C3-5BBC-4ACD-A3D4-9E348218A29D}"/>
              </a:ext>
            </a:extLst>
          </p:cNvPr>
          <p:cNvSpPr/>
          <p:nvPr/>
        </p:nvSpPr>
        <p:spPr>
          <a:xfrm>
            <a:off x="2325169" y="3292160"/>
            <a:ext cx="590226"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VS/S</a:t>
            </a:r>
            <a:endParaRPr lang="en-US" sz="800" dirty="0">
              <a:solidFill>
                <a:srgbClr val="7E96AA"/>
              </a:solidFill>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B0D376A9-4075-4685-987B-C0379BC4EC8A}"/>
              </a:ext>
            </a:extLst>
          </p:cNvPr>
          <p:cNvSpPr/>
          <p:nvPr/>
        </p:nvSpPr>
        <p:spPr>
          <a:xfrm>
            <a:off x="2325169" y="4814514"/>
            <a:ext cx="590226"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VS/S</a:t>
            </a:r>
            <a:endParaRPr lang="en-US" sz="800" dirty="0">
              <a:solidFill>
                <a:srgbClr val="7E96AA"/>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D28F13E9-F745-4784-B891-0B696651E708}"/>
              </a:ext>
            </a:extLst>
          </p:cNvPr>
          <p:cNvSpPr txBox="1"/>
          <p:nvPr/>
        </p:nvSpPr>
        <p:spPr>
          <a:xfrm>
            <a:off x="11436273" y="6044406"/>
            <a:ext cx="700300" cy="302924"/>
          </a:xfrm>
          <a:prstGeom prst="rect">
            <a:avLst/>
          </a:prstGeom>
          <a:noFill/>
        </p:spPr>
        <p:txBody>
          <a:bodyPr wrap="square" lIns="18288" rIns="18288" rtlCol="0" anchor="ctr">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7E96AA"/>
                </a:solidFill>
                <a:effectLst/>
                <a:uLnTx/>
                <a:uFillTx/>
                <a:latin typeface="Arial" panose="020B0604020202020204" pitchFamily="34" charset="0"/>
                <a:ea typeface="+mn-ea"/>
                <a:cs typeface="Arial" panose="020B0604020202020204" pitchFamily="34" charset="0"/>
              </a:rPr>
              <a:t>Country differences for all attributes</a:t>
            </a:r>
          </a:p>
        </p:txBody>
      </p:sp>
      <p:pic>
        <p:nvPicPr>
          <p:cNvPr id="63" name="Graphic 62">
            <a:extLst>
              <a:ext uri="{FF2B5EF4-FFF2-40B4-BE49-F238E27FC236}">
                <a16:creationId xmlns:a16="http://schemas.microsoft.com/office/drawing/2014/main" id="{0F7E3BA6-4B1F-4917-BC47-B9F63EAB345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145224" y="6060486"/>
            <a:ext cx="276999" cy="276999"/>
          </a:xfrm>
          <a:prstGeom prst="rect">
            <a:avLst/>
          </a:prstGeom>
        </p:spPr>
      </p:pic>
      <p:sp>
        <p:nvSpPr>
          <p:cNvPr id="6" name="Rectangle 5">
            <a:extLst>
              <a:ext uri="{FF2B5EF4-FFF2-40B4-BE49-F238E27FC236}">
                <a16:creationId xmlns:a16="http://schemas.microsoft.com/office/drawing/2014/main" id="{C234B23C-8386-41FC-B674-9AD47E342FDF}"/>
              </a:ext>
            </a:extLst>
          </p:cNvPr>
          <p:cNvSpPr/>
          <p:nvPr/>
        </p:nvSpPr>
        <p:spPr>
          <a:xfrm>
            <a:off x="8223909" y="5563666"/>
            <a:ext cx="2594886" cy="78366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Country differences: Indonesia very interested in DaaS across all business sizes, interested in focusing in-house IT on more strategic projects and having up-to-date hardware more easily</a:t>
            </a:r>
          </a:p>
        </p:txBody>
      </p:sp>
    </p:spTree>
    <p:extLst>
      <p:ext uri="{BB962C8B-B14F-4D97-AF65-F5344CB8AC3E}">
        <p14:creationId xmlns:p14="http://schemas.microsoft.com/office/powerpoint/2010/main" val="1859393911"/>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4DCDEC-C008-4FE8-B17A-8653114F9A34}"/>
              </a:ext>
            </a:extLst>
          </p:cNvPr>
          <p:cNvSpPr>
            <a:spLocks noGrp="1"/>
          </p:cNvSpPr>
          <p:nvPr>
            <p:ph type="ftr" sz="quarter" idx="11"/>
          </p:nvPr>
        </p:nvSpPr>
        <p:spPr/>
        <p:txBody>
          <a:bodyPr/>
          <a:lstStyle/>
          <a:p>
            <a:r>
              <a:rPr lang="en-US" dirty="0"/>
              <a:t>2021 Lenovo Internal. All rights reserved.</a:t>
            </a:r>
          </a:p>
        </p:txBody>
      </p:sp>
      <p:sp>
        <p:nvSpPr>
          <p:cNvPr id="3" name="Content Placeholder 2">
            <a:extLst>
              <a:ext uri="{FF2B5EF4-FFF2-40B4-BE49-F238E27FC236}">
                <a16:creationId xmlns:a16="http://schemas.microsoft.com/office/drawing/2014/main" id="{3D3C0CD1-47EF-4BCA-9911-786B2E375180}"/>
              </a:ext>
            </a:extLst>
          </p:cNvPr>
          <p:cNvSpPr>
            <a:spLocks noGrp="1"/>
          </p:cNvSpPr>
          <p:nvPr>
            <p:ph sz="quarter" idx="12"/>
          </p:nvPr>
        </p:nvSpPr>
        <p:spPr>
          <a:xfrm>
            <a:off x="3950149" y="6295349"/>
            <a:ext cx="6756928" cy="562651"/>
          </a:xfrm>
        </p:spPr>
        <p:txBody>
          <a:bodyPr vert="horz" lIns="91440" tIns="45720" rIns="91440" bIns="45720" rtlCol="0" anchor="b">
            <a:noAutofit/>
          </a:bodyPr>
          <a:lstStyle/>
          <a:p>
            <a:r>
              <a:rPr lang="en-US" dirty="0"/>
              <a:t>Q38. About how often does your company refresh desktop or laptop computers for workers?  By refresh, we mean replacing older hardware with new, updated hardware.</a:t>
            </a:r>
          </a:p>
          <a:p>
            <a:r>
              <a:rPr lang="en-US" dirty="0"/>
              <a:t>Base: ITDM VS/Small (n=1,471), Medium (n=1,474), Large (n=1,462)</a:t>
            </a:r>
          </a:p>
        </p:txBody>
      </p:sp>
      <p:sp>
        <p:nvSpPr>
          <p:cNvPr id="4" name="Slide Number Placeholder 3">
            <a:extLst>
              <a:ext uri="{FF2B5EF4-FFF2-40B4-BE49-F238E27FC236}">
                <a16:creationId xmlns:a16="http://schemas.microsoft.com/office/drawing/2014/main" id="{18F58947-1E64-496D-B2FC-6196F7241FA4}"/>
              </a:ext>
            </a:extLst>
          </p:cNvPr>
          <p:cNvSpPr>
            <a:spLocks noGrp="1"/>
          </p:cNvSpPr>
          <p:nvPr>
            <p:ph type="sldNum" sz="quarter" idx="4"/>
          </p:nvPr>
        </p:nvSpPr>
        <p:spPr/>
        <p:txBody>
          <a:bodyPr/>
          <a:lstStyle/>
          <a:p>
            <a:fld id="{6D22F896-40B5-4ADD-8801-0D06FADFA095}" type="slidenum">
              <a:rPr lang="en-US" smtClean="0">
                <a:latin typeface="Arial" panose="020B0604020202020204" pitchFamily="34" charset="0"/>
              </a:rPr>
              <a:pPr/>
              <a:t>48</a:t>
            </a:fld>
            <a:endParaRPr lang="en-US" dirty="0">
              <a:latin typeface="Arial" panose="020B0604020202020204" pitchFamily="34" charset="0"/>
            </a:endParaRPr>
          </a:p>
        </p:txBody>
      </p:sp>
      <p:sp>
        <p:nvSpPr>
          <p:cNvPr id="5" name="Title 4">
            <a:extLst>
              <a:ext uri="{FF2B5EF4-FFF2-40B4-BE49-F238E27FC236}">
                <a16:creationId xmlns:a16="http://schemas.microsoft.com/office/drawing/2014/main" id="{EDEBBF0B-168C-4251-8320-2798E2980AAE}"/>
              </a:ext>
            </a:extLst>
          </p:cNvPr>
          <p:cNvSpPr>
            <a:spLocks noGrp="1"/>
          </p:cNvSpPr>
          <p:nvPr>
            <p:ph type="title"/>
          </p:nvPr>
        </p:nvSpPr>
        <p:spPr/>
        <p:txBody>
          <a:bodyPr/>
          <a:lstStyle/>
          <a:p>
            <a:r>
              <a:rPr lang="en-US" dirty="0"/>
              <a:t>Nearly 40% of companies are only refreshing PCs every 4+ years, opening up a potential to shift those to a faster refresh cycle</a:t>
            </a:r>
          </a:p>
        </p:txBody>
      </p:sp>
      <p:sp>
        <p:nvSpPr>
          <p:cNvPr id="7" name="TextBox 6">
            <a:extLst>
              <a:ext uri="{FF2B5EF4-FFF2-40B4-BE49-F238E27FC236}">
                <a16:creationId xmlns:a16="http://schemas.microsoft.com/office/drawing/2014/main" id="{DE825024-02AA-4E7D-BBB7-E399918E7AEA}"/>
              </a:ext>
            </a:extLst>
          </p:cNvPr>
          <p:cNvSpPr txBox="1"/>
          <p:nvPr/>
        </p:nvSpPr>
        <p:spPr>
          <a:xfrm>
            <a:off x="3377182" y="870268"/>
            <a:ext cx="5434461" cy="338554"/>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How Often Company Refreshes Computers</a:t>
            </a:r>
          </a:p>
        </p:txBody>
      </p:sp>
      <p:graphicFrame>
        <p:nvGraphicFramePr>
          <p:cNvPr id="38" name="Chart 37">
            <a:extLst>
              <a:ext uri="{FF2B5EF4-FFF2-40B4-BE49-F238E27FC236}">
                <a16:creationId xmlns:a16="http://schemas.microsoft.com/office/drawing/2014/main" id="{39B992E4-BE87-4EB2-A8B6-5DD9A74BE128}"/>
              </a:ext>
            </a:extLst>
          </p:cNvPr>
          <p:cNvGraphicFramePr/>
          <p:nvPr>
            <p:extLst>
              <p:ext uri="{D42A27DB-BD31-4B8C-83A1-F6EECF244321}">
                <p14:modId xmlns:p14="http://schemas.microsoft.com/office/powerpoint/2010/main" val="2057689814"/>
              </p:ext>
            </p:extLst>
          </p:nvPr>
        </p:nvGraphicFramePr>
        <p:xfrm>
          <a:off x="2591827" y="2228874"/>
          <a:ext cx="7120879" cy="3908754"/>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a:extLst>
              <a:ext uri="{FF2B5EF4-FFF2-40B4-BE49-F238E27FC236}">
                <a16:creationId xmlns:a16="http://schemas.microsoft.com/office/drawing/2014/main" id="{18094DCC-FFB3-4890-858C-F07117132DB0}"/>
              </a:ext>
            </a:extLst>
          </p:cNvPr>
          <p:cNvGrpSpPr/>
          <p:nvPr/>
        </p:nvGrpSpPr>
        <p:grpSpPr>
          <a:xfrm>
            <a:off x="8131826" y="1597990"/>
            <a:ext cx="603050" cy="627193"/>
            <a:chOff x="7726957" y="1597990"/>
            <a:chExt cx="603050" cy="627193"/>
          </a:xfrm>
        </p:grpSpPr>
        <p:sp>
          <p:nvSpPr>
            <p:cNvPr id="42" name="TextBox 41">
              <a:extLst>
                <a:ext uri="{FF2B5EF4-FFF2-40B4-BE49-F238E27FC236}">
                  <a16:creationId xmlns:a16="http://schemas.microsoft.com/office/drawing/2014/main" id="{D85D978F-2DBB-4DE0-B399-298CA69758A3}"/>
                </a:ext>
              </a:extLst>
            </p:cNvPr>
            <p:cNvSpPr txBox="1"/>
            <p:nvPr/>
          </p:nvSpPr>
          <p:spPr>
            <a:xfrm>
              <a:off x="7726957" y="1597990"/>
              <a:ext cx="603050"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Large</a:t>
              </a:r>
            </a:p>
          </p:txBody>
        </p:sp>
        <p:pic>
          <p:nvPicPr>
            <p:cNvPr id="43" name="Graphic 42">
              <a:extLst>
                <a:ext uri="{FF2B5EF4-FFF2-40B4-BE49-F238E27FC236}">
                  <a16:creationId xmlns:a16="http://schemas.microsoft.com/office/drawing/2014/main" id="{6BF58798-1C83-416B-A1B4-56A549E69804}"/>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23456" b="21606"/>
            <a:stretch/>
          </p:blipFill>
          <p:spPr>
            <a:xfrm>
              <a:off x="7729342" y="1900442"/>
              <a:ext cx="591103" cy="324741"/>
            </a:xfrm>
            <a:prstGeom prst="rect">
              <a:avLst/>
            </a:prstGeom>
          </p:spPr>
        </p:pic>
      </p:grpSp>
      <p:grpSp>
        <p:nvGrpSpPr>
          <p:cNvPr id="11" name="Group 10">
            <a:extLst>
              <a:ext uri="{FF2B5EF4-FFF2-40B4-BE49-F238E27FC236}">
                <a16:creationId xmlns:a16="http://schemas.microsoft.com/office/drawing/2014/main" id="{EB83A7C0-A0B2-4EAE-A3D8-5FF5AC4D7623}"/>
              </a:ext>
            </a:extLst>
          </p:cNvPr>
          <p:cNvGrpSpPr/>
          <p:nvPr/>
        </p:nvGrpSpPr>
        <p:grpSpPr>
          <a:xfrm>
            <a:off x="5771426" y="1597990"/>
            <a:ext cx="766557" cy="598616"/>
            <a:chOff x="6400443" y="1597990"/>
            <a:chExt cx="766557" cy="598616"/>
          </a:xfrm>
        </p:grpSpPr>
        <p:sp>
          <p:nvSpPr>
            <p:cNvPr id="41" name="TextBox 40">
              <a:extLst>
                <a:ext uri="{FF2B5EF4-FFF2-40B4-BE49-F238E27FC236}">
                  <a16:creationId xmlns:a16="http://schemas.microsoft.com/office/drawing/2014/main" id="{B745957C-0179-4F73-BCBF-85048B24521F}"/>
                </a:ext>
              </a:extLst>
            </p:cNvPr>
            <p:cNvSpPr txBox="1"/>
            <p:nvPr/>
          </p:nvSpPr>
          <p:spPr>
            <a:xfrm>
              <a:off x="6400443" y="1597990"/>
              <a:ext cx="766557"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Medium</a:t>
              </a:r>
            </a:p>
          </p:txBody>
        </p:sp>
        <p:grpSp>
          <p:nvGrpSpPr>
            <p:cNvPr id="44" name="Group 43">
              <a:extLst>
                <a:ext uri="{FF2B5EF4-FFF2-40B4-BE49-F238E27FC236}">
                  <a16:creationId xmlns:a16="http://schemas.microsoft.com/office/drawing/2014/main" id="{F346133D-5D4E-4FC3-8137-A26105606FDA}"/>
                </a:ext>
              </a:extLst>
            </p:cNvPr>
            <p:cNvGrpSpPr/>
            <p:nvPr/>
          </p:nvGrpSpPr>
          <p:grpSpPr>
            <a:xfrm>
              <a:off x="6521779" y="1893111"/>
              <a:ext cx="516706" cy="303495"/>
              <a:chOff x="1305793" y="4073343"/>
              <a:chExt cx="516706" cy="303495"/>
            </a:xfrm>
          </p:grpSpPr>
          <p:pic>
            <p:nvPicPr>
              <p:cNvPr id="45" name="Graphic 44">
                <a:extLst>
                  <a:ext uri="{FF2B5EF4-FFF2-40B4-BE49-F238E27FC236}">
                    <a16:creationId xmlns:a16="http://schemas.microsoft.com/office/drawing/2014/main" id="{468D936B-7403-452F-9787-75A1A76FAE5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05793" y="4073343"/>
                <a:ext cx="303495" cy="303495"/>
              </a:xfrm>
              <a:prstGeom prst="rect">
                <a:avLst/>
              </a:prstGeom>
            </p:spPr>
          </p:pic>
          <p:pic>
            <p:nvPicPr>
              <p:cNvPr id="46" name="Graphic 45">
                <a:extLst>
                  <a:ext uri="{FF2B5EF4-FFF2-40B4-BE49-F238E27FC236}">
                    <a16:creationId xmlns:a16="http://schemas.microsoft.com/office/drawing/2014/main" id="{928F07B2-1559-4973-9E2B-C138C6068E5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19004" y="4073343"/>
                <a:ext cx="303495" cy="303495"/>
              </a:xfrm>
              <a:prstGeom prst="rect">
                <a:avLst/>
              </a:prstGeom>
            </p:spPr>
          </p:pic>
        </p:grpSp>
      </p:grpSp>
      <p:grpSp>
        <p:nvGrpSpPr>
          <p:cNvPr id="9" name="Group 8">
            <a:extLst>
              <a:ext uri="{FF2B5EF4-FFF2-40B4-BE49-F238E27FC236}">
                <a16:creationId xmlns:a16="http://schemas.microsoft.com/office/drawing/2014/main" id="{FA51B9E8-03AD-4E2E-A71C-AA8FEE88B20E}"/>
              </a:ext>
            </a:extLst>
          </p:cNvPr>
          <p:cNvGrpSpPr/>
          <p:nvPr/>
        </p:nvGrpSpPr>
        <p:grpSpPr>
          <a:xfrm>
            <a:off x="3432463" y="1602240"/>
            <a:ext cx="843501" cy="576397"/>
            <a:chOff x="5090180" y="1602240"/>
            <a:chExt cx="843501" cy="576397"/>
          </a:xfrm>
        </p:grpSpPr>
        <p:sp>
          <p:nvSpPr>
            <p:cNvPr id="40" name="TextBox 39">
              <a:extLst>
                <a:ext uri="{FF2B5EF4-FFF2-40B4-BE49-F238E27FC236}">
                  <a16:creationId xmlns:a16="http://schemas.microsoft.com/office/drawing/2014/main" id="{D64F0900-3022-4E10-92B4-6F494964042C}"/>
                </a:ext>
              </a:extLst>
            </p:cNvPr>
            <p:cNvSpPr txBox="1"/>
            <p:nvPr/>
          </p:nvSpPr>
          <p:spPr>
            <a:xfrm>
              <a:off x="5090180" y="1602240"/>
              <a:ext cx="843501"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VS/Small</a:t>
              </a:r>
            </a:p>
          </p:txBody>
        </p:sp>
        <p:pic>
          <p:nvPicPr>
            <p:cNvPr id="47" name="Graphic 46">
              <a:extLst>
                <a:ext uri="{FF2B5EF4-FFF2-40B4-BE49-F238E27FC236}">
                  <a16:creationId xmlns:a16="http://schemas.microsoft.com/office/drawing/2014/main" id="{C8543D9F-4FAA-4CA4-BE57-1477E438130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60182" y="1875142"/>
              <a:ext cx="303495" cy="303495"/>
            </a:xfrm>
            <a:prstGeom prst="rect">
              <a:avLst/>
            </a:prstGeom>
          </p:spPr>
        </p:pic>
      </p:grpSp>
      <p:sp>
        <p:nvSpPr>
          <p:cNvPr id="53" name="TextBox 52">
            <a:extLst>
              <a:ext uri="{FF2B5EF4-FFF2-40B4-BE49-F238E27FC236}">
                <a16:creationId xmlns:a16="http://schemas.microsoft.com/office/drawing/2014/main" id="{5EAFBDA5-034B-4C1F-B3BF-AF003503600F}"/>
              </a:ext>
            </a:extLst>
          </p:cNvPr>
          <p:cNvSpPr txBox="1"/>
          <p:nvPr/>
        </p:nvSpPr>
        <p:spPr>
          <a:xfrm>
            <a:off x="2178976" y="2657786"/>
            <a:ext cx="1175444" cy="347326"/>
          </a:xfrm>
          <a:prstGeom prst="rect">
            <a:avLst/>
          </a:prstGeom>
          <a:noFill/>
        </p:spPr>
        <p:txBody>
          <a:bodyPr wrap="square" lIns="18288" rIns="18288" rtlCol="0" anchor="ctr">
            <a:noAutofit/>
          </a:bodyPr>
          <a:lstStyle/>
          <a:p>
            <a:pPr algn="r"/>
            <a:r>
              <a:rPr lang="en-US" sz="1200" dirty="0">
                <a:latin typeface="Arial" panose="020B0604020202020204" pitchFamily="34" charset="0"/>
                <a:cs typeface="Arial" panose="020B0604020202020204" pitchFamily="34" charset="0"/>
              </a:rPr>
              <a:t>2 yrs. or less</a:t>
            </a:r>
          </a:p>
        </p:txBody>
      </p:sp>
      <p:sp>
        <p:nvSpPr>
          <p:cNvPr id="54" name="TextBox 53">
            <a:extLst>
              <a:ext uri="{FF2B5EF4-FFF2-40B4-BE49-F238E27FC236}">
                <a16:creationId xmlns:a16="http://schemas.microsoft.com/office/drawing/2014/main" id="{2613F3CF-661F-4D7A-A023-785CD62F7689}"/>
              </a:ext>
            </a:extLst>
          </p:cNvPr>
          <p:cNvSpPr txBox="1"/>
          <p:nvPr/>
        </p:nvSpPr>
        <p:spPr>
          <a:xfrm>
            <a:off x="2178976" y="3706822"/>
            <a:ext cx="1175444" cy="347326"/>
          </a:xfrm>
          <a:prstGeom prst="rect">
            <a:avLst/>
          </a:prstGeom>
          <a:noFill/>
        </p:spPr>
        <p:txBody>
          <a:bodyPr wrap="square" lIns="18288" rIns="18288" rtlCol="0" anchor="ctr">
            <a:noAutofit/>
          </a:bodyPr>
          <a:lstStyle/>
          <a:p>
            <a:pPr algn="r"/>
            <a:r>
              <a:rPr lang="en-US" sz="1200" dirty="0">
                <a:latin typeface="Arial" panose="020B0604020202020204" pitchFamily="34" charset="0"/>
                <a:cs typeface="Arial" panose="020B0604020202020204" pitchFamily="34" charset="0"/>
              </a:rPr>
              <a:t>Every 3 yrs.</a:t>
            </a:r>
          </a:p>
        </p:txBody>
      </p:sp>
      <p:sp>
        <p:nvSpPr>
          <p:cNvPr id="55" name="TextBox 54">
            <a:extLst>
              <a:ext uri="{FF2B5EF4-FFF2-40B4-BE49-F238E27FC236}">
                <a16:creationId xmlns:a16="http://schemas.microsoft.com/office/drawing/2014/main" id="{1E4A4067-C114-455D-A061-435BFA2DC5B5}"/>
              </a:ext>
            </a:extLst>
          </p:cNvPr>
          <p:cNvSpPr txBox="1"/>
          <p:nvPr/>
        </p:nvSpPr>
        <p:spPr>
          <a:xfrm>
            <a:off x="2178976" y="4729548"/>
            <a:ext cx="1175444" cy="347326"/>
          </a:xfrm>
          <a:prstGeom prst="rect">
            <a:avLst/>
          </a:prstGeom>
          <a:noFill/>
        </p:spPr>
        <p:txBody>
          <a:bodyPr wrap="square" lIns="18288" rIns="18288" rtlCol="0" anchor="ctr">
            <a:noAutofit/>
          </a:bodyPr>
          <a:lstStyle/>
          <a:p>
            <a:pPr algn="r"/>
            <a:r>
              <a:rPr lang="en-US" sz="1200" dirty="0">
                <a:latin typeface="Arial" panose="020B0604020202020204" pitchFamily="34" charset="0"/>
                <a:cs typeface="Arial" panose="020B0604020202020204" pitchFamily="34" charset="0"/>
              </a:rPr>
              <a:t>Every 4 yrs.</a:t>
            </a:r>
          </a:p>
        </p:txBody>
      </p:sp>
      <p:sp>
        <p:nvSpPr>
          <p:cNvPr id="56" name="TextBox 55">
            <a:extLst>
              <a:ext uri="{FF2B5EF4-FFF2-40B4-BE49-F238E27FC236}">
                <a16:creationId xmlns:a16="http://schemas.microsoft.com/office/drawing/2014/main" id="{BE107986-B0E3-4C0B-B1F2-E9FB9B9639B2}"/>
              </a:ext>
            </a:extLst>
          </p:cNvPr>
          <p:cNvSpPr txBox="1"/>
          <p:nvPr/>
        </p:nvSpPr>
        <p:spPr>
          <a:xfrm>
            <a:off x="2178976" y="5253816"/>
            <a:ext cx="1175444" cy="347326"/>
          </a:xfrm>
          <a:prstGeom prst="rect">
            <a:avLst/>
          </a:prstGeom>
          <a:noFill/>
        </p:spPr>
        <p:txBody>
          <a:bodyPr wrap="square" lIns="18288" rIns="18288" rtlCol="0" anchor="ctr">
            <a:noAutofit/>
          </a:bodyPr>
          <a:lstStyle/>
          <a:p>
            <a:pPr algn="r"/>
            <a:r>
              <a:rPr lang="en-US" sz="1200" dirty="0">
                <a:latin typeface="Arial" panose="020B0604020202020204" pitchFamily="34" charset="0"/>
                <a:cs typeface="Arial" panose="020B0604020202020204" pitchFamily="34" charset="0"/>
              </a:rPr>
              <a:t>Every 5 yrs.</a:t>
            </a:r>
          </a:p>
        </p:txBody>
      </p:sp>
      <p:sp>
        <p:nvSpPr>
          <p:cNvPr id="57" name="TextBox 56">
            <a:extLst>
              <a:ext uri="{FF2B5EF4-FFF2-40B4-BE49-F238E27FC236}">
                <a16:creationId xmlns:a16="http://schemas.microsoft.com/office/drawing/2014/main" id="{AD7513EB-09B3-480A-A2B6-DA5727B588F3}"/>
              </a:ext>
            </a:extLst>
          </p:cNvPr>
          <p:cNvSpPr txBox="1"/>
          <p:nvPr/>
        </p:nvSpPr>
        <p:spPr>
          <a:xfrm>
            <a:off x="1658582" y="5506339"/>
            <a:ext cx="1695838" cy="347326"/>
          </a:xfrm>
          <a:prstGeom prst="rect">
            <a:avLst/>
          </a:prstGeom>
          <a:noFill/>
        </p:spPr>
        <p:txBody>
          <a:bodyPr wrap="square" lIns="18288" rIns="18288" rtlCol="0" anchor="ctr">
            <a:noAutofit/>
          </a:bodyPr>
          <a:lstStyle/>
          <a:p>
            <a:pPr algn="r"/>
            <a:r>
              <a:rPr lang="en-US" sz="1200" dirty="0">
                <a:latin typeface="Arial" panose="020B0604020202020204" pitchFamily="34" charset="0"/>
                <a:cs typeface="Arial" panose="020B0604020202020204" pitchFamily="34" charset="0"/>
              </a:rPr>
              <a:t>Every 6 yrs. or longer</a:t>
            </a:r>
          </a:p>
        </p:txBody>
      </p:sp>
      <p:sp>
        <p:nvSpPr>
          <p:cNvPr id="58" name="TextBox 57">
            <a:extLst>
              <a:ext uri="{FF2B5EF4-FFF2-40B4-BE49-F238E27FC236}">
                <a16:creationId xmlns:a16="http://schemas.microsoft.com/office/drawing/2014/main" id="{4A39B173-D7DC-47A7-8A29-BB4E31274524}"/>
              </a:ext>
            </a:extLst>
          </p:cNvPr>
          <p:cNvSpPr txBox="1"/>
          <p:nvPr/>
        </p:nvSpPr>
        <p:spPr>
          <a:xfrm>
            <a:off x="1396214" y="5728262"/>
            <a:ext cx="1958206" cy="347326"/>
          </a:xfrm>
          <a:prstGeom prst="rect">
            <a:avLst/>
          </a:prstGeom>
          <a:noFill/>
        </p:spPr>
        <p:txBody>
          <a:bodyPr wrap="square" lIns="18288" rIns="18288" rtlCol="0" anchor="ctr">
            <a:noAutofit/>
          </a:bodyPr>
          <a:lstStyle/>
          <a:p>
            <a:pPr algn="r"/>
            <a:r>
              <a:rPr lang="en-US" sz="1200" dirty="0">
                <a:latin typeface="Arial" panose="020B0604020202020204" pitchFamily="34" charset="0"/>
                <a:cs typeface="Arial" panose="020B0604020202020204" pitchFamily="34" charset="0"/>
              </a:rPr>
              <a:t>Only when they break</a:t>
            </a:r>
          </a:p>
        </p:txBody>
      </p:sp>
      <p:cxnSp>
        <p:nvCxnSpPr>
          <p:cNvPr id="10" name="Straight Connector 9">
            <a:extLst>
              <a:ext uri="{FF2B5EF4-FFF2-40B4-BE49-F238E27FC236}">
                <a16:creationId xmlns:a16="http://schemas.microsoft.com/office/drawing/2014/main" id="{919876BA-10D9-432B-9613-FE8C5F27B773}"/>
              </a:ext>
            </a:extLst>
          </p:cNvPr>
          <p:cNvCxnSpPr>
            <a:cxnSpLocks/>
          </p:cNvCxnSpPr>
          <p:nvPr/>
        </p:nvCxnSpPr>
        <p:spPr>
          <a:xfrm>
            <a:off x="4372245" y="2374900"/>
            <a:ext cx="0" cy="2129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82AB228-C05D-41F5-B042-697775E97421}"/>
              </a:ext>
            </a:extLst>
          </p:cNvPr>
          <p:cNvCxnSpPr/>
          <p:nvPr/>
        </p:nvCxnSpPr>
        <p:spPr>
          <a:xfrm>
            <a:off x="4376479" y="3327813"/>
            <a:ext cx="909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A178705-82D6-4CAB-BD7C-5A41164B9D8A}"/>
              </a:ext>
            </a:extLst>
          </p:cNvPr>
          <p:cNvCxnSpPr>
            <a:cxnSpLocks/>
          </p:cNvCxnSpPr>
          <p:nvPr/>
        </p:nvCxnSpPr>
        <p:spPr>
          <a:xfrm>
            <a:off x="6662481" y="2374900"/>
            <a:ext cx="0" cy="2257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BCF5BC7-6925-49CB-85A3-5DFF9D9BDFD7}"/>
              </a:ext>
            </a:extLst>
          </p:cNvPr>
          <p:cNvCxnSpPr/>
          <p:nvPr/>
        </p:nvCxnSpPr>
        <p:spPr>
          <a:xfrm>
            <a:off x="6666715" y="3327813"/>
            <a:ext cx="909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5D4676E-07C1-4400-B707-BFE3362741DF}"/>
              </a:ext>
            </a:extLst>
          </p:cNvPr>
          <p:cNvCxnSpPr>
            <a:cxnSpLocks/>
          </p:cNvCxnSpPr>
          <p:nvPr/>
        </p:nvCxnSpPr>
        <p:spPr>
          <a:xfrm>
            <a:off x="8936028" y="2374900"/>
            <a:ext cx="0" cy="21801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8B4F57E-ECC5-4BC3-8058-30D304EB2097}"/>
              </a:ext>
            </a:extLst>
          </p:cNvPr>
          <p:cNvCxnSpPr/>
          <p:nvPr/>
        </p:nvCxnSpPr>
        <p:spPr>
          <a:xfrm>
            <a:off x="8940262" y="3327813"/>
            <a:ext cx="909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D86EDDD-FA4D-41C4-B4A4-5C017357DB47}"/>
              </a:ext>
            </a:extLst>
          </p:cNvPr>
          <p:cNvSpPr txBox="1"/>
          <p:nvPr/>
        </p:nvSpPr>
        <p:spPr>
          <a:xfrm>
            <a:off x="4492853" y="3167639"/>
            <a:ext cx="469232" cy="320492"/>
          </a:xfrm>
          <a:prstGeom prst="rect">
            <a:avLst/>
          </a:prstGeom>
          <a:noFill/>
        </p:spPr>
        <p:txBody>
          <a:bodyPr wrap="none" lIns="18288" rIns="18288" rtlCol="0" anchor="ctr">
            <a:noAutofit/>
          </a:bodyPr>
          <a:lstStyle/>
          <a:p>
            <a:pPr algn="ctr"/>
            <a:r>
              <a:rPr lang="en-US" sz="1800" dirty="0">
                <a:latin typeface="Arial" panose="020B0604020202020204" pitchFamily="34" charset="0"/>
                <a:cs typeface="Arial" panose="020B0604020202020204" pitchFamily="34" charset="0"/>
              </a:rPr>
              <a:t>59%</a:t>
            </a:r>
          </a:p>
        </p:txBody>
      </p:sp>
      <p:sp>
        <p:nvSpPr>
          <p:cNvPr id="63" name="TextBox 62">
            <a:extLst>
              <a:ext uri="{FF2B5EF4-FFF2-40B4-BE49-F238E27FC236}">
                <a16:creationId xmlns:a16="http://schemas.microsoft.com/office/drawing/2014/main" id="{FE56B543-79BC-4E2E-858A-25ACE8064898}"/>
              </a:ext>
            </a:extLst>
          </p:cNvPr>
          <p:cNvSpPr txBox="1"/>
          <p:nvPr/>
        </p:nvSpPr>
        <p:spPr>
          <a:xfrm>
            <a:off x="6779099" y="3180984"/>
            <a:ext cx="469232" cy="320492"/>
          </a:xfrm>
          <a:prstGeom prst="rect">
            <a:avLst/>
          </a:prstGeom>
          <a:noFill/>
        </p:spPr>
        <p:txBody>
          <a:bodyPr wrap="none" lIns="18288" rIns="18288" rtlCol="0" anchor="ctr">
            <a:noAutofit/>
          </a:bodyPr>
          <a:lstStyle/>
          <a:p>
            <a:pPr algn="ctr"/>
            <a:r>
              <a:rPr lang="en-US" sz="1800" dirty="0">
                <a:latin typeface="Arial" panose="020B0604020202020204" pitchFamily="34" charset="0"/>
                <a:cs typeface="Arial" panose="020B0604020202020204" pitchFamily="34" charset="0"/>
              </a:rPr>
              <a:t>63%</a:t>
            </a:r>
          </a:p>
        </p:txBody>
      </p:sp>
      <p:sp>
        <p:nvSpPr>
          <p:cNvPr id="64" name="TextBox 63">
            <a:extLst>
              <a:ext uri="{FF2B5EF4-FFF2-40B4-BE49-F238E27FC236}">
                <a16:creationId xmlns:a16="http://schemas.microsoft.com/office/drawing/2014/main" id="{F4454CF3-F374-4915-A73D-E36013BC59F9}"/>
              </a:ext>
            </a:extLst>
          </p:cNvPr>
          <p:cNvSpPr txBox="1"/>
          <p:nvPr/>
        </p:nvSpPr>
        <p:spPr>
          <a:xfrm>
            <a:off x="9052645" y="3180984"/>
            <a:ext cx="469232" cy="320492"/>
          </a:xfrm>
          <a:prstGeom prst="rect">
            <a:avLst/>
          </a:prstGeom>
          <a:noFill/>
        </p:spPr>
        <p:txBody>
          <a:bodyPr wrap="none" lIns="18288" rIns="18288" rtlCol="0" anchor="ctr">
            <a:noAutofit/>
          </a:bodyPr>
          <a:lstStyle/>
          <a:p>
            <a:pPr algn="ctr"/>
            <a:r>
              <a:rPr lang="en-US" sz="1800" dirty="0">
                <a:latin typeface="Arial" panose="020B0604020202020204" pitchFamily="34" charset="0"/>
                <a:cs typeface="Arial" panose="020B0604020202020204" pitchFamily="34" charset="0"/>
              </a:rPr>
              <a:t>61%</a:t>
            </a:r>
          </a:p>
        </p:txBody>
      </p:sp>
      <p:sp>
        <p:nvSpPr>
          <p:cNvPr id="66" name="Arrow: Pentagon 65">
            <a:extLst>
              <a:ext uri="{FF2B5EF4-FFF2-40B4-BE49-F238E27FC236}">
                <a16:creationId xmlns:a16="http://schemas.microsoft.com/office/drawing/2014/main" id="{31196949-4A96-4CA9-9559-009C068CCA59}"/>
              </a:ext>
            </a:extLst>
          </p:cNvPr>
          <p:cNvSpPr/>
          <p:nvPr/>
        </p:nvSpPr>
        <p:spPr>
          <a:xfrm>
            <a:off x="1" y="870268"/>
            <a:ext cx="744278" cy="27699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chemeClr val="bg1"/>
                </a:solidFill>
                <a:latin typeface="Arial" panose="020B0604020202020204" pitchFamily="34" charset="0"/>
                <a:cs typeface="Arial" panose="020B0604020202020204" pitchFamily="34" charset="0"/>
              </a:rPr>
              <a:t>ITDM</a:t>
            </a:r>
          </a:p>
        </p:txBody>
      </p:sp>
      <p:pic>
        <p:nvPicPr>
          <p:cNvPr id="67" name="Graphic 66">
            <a:extLst>
              <a:ext uri="{FF2B5EF4-FFF2-40B4-BE49-F238E27FC236}">
                <a16:creationId xmlns:a16="http://schemas.microsoft.com/office/drawing/2014/main" id="{A24B61EB-6083-4165-8A02-D7DFF3E6CD9C}"/>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16502" r="16840" b="45456"/>
          <a:stretch/>
        </p:blipFill>
        <p:spPr>
          <a:xfrm>
            <a:off x="126597" y="1204817"/>
            <a:ext cx="351749" cy="287825"/>
          </a:xfrm>
          <a:prstGeom prst="rect">
            <a:avLst/>
          </a:prstGeom>
        </p:spPr>
      </p:pic>
      <p:sp>
        <p:nvSpPr>
          <p:cNvPr id="39" name="TextBox 38">
            <a:extLst>
              <a:ext uri="{FF2B5EF4-FFF2-40B4-BE49-F238E27FC236}">
                <a16:creationId xmlns:a16="http://schemas.microsoft.com/office/drawing/2014/main" id="{912FDBB3-03B9-416B-9E20-F0C2245690E6}"/>
              </a:ext>
            </a:extLst>
          </p:cNvPr>
          <p:cNvSpPr txBox="1"/>
          <p:nvPr/>
        </p:nvSpPr>
        <p:spPr>
          <a:xfrm>
            <a:off x="11436273" y="6044406"/>
            <a:ext cx="571577" cy="302924"/>
          </a:xfrm>
          <a:prstGeom prst="rect">
            <a:avLst/>
          </a:prstGeom>
          <a:noFill/>
        </p:spPr>
        <p:txBody>
          <a:bodyPr wrap="square" lIns="18288" rIns="18288" rtlCol="0" anchor="ctr">
            <a:noAutofit/>
          </a:bodyPr>
          <a:lstStyle/>
          <a:p>
            <a:r>
              <a:rPr lang="en-US" sz="700" dirty="0">
                <a:solidFill>
                  <a:srgbClr val="7E96AA"/>
                </a:solidFill>
                <a:latin typeface="Arial" panose="020B0604020202020204" pitchFamily="34" charset="0"/>
                <a:cs typeface="Arial" panose="020B0604020202020204" pitchFamily="34" charset="0"/>
              </a:rPr>
              <a:t>See notes for sig. testing</a:t>
            </a:r>
          </a:p>
        </p:txBody>
      </p:sp>
      <p:pic>
        <p:nvPicPr>
          <p:cNvPr id="48" name="Graphic 47">
            <a:extLst>
              <a:ext uri="{FF2B5EF4-FFF2-40B4-BE49-F238E27FC236}">
                <a16:creationId xmlns:a16="http://schemas.microsoft.com/office/drawing/2014/main" id="{E9F872FF-0E71-4454-A0E1-7A4BF358628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145224" y="6060486"/>
            <a:ext cx="276999" cy="276999"/>
          </a:xfrm>
          <a:prstGeom prst="rect">
            <a:avLst/>
          </a:prstGeom>
        </p:spPr>
      </p:pic>
      <p:sp>
        <p:nvSpPr>
          <p:cNvPr id="59" name="Rectangle 58">
            <a:extLst>
              <a:ext uri="{FF2B5EF4-FFF2-40B4-BE49-F238E27FC236}">
                <a16:creationId xmlns:a16="http://schemas.microsoft.com/office/drawing/2014/main" id="{FEEB9105-9FC7-40F6-A121-F1A79FE6B397}"/>
              </a:ext>
            </a:extLst>
          </p:cNvPr>
          <p:cNvSpPr/>
          <p:nvPr/>
        </p:nvSpPr>
        <p:spPr>
          <a:xfrm>
            <a:off x="8881594" y="2704491"/>
            <a:ext cx="732893"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VS/S, M</a:t>
            </a:r>
            <a:endParaRPr lang="en-US" sz="800" dirty="0">
              <a:solidFill>
                <a:srgbClr val="7E96AA"/>
              </a:solidFill>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990A3F95-4C6E-437A-A89E-A09500CDEBB6}"/>
              </a:ext>
            </a:extLst>
          </p:cNvPr>
          <p:cNvSpPr/>
          <p:nvPr/>
        </p:nvSpPr>
        <p:spPr>
          <a:xfrm>
            <a:off x="6595720" y="3709121"/>
            <a:ext cx="732893"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VS/S, L</a:t>
            </a:r>
            <a:endParaRPr lang="en-US" sz="800" dirty="0">
              <a:solidFill>
                <a:srgbClr val="7E96AA"/>
              </a:solidFill>
              <a:latin typeface="Arial" panose="020B0604020202020204" pitchFamily="34" charset="0"/>
              <a:cs typeface="Arial" panose="020B0604020202020204" pitchFamily="34" charset="0"/>
            </a:endParaRPr>
          </a:p>
        </p:txBody>
      </p:sp>
      <p:sp>
        <p:nvSpPr>
          <p:cNvPr id="61" name="Rectangle 60">
            <a:extLst>
              <a:ext uri="{FF2B5EF4-FFF2-40B4-BE49-F238E27FC236}">
                <a16:creationId xmlns:a16="http://schemas.microsoft.com/office/drawing/2014/main" id="{7E3452E7-7D5D-4B0F-BBEE-EFD45C38CEB4}"/>
              </a:ext>
            </a:extLst>
          </p:cNvPr>
          <p:cNvSpPr/>
          <p:nvPr/>
        </p:nvSpPr>
        <p:spPr>
          <a:xfrm>
            <a:off x="4285191" y="5737787"/>
            <a:ext cx="554960"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M, L</a:t>
            </a:r>
            <a:endParaRPr lang="en-US" sz="800" dirty="0">
              <a:solidFill>
                <a:srgbClr val="7E96AA"/>
              </a:solidFill>
              <a:latin typeface="Arial" panose="020B0604020202020204" pitchFamily="34" charset="0"/>
              <a:cs typeface="Arial" panose="020B0604020202020204" pitchFamily="34" charset="0"/>
            </a:endParaRPr>
          </a:p>
        </p:txBody>
      </p:sp>
      <p:pic>
        <p:nvPicPr>
          <p:cNvPr id="62" name="Graphic 61">
            <a:extLst>
              <a:ext uri="{FF2B5EF4-FFF2-40B4-BE49-F238E27FC236}">
                <a16:creationId xmlns:a16="http://schemas.microsoft.com/office/drawing/2014/main" id="{80BE50F5-2C07-49A8-98E7-1B830C5B47F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49149" y="2641011"/>
            <a:ext cx="276999" cy="276999"/>
          </a:xfrm>
          <a:prstGeom prst="rect">
            <a:avLst/>
          </a:prstGeom>
        </p:spPr>
      </p:pic>
      <p:pic>
        <p:nvPicPr>
          <p:cNvPr id="65" name="Graphic 64">
            <a:extLst>
              <a:ext uri="{FF2B5EF4-FFF2-40B4-BE49-F238E27FC236}">
                <a16:creationId xmlns:a16="http://schemas.microsoft.com/office/drawing/2014/main" id="{D86DE3C4-239E-420C-9A46-95AF56CAD05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49149" y="4765086"/>
            <a:ext cx="276999" cy="276999"/>
          </a:xfrm>
          <a:prstGeom prst="rect">
            <a:avLst/>
          </a:prstGeom>
        </p:spPr>
      </p:pic>
      <p:pic>
        <p:nvPicPr>
          <p:cNvPr id="68" name="Graphic 67">
            <a:extLst>
              <a:ext uri="{FF2B5EF4-FFF2-40B4-BE49-F238E27FC236}">
                <a16:creationId xmlns:a16="http://schemas.microsoft.com/office/drawing/2014/main" id="{0744C331-A8CE-443A-BA6D-F42DFAD0252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68199" y="5308011"/>
            <a:ext cx="276999" cy="276999"/>
          </a:xfrm>
          <a:prstGeom prst="rect">
            <a:avLst/>
          </a:prstGeom>
        </p:spPr>
      </p:pic>
      <p:pic>
        <p:nvPicPr>
          <p:cNvPr id="69" name="Graphic 68">
            <a:extLst>
              <a:ext uri="{FF2B5EF4-FFF2-40B4-BE49-F238E27FC236}">
                <a16:creationId xmlns:a16="http://schemas.microsoft.com/office/drawing/2014/main" id="{DDA583E6-4DDB-42D9-BF18-4D55E34145D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54723" y="5731622"/>
            <a:ext cx="276999" cy="276999"/>
          </a:xfrm>
          <a:prstGeom prst="rect">
            <a:avLst/>
          </a:prstGeom>
        </p:spPr>
      </p:pic>
      <p:pic>
        <p:nvPicPr>
          <p:cNvPr id="70" name="Graphic 69">
            <a:extLst>
              <a:ext uri="{FF2B5EF4-FFF2-40B4-BE49-F238E27FC236}">
                <a16:creationId xmlns:a16="http://schemas.microsoft.com/office/drawing/2014/main" id="{EBFD6527-81F2-406D-A029-995358AC872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74784" y="3174514"/>
            <a:ext cx="276999" cy="276999"/>
          </a:xfrm>
          <a:prstGeom prst="rect">
            <a:avLst/>
          </a:prstGeom>
        </p:spPr>
      </p:pic>
      <p:pic>
        <p:nvPicPr>
          <p:cNvPr id="71" name="Graphic 70">
            <a:extLst>
              <a:ext uri="{FF2B5EF4-FFF2-40B4-BE49-F238E27FC236}">
                <a16:creationId xmlns:a16="http://schemas.microsoft.com/office/drawing/2014/main" id="{66DC3A2F-F2ED-4950-90AD-119D30C5764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26289" y="2589896"/>
            <a:ext cx="276999" cy="276999"/>
          </a:xfrm>
          <a:prstGeom prst="rect">
            <a:avLst/>
          </a:prstGeom>
        </p:spPr>
      </p:pic>
      <p:pic>
        <p:nvPicPr>
          <p:cNvPr id="72" name="Graphic 71">
            <a:extLst>
              <a:ext uri="{FF2B5EF4-FFF2-40B4-BE49-F238E27FC236}">
                <a16:creationId xmlns:a16="http://schemas.microsoft.com/office/drawing/2014/main" id="{566C5E54-C269-4038-923C-69491A99BE8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212461" y="3706822"/>
            <a:ext cx="276999" cy="276999"/>
          </a:xfrm>
          <a:prstGeom prst="rect">
            <a:avLst/>
          </a:prstGeom>
        </p:spPr>
      </p:pic>
      <p:pic>
        <p:nvPicPr>
          <p:cNvPr id="73" name="Graphic 72">
            <a:extLst>
              <a:ext uri="{FF2B5EF4-FFF2-40B4-BE49-F238E27FC236}">
                <a16:creationId xmlns:a16="http://schemas.microsoft.com/office/drawing/2014/main" id="{E6FD4E9D-9C67-41DE-BF0D-7D851078E87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35814" y="4915129"/>
            <a:ext cx="276999" cy="276999"/>
          </a:xfrm>
          <a:prstGeom prst="rect">
            <a:avLst/>
          </a:prstGeom>
        </p:spPr>
      </p:pic>
      <p:pic>
        <p:nvPicPr>
          <p:cNvPr id="74" name="Graphic 73">
            <a:extLst>
              <a:ext uri="{FF2B5EF4-FFF2-40B4-BE49-F238E27FC236}">
                <a16:creationId xmlns:a16="http://schemas.microsoft.com/office/drawing/2014/main" id="{6BBBC30C-23BC-46EE-8E62-1609DDFF9EC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35814" y="5457129"/>
            <a:ext cx="276999" cy="276999"/>
          </a:xfrm>
          <a:prstGeom prst="rect">
            <a:avLst/>
          </a:prstGeom>
        </p:spPr>
      </p:pic>
      <p:pic>
        <p:nvPicPr>
          <p:cNvPr id="75" name="Graphic 74">
            <a:extLst>
              <a:ext uri="{FF2B5EF4-FFF2-40B4-BE49-F238E27FC236}">
                <a16:creationId xmlns:a16="http://schemas.microsoft.com/office/drawing/2014/main" id="{C9774521-9E2F-4394-9E43-CC0B05A27B1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265019" y="3211132"/>
            <a:ext cx="276999" cy="276999"/>
          </a:xfrm>
          <a:prstGeom prst="rect">
            <a:avLst/>
          </a:prstGeom>
        </p:spPr>
      </p:pic>
      <p:pic>
        <p:nvPicPr>
          <p:cNvPr id="78" name="Graphic 77">
            <a:extLst>
              <a:ext uri="{FF2B5EF4-FFF2-40B4-BE49-F238E27FC236}">
                <a16:creationId xmlns:a16="http://schemas.microsoft.com/office/drawing/2014/main" id="{4EF417E4-4212-4FE6-A0DD-3261D576660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45339" y="5780979"/>
            <a:ext cx="276999" cy="276999"/>
          </a:xfrm>
          <a:prstGeom prst="rect">
            <a:avLst/>
          </a:prstGeom>
        </p:spPr>
      </p:pic>
      <p:pic>
        <p:nvPicPr>
          <p:cNvPr id="79" name="Graphic 78">
            <a:extLst>
              <a:ext uri="{FF2B5EF4-FFF2-40B4-BE49-F238E27FC236}">
                <a16:creationId xmlns:a16="http://schemas.microsoft.com/office/drawing/2014/main" id="{2ACD9979-A4C9-4A68-930B-588F025FDCB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572197" y="2681408"/>
            <a:ext cx="276999" cy="276999"/>
          </a:xfrm>
          <a:prstGeom prst="rect">
            <a:avLst/>
          </a:prstGeom>
        </p:spPr>
      </p:pic>
      <p:pic>
        <p:nvPicPr>
          <p:cNvPr id="80" name="Graphic 79">
            <a:extLst>
              <a:ext uri="{FF2B5EF4-FFF2-40B4-BE49-F238E27FC236}">
                <a16:creationId xmlns:a16="http://schemas.microsoft.com/office/drawing/2014/main" id="{03417365-7441-4306-A2ED-CAC9C632C46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03429" y="4864607"/>
            <a:ext cx="276999" cy="276999"/>
          </a:xfrm>
          <a:prstGeom prst="rect">
            <a:avLst/>
          </a:prstGeom>
        </p:spPr>
      </p:pic>
      <p:pic>
        <p:nvPicPr>
          <p:cNvPr id="82" name="Graphic 81">
            <a:extLst>
              <a:ext uri="{FF2B5EF4-FFF2-40B4-BE49-F238E27FC236}">
                <a16:creationId xmlns:a16="http://schemas.microsoft.com/office/drawing/2014/main" id="{5EE21F0A-1527-4EE0-AF60-1B418BD6C73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526343" y="3193869"/>
            <a:ext cx="276999" cy="276999"/>
          </a:xfrm>
          <a:prstGeom prst="rect">
            <a:avLst/>
          </a:prstGeom>
        </p:spPr>
      </p:pic>
      <p:sp>
        <p:nvSpPr>
          <p:cNvPr id="6" name="Rectangle 5">
            <a:extLst>
              <a:ext uri="{FF2B5EF4-FFF2-40B4-BE49-F238E27FC236}">
                <a16:creationId xmlns:a16="http://schemas.microsoft.com/office/drawing/2014/main" id="{19312E55-0C6B-41D2-801E-B5A93298B17F}"/>
              </a:ext>
            </a:extLst>
          </p:cNvPr>
          <p:cNvSpPr/>
          <p:nvPr/>
        </p:nvSpPr>
        <p:spPr>
          <a:xfrm>
            <a:off x="10510191" y="4054148"/>
            <a:ext cx="1521706" cy="176932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Country differences: Brazil performing refreshes every 3 years or less across all business sizes; Mexico as well among vs/s and large businesses; </a:t>
            </a:r>
          </a:p>
          <a:p>
            <a:pPr algn="ctr"/>
            <a:r>
              <a:rPr lang="en-US" sz="1000" dirty="0">
                <a:latin typeface="Arial" panose="020B0604020202020204" pitchFamily="34" charset="0"/>
                <a:cs typeface="Arial" panose="020B0604020202020204" pitchFamily="34" charset="0"/>
              </a:rPr>
              <a:t>Germany refreshing every 4-6 years across all biz sizes</a:t>
            </a:r>
          </a:p>
        </p:txBody>
      </p:sp>
    </p:spTree>
    <p:extLst>
      <p:ext uri="{BB962C8B-B14F-4D97-AF65-F5344CB8AC3E}">
        <p14:creationId xmlns:p14="http://schemas.microsoft.com/office/powerpoint/2010/main" val="429945813"/>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4DCDEC-C008-4FE8-B17A-8653114F9A34}"/>
              </a:ext>
            </a:extLst>
          </p:cNvPr>
          <p:cNvSpPr>
            <a:spLocks noGrp="1"/>
          </p:cNvSpPr>
          <p:nvPr>
            <p:ph type="ftr" sz="quarter" idx="11"/>
          </p:nvPr>
        </p:nvSpPr>
        <p:spPr/>
        <p:txBody>
          <a:bodyPr/>
          <a:lstStyle/>
          <a:p>
            <a:r>
              <a:rPr lang="en-US" dirty="0"/>
              <a:t>2021 Lenovo Internal. All rights reserved.</a:t>
            </a:r>
          </a:p>
        </p:txBody>
      </p:sp>
      <p:sp>
        <p:nvSpPr>
          <p:cNvPr id="3" name="Content Placeholder 2">
            <a:extLst>
              <a:ext uri="{FF2B5EF4-FFF2-40B4-BE49-F238E27FC236}">
                <a16:creationId xmlns:a16="http://schemas.microsoft.com/office/drawing/2014/main" id="{3D3C0CD1-47EF-4BCA-9911-786B2E375180}"/>
              </a:ext>
            </a:extLst>
          </p:cNvPr>
          <p:cNvSpPr>
            <a:spLocks noGrp="1"/>
          </p:cNvSpPr>
          <p:nvPr>
            <p:ph sz="quarter" idx="12"/>
          </p:nvPr>
        </p:nvSpPr>
        <p:spPr>
          <a:xfrm>
            <a:off x="3950149" y="6295349"/>
            <a:ext cx="6756928" cy="562651"/>
          </a:xfrm>
        </p:spPr>
        <p:txBody>
          <a:bodyPr vert="horz" lIns="91440" tIns="45720" rIns="91440" bIns="45720" rtlCol="0" anchor="b">
            <a:noAutofit/>
          </a:bodyPr>
          <a:lstStyle/>
          <a:p>
            <a:r>
              <a:rPr lang="en-US" dirty="0"/>
              <a:t>See notes for full question text. </a:t>
            </a:r>
          </a:p>
          <a:p>
            <a:r>
              <a:rPr lang="en-US" dirty="0"/>
              <a:t>Note: Only open-end responses from English speakers were included in this report</a:t>
            </a:r>
          </a:p>
          <a:p>
            <a:r>
              <a:rPr lang="en-US" dirty="0"/>
              <a:t>Base: ITDM do not use DaaS (n=3,910)</a:t>
            </a:r>
          </a:p>
          <a:p>
            <a:r>
              <a:rPr lang="en-US" dirty="0"/>
              <a:t>Base: ITDM currently use DaaS or used to use DaaS (n=495)</a:t>
            </a:r>
          </a:p>
        </p:txBody>
      </p:sp>
      <p:sp>
        <p:nvSpPr>
          <p:cNvPr id="4" name="Slide Number Placeholder 3">
            <a:extLst>
              <a:ext uri="{FF2B5EF4-FFF2-40B4-BE49-F238E27FC236}">
                <a16:creationId xmlns:a16="http://schemas.microsoft.com/office/drawing/2014/main" id="{18F58947-1E64-496D-B2FC-6196F7241FA4}"/>
              </a:ext>
            </a:extLst>
          </p:cNvPr>
          <p:cNvSpPr>
            <a:spLocks noGrp="1"/>
          </p:cNvSpPr>
          <p:nvPr>
            <p:ph type="sldNum" sz="quarter" idx="4"/>
          </p:nvPr>
        </p:nvSpPr>
        <p:spPr/>
        <p:txBody>
          <a:bodyPr/>
          <a:lstStyle/>
          <a:p>
            <a:fld id="{6D22F896-40B5-4ADD-8801-0D06FADFA095}" type="slidenum">
              <a:rPr lang="en-US" smtClean="0">
                <a:latin typeface="Arial" panose="020B0604020202020204" pitchFamily="34" charset="0"/>
              </a:rPr>
              <a:pPr/>
              <a:t>49</a:t>
            </a:fld>
            <a:endParaRPr lang="en-US" dirty="0">
              <a:latin typeface="Arial" panose="020B0604020202020204" pitchFamily="34" charset="0"/>
            </a:endParaRPr>
          </a:p>
        </p:txBody>
      </p:sp>
      <p:sp>
        <p:nvSpPr>
          <p:cNvPr id="5" name="Title 4">
            <a:extLst>
              <a:ext uri="{FF2B5EF4-FFF2-40B4-BE49-F238E27FC236}">
                <a16:creationId xmlns:a16="http://schemas.microsoft.com/office/drawing/2014/main" id="{EDEBBF0B-168C-4251-8320-2798E2980AAE}"/>
              </a:ext>
            </a:extLst>
          </p:cNvPr>
          <p:cNvSpPr>
            <a:spLocks noGrp="1"/>
          </p:cNvSpPr>
          <p:nvPr>
            <p:ph type="title"/>
          </p:nvPr>
        </p:nvSpPr>
        <p:spPr/>
        <p:txBody>
          <a:bodyPr/>
          <a:lstStyle/>
          <a:p>
            <a:r>
              <a:rPr lang="en-US" dirty="0"/>
              <a:t>Lack of DaaS use attributed to handling needs internally just fine. Suggestions to improve DaaS limited. Price and customized needs prevent service continuation</a:t>
            </a:r>
          </a:p>
        </p:txBody>
      </p:sp>
      <p:sp>
        <p:nvSpPr>
          <p:cNvPr id="7" name="TextBox 6">
            <a:extLst>
              <a:ext uri="{FF2B5EF4-FFF2-40B4-BE49-F238E27FC236}">
                <a16:creationId xmlns:a16="http://schemas.microsoft.com/office/drawing/2014/main" id="{DE825024-02AA-4E7D-BBB7-E399918E7AEA}"/>
              </a:ext>
            </a:extLst>
          </p:cNvPr>
          <p:cNvSpPr txBox="1"/>
          <p:nvPr/>
        </p:nvSpPr>
        <p:spPr>
          <a:xfrm>
            <a:off x="478346" y="870268"/>
            <a:ext cx="3067612" cy="523220"/>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Why Not Use DaaS?</a:t>
            </a:r>
          </a:p>
          <a:p>
            <a:pPr algn="ctr" defTabSz="1218621">
              <a:defRPr/>
            </a:pPr>
            <a:r>
              <a:rPr lang="en-US" sz="1200" dirty="0">
                <a:solidFill>
                  <a:srgbClr val="000000"/>
                </a:solidFill>
                <a:latin typeface="Arial" panose="020B0604020202020204" pitchFamily="34" charset="0"/>
                <a:cs typeface="Arial" pitchFamily="34" charset="0"/>
              </a:rPr>
              <a:t>Does not use DaaS </a:t>
            </a:r>
            <a:endParaRPr lang="en-CA" sz="1200" dirty="0">
              <a:solidFill>
                <a:srgbClr val="000000"/>
              </a:solidFill>
              <a:latin typeface="Arial" panose="020B0604020202020204" pitchFamily="34" charset="0"/>
              <a:cs typeface="Arial" pitchFamily="34" charset="0"/>
            </a:endParaRPr>
          </a:p>
        </p:txBody>
      </p:sp>
      <p:sp>
        <p:nvSpPr>
          <p:cNvPr id="13" name="Arrow: Pentagon 12">
            <a:extLst>
              <a:ext uri="{FF2B5EF4-FFF2-40B4-BE49-F238E27FC236}">
                <a16:creationId xmlns:a16="http://schemas.microsoft.com/office/drawing/2014/main" id="{7F21BB1A-0F5D-4D04-BA75-4AD71E1C246C}"/>
              </a:ext>
            </a:extLst>
          </p:cNvPr>
          <p:cNvSpPr/>
          <p:nvPr/>
        </p:nvSpPr>
        <p:spPr>
          <a:xfrm>
            <a:off x="1" y="870268"/>
            <a:ext cx="744278" cy="27699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chemeClr val="bg1"/>
                </a:solidFill>
                <a:latin typeface="Arial" panose="020B0604020202020204" pitchFamily="34" charset="0"/>
                <a:cs typeface="Arial" panose="020B0604020202020204" pitchFamily="34" charset="0"/>
              </a:rPr>
              <a:t>ITDM</a:t>
            </a:r>
          </a:p>
        </p:txBody>
      </p:sp>
      <p:pic>
        <p:nvPicPr>
          <p:cNvPr id="18" name="Graphic 17">
            <a:extLst>
              <a:ext uri="{FF2B5EF4-FFF2-40B4-BE49-F238E27FC236}">
                <a16:creationId xmlns:a16="http://schemas.microsoft.com/office/drawing/2014/main" id="{5B5BC7BE-3E5E-4AE4-9792-EA96B8DEA15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6502" r="16840" b="45456"/>
          <a:stretch/>
        </p:blipFill>
        <p:spPr>
          <a:xfrm>
            <a:off x="126597" y="1204817"/>
            <a:ext cx="351749" cy="287825"/>
          </a:xfrm>
          <a:prstGeom prst="rect">
            <a:avLst/>
          </a:prstGeom>
        </p:spPr>
      </p:pic>
      <p:sp>
        <p:nvSpPr>
          <p:cNvPr id="20" name="TextBox 19">
            <a:extLst>
              <a:ext uri="{FF2B5EF4-FFF2-40B4-BE49-F238E27FC236}">
                <a16:creationId xmlns:a16="http://schemas.microsoft.com/office/drawing/2014/main" id="{573A894C-B8DE-419F-B992-27E7A1D1D4F0}"/>
              </a:ext>
            </a:extLst>
          </p:cNvPr>
          <p:cNvSpPr txBox="1"/>
          <p:nvPr/>
        </p:nvSpPr>
        <p:spPr>
          <a:xfrm>
            <a:off x="4560606" y="870268"/>
            <a:ext cx="3067612" cy="523220"/>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How to Make DaaS Better?</a:t>
            </a:r>
          </a:p>
          <a:p>
            <a:pPr algn="ctr" defTabSz="1218621">
              <a:defRPr/>
            </a:pPr>
            <a:r>
              <a:rPr lang="en-US" sz="1200" dirty="0">
                <a:solidFill>
                  <a:srgbClr val="000000"/>
                </a:solidFill>
                <a:latin typeface="Arial" panose="020B0604020202020204" pitchFamily="34" charset="0"/>
                <a:cs typeface="Arial" pitchFamily="34" charset="0"/>
              </a:rPr>
              <a:t>Currently use DaaS </a:t>
            </a:r>
            <a:endParaRPr lang="en-CA" sz="1200" dirty="0">
              <a:solidFill>
                <a:srgbClr val="000000"/>
              </a:solidFill>
              <a:latin typeface="Arial" panose="020B0604020202020204" pitchFamily="34" charset="0"/>
              <a:cs typeface="Arial" pitchFamily="34" charset="0"/>
            </a:endParaRPr>
          </a:p>
        </p:txBody>
      </p:sp>
      <p:sp>
        <p:nvSpPr>
          <p:cNvPr id="21" name="TextBox 20">
            <a:extLst>
              <a:ext uri="{FF2B5EF4-FFF2-40B4-BE49-F238E27FC236}">
                <a16:creationId xmlns:a16="http://schemas.microsoft.com/office/drawing/2014/main" id="{D2CF2C88-D561-4C51-973B-22CCF2CEAB8A}"/>
              </a:ext>
            </a:extLst>
          </p:cNvPr>
          <p:cNvSpPr txBox="1"/>
          <p:nvPr/>
        </p:nvSpPr>
        <p:spPr>
          <a:xfrm>
            <a:off x="8642867" y="870268"/>
            <a:ext cx="3067612" cy="523220"/>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Why Stopped Using DaaS?</a:t>
            </a:r>
          </a:p>
          <a:p>
            <a:pPr algn="ctr" defTabSz="1218621">
              <a:defRPr/>
            </a:pPr>
            <a:r>
              <a:rPr lang="en-US" sz="1200" dirty="0">
                <a:solidFill>
                  <a:srgbClr val="000000"/>
                </a:solidFill>
                <a:latin typeface="Arial" panose="020B0604020202020204" pitchFamily="34" charset="0"/>
                <a:cs typeface="Arial" pitchFamily="34" charset="0"/>
              </a:rPr>
              <a:t>Used to use DaaS</a:t>
            </a:r>
            <a:endParaRPr lang="en-CA" sz="1200" dirty="0">
              <a:solidFill>
                <a:srgbClr val="000000"/>
              </a:solidFill>
              <a:latin typeface="Arial" panose="020B0604020202020204" pitchFamily="34" charset="0"/>
              <a:cs typeface="Arial" pitchFamily="34" charset="0"/>
            </a:endParaRPr>
          </a:p>
        </p:txBody>
      </p:sp>
      <p:cxnSp>
        <p:nvCxnSpPr>
          <p:cNvPr id="12" name="Straight Connector 11">
            <a:extLst>
              <a:ext uri="{FF2B5EF4-FFF2-40B4-BE49-F238E27FC236}">
                <a16:creationId xmlns:a16="http://schemas.microsoft.com/office/drawing/2014/main" id="{76CD6D5C-1A14-4EFF-8041-AFF7300A6CE4}"/>
              </a:ext>
            </a:extLst>
          </p:cNvPr>
          <p:cNvCxnSpPr/>
          <p:nvPr/>
        </p:nvCxnSpPr>
        <p:spPr>
          <a:xfrm>
            <a:off x="4053282" y="1204817"/>
            <a:ext cx="0" cy="473878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FA7E508-2D88-4748-B1C3-AB5D4E368B32}"/>
              </a:ext>
            </a:extLst>
          </p:cNvPr>
          <p:cNvCxnSpPr/>
          <p:nvPr/>
        </p:nvCxnSpPr>
        <p:spPr>
          <a:xfrm>
            <a:off x="8135542" y="1204817"/>
            <a:ext cx="0" cy="473878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Speech Bubble: Rectangle 13">
            <a:extLst>
              <a:ext uri="{FF2B5EF4-FFF2-40B4-BE49-F238E27FC236}">
                <a16:creationId xmlns:a16="http://schemas.microsoft.com/office/drawing/2014/main" id="{4522A064-362E-42EB-A193-76B120A39004}"/>
              </a:ext>
            </a:extLst>
          </p:cNvPr>
          <p:cNvSpPr/>
          <p:nvPr/>
        </p:nvSpPr>
        <p:spPr>
          <a:xfrm>
            <a:off x="478346" y="1836316"/>
            <a:ext cx="3185438" cy="1365804"/>
          </a:xfrm>
          <a:prstGeom prst="wedgeRectCallout">
            <a:avLst>
              <a:gd name="adj1" fmla="val -33632"/>
              <a:gd name="adj2" fmla="val 58806"/>
            </a:avLst>
          </a:prstGeom>
          <a:noFill/>
          <a:ln>
            <a:solidFill>
              <a:srgbClr val="FF6A0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400" i="1" dirty="0">
                <a:solidFill>
                  <a:schemeClr val="tx1"/>
                </a:solidFill>
                <a:latin typeface="Arial" panose="020B0604020202020204" pitchFamily="34" charset="0"/>
                <a:cs typeface="Arial" panose="020B0604020202020204" pitchFamily="34" charset="0"/>
              </a:rPr>
              <a:t>“We have found we can manage well with our internal services. Outsourcing could add extra management time that would be better resourced elsewhere”</a:t>
            </a:r>
          </a:p>
          <a:p>
            <a:r>
              <a:rPr lang="en-US" sz="1400" b="1" dirty="0">
                <a:solidFill>
                  <a:schemeClr val="tx1"/>
                </a:solidFill>
                <a:latin typeface="Arial" panose="020B0604020202020204" pitchFamily="34" charset="0"/>
                <a:cs typeface="Arial" panose="020B0604020202020204" pitchFamily="34" charset="0"/>
              </a:rPr>
              <a:t>- UK, ITDM, Medium </a:t>
            </a:r>
          </a:p>
        </p:txBody>
      </p:sp>
      <p:sp>
        <p:nvSpPr>
          <p:cNvPr id="15" name="Speech Bubble: Rectangle 14">
            <a:extLst>
              <a:ext uri="{FF2B5EF4-FFF2-40B4-BE49-F238E27FC236}">
                <a16:creationId xmlns:a16="http://schemas.microsoft.com/office/drawing/2014/main" id="{391E504B-9704-4914-A8AA-24FA60F76C95}"/>
              </a:ext>
            </a:extLst>
          </p:cNvPr>
          <p:cNvSpPr/>
          <p:nvPr/>
        </p:nvSpPr>
        <p:spPr>
          <a:xfrm>
            <a:off x="474268" y="4955501"/>
            <a:ext cx="3104747" cy="1128764"/>
          </a:xfrm>
          <a:prstGeom prst="wedgeRectCallout">
            <a:avLst>
              <a:gd name="adj1" fmla="val -33632"/>
              <a:gd name="adj2" fmla="val 58806"/>
            </a:avLst>
          </a:prstGeom>
          <a:noFill/>
          <a:ln>
            <a:solidFill>
              <a:srgbClr val="FF6A0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400" i="1" dirty="0">
                <a:solidFill>
                  <a:schemeClr val="tx1"/>
                </a:solidFill>
                <a:latin typeface="Arial" panose="020B0604020202020204" pitchFamily="34" charset="0"/>
                <a:cs typeface="Arial" panose="020B0604020202020204" pitchFamily="34" charset="0"/>
              </a:rPr>
              <a:t>“Have not found a supplier that we feel can offer us the security and support a contract like this could offer”</a:t>
            </a:r>
          </a:p>
          <a:p>
            <a:r>
              <a:rPr lang="en-US" sz="1400" b="1" dirty="0">
                <a:solidFill>
                  <a:schemeClr val="tx1"/>
                </a:solidFill>
                <a:latin typeface="Arial" panose="020B0604020202020204" pitchFamily="34" charset="0"/>
                <a:cs typeface="Arial" panose="020B0604020202020204" pitchFamily="34" charset="0"/>
              </a:rPr>
              <a:t>- UK, ITDM, Medium</a:t>
            </a:r>
          </a:p>
        </p:txBody>
      </p:sp>
      <p:sp>
        <p:nvSpPr>
          <p:cNvPr id="16" name="Speech Bubble: Rectangle 15">
            <a:extLst>
              <a:ext uri="{FF2B5EF4-FFF2-40B4-BE49-F238E27FC236}">
                <a16:creationId xmlns:a16="http://schemas.microsoft.com/office/drawing/2014/main" id="{435B7E02-81CB-49FB-BEBE-7BA87E82FB6B}"/>
              </a:ext>
            </a:extLst>
          </p:cNvPr>
          <p:cNvSpPr/>
          <p:nvPr/>
        </p:nvSpPr>
        <p:spPr>
          <a:xfrm>
            <a:off x="4550312" y="1858425"/>
            <a:ext cx="3281960" cy="1241640"/>
          </a:xfrm>
          <a:prstGeom prst="wedgeRectCallout">
            <a:avLst>
              <a:gd name="adj1" fmla="val -33632"/>
              <a:gd name="adj2" fmla="val 58806"/>
            </a:avLst>
          </a:prstGeom>
          <a:noFill/>
          <a:ln>
            <a:solidFill>
              <a:srgbClr val="FF6A0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400" i="1" dirty="0">
                <a:solidFill>
                  <a:schemeClr val="tx1"/>
                </a:solidFill>
                <a:latin typeface="Arial" panose="020B0604020202020204" pitchFamily="34" charset="0"/>
                <a:cs typeface="Arial" panose="020B0604020202020204" pitchFamily="34" charset="0"/>
              </a:rPr>
              <a:t>“No issues just needed improvement in communication and sometimes physical meet up to discuss minor issues that cropped up”</a:t>
            </a:r>
          </a:p>
          <a:p>
            <a:r>
              <a:rPr lang="en-US" sz="1400" b="1" dirty="0">
                <a:solidFill>
                  <a:schemeClr val="tx1"/>
                </a:solidFill>
                <a:latin typeface="Arial" panose="020B0604020202020204" pitchFamily="34" charset="0"/>
                <a:cs typeface="Arial" panose="020B0604020202020204" pitchFamily="34" charset="0"/>
              </a:rPr>
              <a:t>- UK, ITDM, Large</a:t>
            </a:r>
          </a:p>
        </p:txBody>
      </p:sp>
      <p:sp>
        <p:nvSpPr>
          <p:cNvPr id="17" name="Speech Bubble: Rectangle 16">
            <a:extLst>
              <a:ext uri="{FF2B5EF4-FFF2-40B4-BE49-F238E27FC236}">
                <a16:creationId xmlns:a16="http://schemas.microsoft.com/office/drawing/2014/main" id="{41A5B03C-19E4-42B0-A0D8-E9ABC8BAEFF1}"/>
              </a:ext>
            </a:extLst>
          </p:cNvPr>
          <p:cNvSpPr/>
          <p:nvPr/>
        </p:nvSpPr>
        <p:spPr>
          <a:xfrm>
            <a:off x="4501693" y="3520155"/>
            <a:ext cx="3185438" cy="932863"/>
          </a:xfrm>
          <a:prstGeom prst="wedgeRectCallout">
            <a:avLst>
              <a:gd name="adj1" fmla="val -33632"/>
              <a:gd name="adj2" fmla="val 58806"/>
            </a:avLst>
          </a:prstGeom>
          <a:noFill/>
          <a:ln>
            <a:solidFill>
              <a:srgbClr val="FF6A0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400" i="1" dirty="0">
                <a:solidFill>
                  <a:schemeClr val="tx1"/>
                </a:solidFill>
                <a:latin typeface="Arial" panose="020B0604020202020204" pitchFamily="34" charset="0"/>
                <a:cs typeface="Arial" panose="020B0604020202020204" pitchFamily="34" charset="0"/>
              </a:rPr>
              <a:t>“Automatic rollout with patches,  regular security check.”</a:t>
            </a:r>
          </a:p>
          <a:p>
            <a:r>
              <a:rPr lang="en-US" sz="1400" b="1" dirty="0">
                <a:solidFill>
                  <a:schemeClr val="tx1"/>
                </a:solidFill>
                <a:latin typeface="Arial" panose="020B0604020202020204" pitchFamily="34" charset="0"/>
                <a:cs typeface="Arial" panose="020B0604020202020204" pitchFamily="34" charset="0"/>
              </a:rPr>
              <a:t>- Singapore, ITDM, Very Small/Small</a:t>
            </a:r>
          </a:p>
        </p:txBody>
      </p:sp>
      <p:sp>
        <p:nvSpPr>
          <p:cNvPr id="22" name="Speech Bubble: Rectangle 21">
            <a:extLst>
              <a:ext uri="{FF2B5EF4-FFF2-40B4-BE49-F238E27FC236}">
                <a16:creationId xmlns:a16="http://schemas.microsoft.com/office/drawing/2014/main" id="{445DF431-504C-4CF5-8428-B608D2658180}"/>
              </a:ext>
            </a:extLst>
          </p:cNvPr>
          <p:cNvSpPr/>
          <p:nvPr/>
        </p:nvSpPr>
        <p:spPr>
          <a:xfrm>
            <a:off x="8680832" y="1763976"/>
            <a:ext cx="3232483" cy="1286650"/>
          </a:xfrm>
          <a:prstGeom prst="wedgeRectCallout">
            <a:avLst>
              <a:gd name="adj1" fmla="val -33632"/>
              <a:gd name="adj2" fmla="val 58806"/>
            </a:avLst>
          </a:prstGeom>
          <a:noFill/>
          <a:ln>
            <a:solidFill>
              <a:srgbClr val="FF6A0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400" i="1" dirty="0">
                <a:solidFill>
                  <a:schemeClr val="tx1"/>
                </a:solidFill>
                <a:latin typeface="Arial" panose="020B0604020202020204" pitchFamily="34" charset="0"/>
                <a:cs typeface="Arial" panose="020B0604020202020204" pitchFamily="34" charset="0"/>
              </a:rPr>
              <a:t>“There is always room for improvement in the technology which means you have to pay for the upgrades. It seems like a constant payment.”</a:t>
            </a:r>
          </a:p>
          <a:p>
            <a:r>
              <a:rPr lang="en-US" sz="1400" b="1" dirty="0">
                <a:solidFill>
                  <a:schemeClr val="tx1"/>
                </a:solidFill>
                <a:latin typeface="Arial" panose="020B0604020202020204" pitchFamily="34" charset="0"/>
                <a:cs typeface="Arial" panose="020B0604020202020204" pitchFamily="34" charset="0"/>
              </a:rPr>
              <a:t>- UK, ITDM, Large</a:t>
            </a:r>
          </a:p>
        </p:txBody>
      </p:sp>
      <p:sp>
        <p:nvSpPr>
          <p:cNvPr id="24" name="Speech Bubble: Rectangle 23">
            <a:extLst>
              <a:ext uri="{FF2B5EF4-FFF2-40B4-BE49-F238E27FC236}">
                <a16:creationId xmlns:a16="http://schemas.microsoft.com/office/drawing/2014/main" id="{76345B09-B4C4-46B6-A36F-25C4AD2B2624}"/>
              </a:ext>
            </a:extLst>
          </p:cNvPr>
          <p:cNvSpPr/>
          <p:nvPr/>
        </p:nvSpPr>
        <p:spPr>
          <a:xfrm>
            <a:off x="8569465" y="3590924"/>
            <a:ext cx="3185438" cy="932863"/>
          </a:xfrm>
          <a:prstGeom prst="wedgeRectCallout">
            <a:avLst>
              <a:gd name="adj1" fmla="val -33632"/>
              <a:gd name="adj2" fmla="val 58806"/>
            </a:avLst>
          </a:prstGeom>
          <a:noFill/>
          <a:ln>
            <a:solidFill>
              <a:srgbClr val="FF6A0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400" i="1" dirty="0">
                <a:solidFill>
                  <a:schemeClr val="tx1"/>
                </a:solidFill>
                <a:latin typeface="Arial" panose="020B0604020202020204" pitchFamily="34" charset="0"/>
                <a:cs typeface="Arial" panose="020B0604020202020204" pitchFamily="34" charset="0"/>
              </a:rPr>
              <a:t>“Lack of visibility on multi-year pricing and thus hard to plan ahead.”</a:t>
            </a:r>
          </a:p>
          <a:p>
            <a:r>
              <a:rPr lang="en-US" sz="1400" b="1" dirty="0">
                <a:solidFill>
                  <a:schemeClr val="tx1"/>
                </a:solidFill>
                <a:latin typeface="Arial" panose="020B0604020202020204" pitchFamily="34" charset="0"/>
                <a:cs typeface="Arial" panose="020B0604020202020204" pitchFamily="34" charset="0"/>
              </a:rPr>
              <a:t>- Singapore, ITDM, Large</a:t>
            </a:r>
          </a:p>
        </p:txBody>
      </p:sp>
      <p:sp>
        <p:nvSpPr>
          <p:cNvPr id="25" name="Speech Bubble: Rectangle 24">
            <a:extLst>
              <a:ext uri="{FF2B5EF4-FFF2-40B4-BE49-F238E27FC236}">
                <a16:creationId xmlns:a16="http://schemas.microsoft.com/office/drawing/2014/main" id="{F62C7BE5-248F-416B-93C1-D3FB110B05FF}"/>
              </a:ext>
            </a:extLst>
          </p:cNvPr>
          <p:cNvSpPr/>
          <p:nvPr/>
        </p:nvSpPr>
        <p:spPr>
          <a:xfrm>
            <a:off x="433922" y="3587179"/>
            <a:ext cx="3185438" cy="1026149"/>
          </a:xfrm>
          <a:prstGeom prst="wedgeRectCallout">
            <a:avLst>
              <a:gd name="adj1" fmla="val -33632"/>
              <a:gd name="adj2" fmla="val 58806"/>
            </a:avLst>
          </a:prstGeom>
          <a:noFill/>
          <a:ln>
            <a:solidFill>
              <a:srgbClr val="FF6A0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400" i="1" dirty="0">
                <a:solidFill>
                  <a:schemeClr val="tx1"/>
                </a:solidFill>
                <a:latin typeface="Arial" panose="020B0604020202020204" pitchFamily="34" charset="0"/>
                <a:cs typeface="Arial" panose="020B0604020202020204" pitchFamily="34" charset="0"/>
              </a:rPr>
              <a:t>“To date we have been able to function very well without such a service.”</a:t>
            </a:r>
          </a:p>
          <a:p>
            <a:r>
              <a:rPr lang="en-US" sz="1400" b="1" dirty="0">
                <a:solidFill>
                  <a:schemeClr val="tx1"/>
                </a:solidFill>
                <a:latin typeface="Arial" panose="020B0604020202020204" pitchFamily="34" charset="0"/>
                <a:cs typeface="Arial" panose="020B0604020202020204" pitchFamily="34" charset="0"/>
              </a:rPr>
              <a:t>- USA, ITDM, Large</a:t>
            </a:r>
          </a:p>
        </p:txBody>
      </p:sp>
      <p:sp>
        <p:nvSpPr>
          <p:cNvPr id="26" name="Speech Bubble: Rectangle 25">
            <a:extLst>
              <a:ext uri="{FF2B5EF4-FFF2-40B4-BE49-F238E27FC236}">
                <a16:creationId xmlns:a16="http://schemas.microsoft.com/office/drawing/2014/main" id="{79CD1557-642A-4969-AAC5-D8EC04009D9D}"/>
              </a:ext>
            </a:extLst>
          </p:cNvPr>
          <p:cNvSpPr/>
          <p:nvPr/>
        </p:nvSpPr>
        <p:spPr>
          <a:xfrm>
            <a:off x="4377898" y="4963033"/>
            <a:ext cx="3503982" cy="770961"/>
          </a:xfrm>
          <a:prstGeom prst="wedgeRectCallout">
            <a:avLst>
              <a:gd name="adj1" fmla="val -33632"/>
              <a:gd name="adj2" fmla="val 58806"/>
            </a:avLst>
          </a:prstGeom>
          <a:noFill/>
          <a:ln>
            <a:solidFill>
              <a:srgbClr val="FF6A0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400" i="1" dirty="0">
                <a:solidFill>
                  <a:schemeClr val="tx1"/>
                </a:solidFill>
                <a:latin typeface="Arial" panose="020B0604020202020204" pitchFamily="34" charset="0"/>
                <a:cs typeface="Arial" panose="020B0604020202020204" pitchFamily="34" charset="0"/>
              </a:rPr>
              <a:t>“We have luckily had no issues so far.”</a:t>
            </a:r>
          </a:p>
          <a:p>
            <a:r>
              <a:rPr lang="en-US" sz="1400" b="1" dirty="0">
                <a:solidFill>
                  <a:schemeClr val="tx1"/>
                </a:solidFill>
                <a:latin typeface="Arial" panose="020B0604020202020204" pitchFamily="34" charset="0"/>
                <a:cs typeface="Arial" panose="020B0604020202020204" pitchFamily="34" charset="0"/>
              </a:rPr>
              <a:t>- UK, ITDM, Very Small/Small</a:t>
            </a:r>
          </a:p>
        </p:txBody>
      </p:sp>
      <p:sp>
        <p:nvSpPr>
          <p:cNvPr id="27" name="Speech Bubble: Rectangle 26">
            <a:extLst>
              <a:ext uri="{FF2B5EF4-FFF2-40B4-BE49-F238E27FC236}">
                <a16:creationId xmlns:a16="http://schemas.microsoft.com/office/drawing/2014/main" id="{208037A4-9A62-4F8C-A362-D33E2C23238A}"/>
              </a:ext>
            </a:extLst>
          </p:cNvPr>
          <p:cNvSpPr/>
          <p:nvPr/>
        </p:nvSpPr>
        <p:spPr>
          <a:xfrm>
            <a:off x="8405907" y="5020482"/>
            <a:ext cx="3449373" cy="1042395"/>
          </a:xfrm>
          <a:prstGeom prst="wedgeRectCallout">
            <a:avLst>
              <a:gd name="adj1" fmla="val -33632"/>
              <a:gd name="adj2" fmla="val 58806"/>
            </a:avLst>
          </a:prstGeom>
          <a:noFill/>
          <a:ln>
            <a:solidFill>
              <a:srgbClr val="FF6A0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400" i="1" dirty="0">
                <a:solidFill>
                  <a:schemeClr val="tx1"/>
                </a:solidFill>
                <a:latin typeface="Arial" panose="020B0604020202020204" pitchFamily="34" charset="0"/>
                <a:cs typeface="Arial" panose="020B0604020202020204" pitchFamily="34" charset="0"/>
              </a:rPr>
              <a:t>“It is not cost effective as our workforce requires specialized hardware and software unique to each worker.”</a:t>
            </a:r>
          </a:p>
          <a:p>
            <a:r>
              <a:rPr lang="en-US" sz="1400" b="1" dirty="0">
                <a:solidFill>
                  <a:schemeClr val="tx1"/>
                </a:solidFill>
                <a:latin typeface="Arial" panose="020B0604020202020204" pitchFamily="34" charset="0"/>
                <a:cs typeface="Arial" panose="020B0604020202020204" pitchFamily="34" charset="0"/>
              </a:rPr>
              <a:t>- USA, ITDM, Very Small/Small</a:t>
            </a:r>
          </a:p>
        </p:txBody>
      </p:sp>
    </p:spTree>
    <p:extLst>
      <p:ext uri="{BB962C8B-B14F-4D97-AF65-F5344CB8AC3E}">
        <p14:creationId xmlns:p14="http://schemas.microsoft.com/office/powerpoint/2010/main" val="81568537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EC7B26-A845-4ADC-A364-ECB7EE8E4429}"/>
              </a:ext>
            </a:extLst>
          </p:cNvPr>
          <p:cNvSpPr>
            <a:spLocks noGrp="1"/>
          </p:cNvSpPr>
          <p:nvPr>
            <p:ph type="sldNum" sz="quarter" idx="4"/>
          </p:nvPr>
        </p:nvSpPr>
        <p:spPr/>
        <p:txBody>
          <a:bodyPr/>
          <a:lstStyle/>
          <a:p>
            <a:fld id="{6D22F896-40B5-4ADD-8801-0D06FADFA095}" type="slidenum">
              <a:rPr lang="en-US" smtClean="0"/>
              <a:pPr/>
              <a:t>5</a:t>
            </a:fld>
            <a:endParaRPr lang="en-US" dirty="0"/>
          </a:p>
        </p:txBody>
      </p:sp>
      <p:sp>
        <p:nvSpPr>
          <p:cNvPr id="10" name="TextBox 9">
            <a:extLst>
              <a:ext uri="{FF2B5EF4-FFF2-40B4-BE49-F238E27FC236}">
                <a16:creationId xmlns:a16="http://schemas.microsoft.com/office/drawing/2014/main" id="{F3F00252-74DD-4563-9DF5-BBADA6FC8C6B}"/>
              </a:ext>
            </a:extLst>
          </p:cNvPr>
          <p:cNvSpPr txBox="1"/>
          <p:nvPr/>
        </p:nvSpPr>
        <p:spPr>
          <a:xfrm>
            <a:off x="179950" y="176912"/>
            <a:ext cx="11349804" cy="1124603"/>
          </a:xfrm>
          <a:prstGeom prst="rect">
            <a:avLst/>
          </a:prstGeom>
          <a:solidFill>
            <a:srgbClr val="FFFFFF"/>
          </a:solidFill>
        </p:spPr>
        <p:txBody>
          <a:bodyPr wrap="square">
            <a:spAutoFit/>
          </a:bodyPr>
          <a:lstStyle/>
          <a:p>
            <a:pPr marL="0" marR="0">
              <a:lnSpc>
                <a:spcPct val="107000"/>
              </a:lnSpc>
              <a:spcBef>
                <a:spcPts val="0"/>
              </a:spcBef>
              <a:spcAft>
                <a:spcPts val="800"/>
              </a:spcAft>
            </a:pPr>
            <a:r>
              <a:rPr lang="en-US" sz="2800" b="1" dirty="0">
                <a:effectLst/>
                <a:latin typeface="+mj-lt"/>
                <a:ea typeface="Calibri" panose="020F0502020204030204" pitchFamily="34" charset="0"/>
                <a:cs typeface="Times New Roman" panose="02020603050405020304" pitchFamily="18" charset="0"/>
              </a:rPr>
              <a:t>Younger workers (18-34) </a:t>
            </a:r>
            <a:r>
              <a:rPr lang="en-US" sz="2800" b="1" dirty="0">
                <a:latin typeface="+mj-lt"/>
                <a:ea typeface="Calibri" panose="020F0502020204030204" pitchFamily="34" charset="0"/>
                <a:cs typeface="Times New Roman" panose="02020603050405020304" pitchFamily="18" charset="0"/>
              </a:rPr>
              <a:t>enjoy working from home </a:t>
            </a:r>
            <a:r>
              <a:rPr lang="en-US" sz="1800" dirty="0">
                <a:latin typeface="+mj-lt"/>
                <a:ea typeface="Calibri" panose="020F0502020204030204" pitchFamily="34" charset="0"/>
                <a:cs typeface="Times New Roman" panose="02020603050405020304" pitchFamily="18" charset="0"/>
              </a:rPr>
              <a:t>just as much if not more than their 35+ colleagues, but they seem to struggle a bit more when it comes to balance and missing personal connections</a:t>
            </a:r>
            <a:endParaRPr lang="en-US" sz="1800" dirty="0">
              <a:effectLst/>
              <a:latin typeface="+mj-l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68242BA-7385-44A7-9BFC-4A1943CEC767}"/>
              </a:ext>
            </a:extLst>
          </p:cNvPr>
          <p:cNvSpPr txBox="1"/>
          <p:nvPr/>
        </p:nvSpPr>
        <p:spPr>
          <a:xfrm>
            <a:off x="338894" y="4756256"/>
            <a:ext cx="5333279" cy="1902957"/>
          </a:xfrm>
          <a:prstGeom prst="rect">
            <a:avLst/>
          </a:prstGeom>
          <a:solidFill>
            <a:srgbClr val="FFFFFF"/>
          </a:solidFill>
        </p:spPr>
        <p:txBody>
          <a:bodyPr wrap="square">
            <a:spAutoFit/>
          </a:bodyPr>
          <a:lstStyle/>
          <a:p>
            <a:pPr marL="0" marR="0">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More workers under 35 say they have </a:t>
            </a:r>
            <a:r>
              <a:rPr lang="en-US" sz="2800" b="1" dirty="0">
                <a:effectLst/>
                <a:ea typeface="Calibri" panose="020F0502020204030204" pitchFamily="34" charset="0"/>
                <a:cs typeface="Times New Roman" panose="02020603050405020304" pitchFamily="18" charset="0"/>
              </a:rPr>
              <a:t>trouble keeping work </a:t>
            </a:r>
            <a:r>
              <a:rPr lang="en-US" sz="2800" b="1" dirty="0">
                <a:ea typeface="Calibri" panose="020F0502020204030204" pitchFamily="34" charset="0"/>
                <a:cs typeface="Times New Roman" panose="02020603050405020304" pitchFamily="18" charset="0"/>
              </a:rPr>
              <a:t>&amp;</a:t>
            </a:r>
            <a:r>
              <a:rPr lang="en-US" sz="2800" b="1" dirty="0">
                <a:effectLst/>
                <a:ea typeface="Calibri" panose="020F0502020204030204" pitchFamily="34" charset="0"/>
                <a:cs typeface="Times New Roman" panose="02020603050405020304" pitchFamily="18" charset="0"/>
              </a:rPr>
              <a:t> home separate</a:t>
            </a:r>
            <a:r>
              <a:rPr lang="en-US" sz="1800" dirty="0">
                <a:effectLst/>
                <a:ea typeface="Calibri" panose="020F0502020204030204" pitchFamily="34" charset="0"/>
                <a:cs typeface="Times New Roman" panose="02020603050405020304" pitchFamily="18" charset="0"/>
              </a:rPr>
              <a:t> (+20%) and find themselves </a:t>
            </a:r>
            <a:r>
              <a:rPr lang="en-US" sz="2800" b="1" dirty="0">
                <a:effectLst/>
                <a:ea typeface="Calibri" panose="020F0502020204030204" pitchFamily="34" charset="0"/>
                <a:cs typeface="Times New Roman" panose="02020603050405020304" pitchFamily="18" charset="0"/>
              </a:rPr>
              <a:t>working more hours </a:t>
            </a:r>
            <a:r>
              <a:rPr lang="en-US" sz="1800" dirty="0">
                <a:effectLst/>
                <a:ea typeface="Calibri" panose="020F0502020204030204" pitchFamily="34" charset="0"/>
                <a:cs typeface="Times New Roman" panose="02020603050405020304" pitchFamily="18" charset="0"/>
              </a:rPr>
              <a:t>(+9%)</a:t>
            </a:r>
            <a:endParaRPr lang="en-US" sz="2800" b="1" dirty="0">
              <a:effectLs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9A6A1AEA-792B-44D1-A0D5-C9EA192CD4B4}"/>
              </a:ext>
            </a:extLst>
          </p:cNvPr>
          <p:cNvSpPr txBox="1"/>
          <p:nvPr/>
        </p:nvSpPr>
        <p:spPr>
          <a:xfrm>
            <a:off x="6333973" y="4866697"/>
            <a:ext cx="5614699" cy="1717330"/>
          </a:xfrm>
          <a:prstGeom prst="rect">
            <a:avLst/>
          </a:prstGeom>
          <a:solidFill>
            <a:srgbClr val="FFFFFF"/>
          </a:solidFill>
        </p:spPr>
        <p:txBody>
          <a:bodyPr wrap="square">
            <a:spAutoFit/>
          </a:bodyPr>
          <a:lstStyle/>
          <a:p>
            <a:pPr marL="0" marR="0">
              <a:lnSpc>
                <a:spcPct val="107000"/>
              </a:lnSpc>
              <a:spcBef>
                <a:spcPts val="0"/>
              </a:spcBef>
              <a:spcAft>
                <a:spcPts val="800"/>
              </a:spcAft>
            </a:pPr>
            <a:r>
              <a:rPr lang="en-US" sz="1800" dirty="0">
                <a:ea typeface="Calibri" panose="020F0502020204030204" pitchFamily="34" charset="0"/>
                <a:cs typeface="Times New Roman" panose="02020603050405020304" pitchFamily="18" charset="0"/>
              </a:rPr>
              <a:t>Y</a:t>
            </a:r>
            <a:r>
              <a:rPr lang="en-US" sz="1800" dirty="0">
                <a:effectLst/>
                <a:ea typeface="Calibri" panose="020F0502020204030204" pitchFamily="34" charset="0"/>
                <a:cs typeface="Times New Roman" panose="02020603050405020304" pitchFamily="18" charset="0"/>
              </a:rPr>
              <a:t>ounger workers are also a bit more likely to want a </a:t>
            </a:r>
            <a:r>
              <a:rPr lang="en-US" sz="2800" b="1" dirty="0">
                <a:effectLst/>
                <a:ea typeface="Calibri" panose="020F0502020204030204" pitchFamily="34" charset="0"/>
                <a:cs typeface="Times New Roman" panose="02020603050405020304" pitchFamily="18" charset="0"/>
              </a:rPr>
              <a:t>return to the office</a:t>
            </a:r>
            <a:r>
              <a:rPr lang="en-US" sz="1800" dirty="0">
                <a:effectLst/>
                <a:ea typeface="Calibri" panose="020F0502020204030204" pitchFamily="34" charset="0"/>
                <a:cs typeface="Times New Roman" panose="02020603050405020304" pitchFamily="18" charset="0"/>
              </a:rPr>
              <a:t> (+7%) when the pandemic is over. This could suggest that younger workers feel they won’t have the same advancement opportunities if always remote.</a:t>
            </a:r>
          </a:p>
        </p:txBody>
      </p:sp>
      <p:pic>
        <p:nvPicPr>
          <p:cNvPr id="15" name="Picture 14" descr="A person sitting at a desk&#10;&#10;Description automatically generated">
            <a:extLst>
              <a:ext uri="{FF2B5EF4-FFF2-40B4-BE49-F238E27FC236}">
                <a16:creationId xmlns:a16="http://schemas.microsoft.com/office/drawing/2014/main" id="{91C3C786-93AF-4E7F-A12E-F20B2A50F3ED}"/>
              </a:ext>
            </a:extLst>
          </p:cNvPr>
          <p:cNvPicPr>
            <a:picLocks noChangeAspect="1"/>
          </p:cNvPicPr>
          <p:nvPr/>
        </p:nvPicPr>
        <p:blipFill rotWithShape="1">
          <a:blip r:embed="rId3"/>
          <a:srcRect l="16687" t="10154" r="15863" b="8526"/>
          <a:stretch/>
        </p:blipFill>
        <p:spPr>
          <a:xfrm>
            <a:off x="1098131" y="1460956"/>
            <a:ext cx="3632201" cy="2919697"/>
          </a:xfrm>
          <a:prstGeom prst="rect">
            <a:avLst/>
          </a:prstGeom>
        </p:spPr>
      </p:pic>
      <p:pic>
        <p:nvPicPr>
          <p:cNvPr id="17" name="Picture 16" descr="A picture containing text, toy, LEGO, vector graphics&#10;&#10;Description automatically generated">
            <a:extLst>
              <a:ext uri="{FF2B5EF4-FFF2-40B4-BE49-F238E27FC236}">
                <a16:creationId xmlns:a16="http://schemas.microsoft.com/office/drawing/2014/main" id="{EBADFD41-77AC-4C93-BAE3-FAE5D3C31D65}"/>
              </a:ext>
            </a:extLst>
          </p:cNvPr>
          <p:cNvPicPr>
            <a:picLocks noChangeAspect="1"/>
          </p:cNvPicPr>
          <p:nvPr/>
        </p:nvPicPr>
        <p:blipFill>
          <a:blip r:embed="rId4"/>
          <a:stretch>
            <a:fillRect/>
          </a:stretch>
        </p:blipFill>
        <p:spPr>
          <a:xfrm>
            <a:off x="6936121" y="1539960"/>
            <a:ext cx="3929104" cy="2452823"/>
          </a:xfrm>
          <a:prstGeom prst="rect">
            <a:avLst/>
          </a:prstGeom>
        </p:spPr>
      </p:pic>
    </p:spTree>
    <p:extLst>
      <p:ext uri="{BB962C8B-B14F-4D97-AF65-F5344CB8AC3E}">
        <p14:creationId xmlns:p14="http://schemas.microsoft.com/office/powerpoint/2010/main" val="2393784043"/>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9F4581-99F1-4961-9CD8-D0BB09B90ED1}"/>
              </a:ext>
            </a:extLst>
          </p:cNvPr>
          <p:cNvSpPr>
            <a:spLocks noGrp="1"/>
          </p:cNvSpPr>
          <p:nvPr>
            <p:ph type="title"/>
          </p:nvPr>
        </p:nvSpPr>
        <p:spPr/>
        <p:txBody>
          <a:bodyPr/>
          <a:lstStyle/>
          <a:p>
            <a:r>
              <a:rPr lang="en-US" dirty="0"/>
              <a:t>Business Continuity</a:t>
            </a:r>
            <a:br>
              <a:rPr lang="en-US" dirty="0"/>
            </a:br>
            <a:br>
              <a:rPr lang="en-US" dirty="0"/>
            </a:br>
            <a:r>
              <a:rPr lang="en-US" dirty="0"/>
              <a:t>ITDMs</a:t>
            </a:r>
            <a:endParaRPr lang="en-US" b="0" dirty="0"/>
          </a:p>
        </p:txBody>
      </p:sp>
      <p:sp>
        <p:nvSpPr>
          <p:cNvPr id="2" name="Footer Placeholder 1">
            <a:extLst>
              <a:ext uri="{FF2B5EF4-FFF2-40B4-BE49-F238E27FC236}">
                <a16:creationId xmlns:a16="http://schemas.microsoft.com/office/drawing/2014/main" id="{02DC10F3-E0FD-4FF6-AA0A-AE9B2076A4F3}"/>
              </a:ext>
            </a:extLst>
          </p:cNvPr>
          <p:cNvSpPr>
            <a:spLocks noGrp="1"/>
          </p:cNvSpPr>
          <p:nvPr>
            <p:ph type="ftr" sz="quarter" idx="3"/>
          </p:nvPr>
        </p:nvSpPr>
        <p:spPr/>
        <p:txBody>
          <a:bodyPr/>
          <a:lstStyle/>
          <a:p>
            <a:r>
              <a:rPr lang="en-US" dirty="0"/>
              <a:t>2021 Lenovo Internal. All rights reserved.</a:t>
            </a:r>
          </a:p>
        </p:txBody>
      </p:sp>
      <p:sp>
        <p:nvSpPr>
          <p:cNvPr id="8" name="Slide Number Placeholder 4">
            <a:extLst>
              <a:ext uri="{FF2B5EF4-FFF2-40B4-BE49-F238E27FC236}">
                <a16:creationId xmlns:a16="http://schemas.microsoft.com/office/drawing/2014/main" id="{22D81D3D-7DD0-4F5B-9896-F9584990865F}"/>
              </a:ext>
            </a:extLst>
          </p:cNvPr>
          <p:cNvSpPr>
            <a:spLocks noGrp="1"/>
          </p:cNvSpPr>
          <p:nvPr>
            <p:ph type="sldNum" sz="quarter" idx="4"/>
          </p:nvPr>
        </p:nvSpPr>
        <p:spPr>
          <a:xfrm>
            <a:off x="11697661" y="6473952"/>
            <a:ext cx="438912" cy="155448"/>
          </a:xfrm>
        </p:spPr>
        <p:txBody>
          <a:bodyPr/>
          <a:lstStyle/>
          <a:p>
            <a:fld id="{6D22F896-40B5-4ADD-8801-0D06FADFA095}" type="slidenum">
              <a:rPr lang="en-US" smtClean="0">
                <a:solidFill>
                  <a:schemeClr val="bg1"/>
                </a:solidFill>
                <a:latin typeface="Arial" panose="020B0604020202020204" pitchFamily="34" charset="0"/>
              </a:rPr>
              <a:pPr/>
              <a:t>50</a:t>
            </a:fld>
            <a:endParaRPr lang="en-US" dirty="0">
              <a:solidFill>
                <a:schemeClr val="bg1"/>
              </a:solidFill>
              <a:latin typeface="Arial" panose="020B0604020202020204" pitchFamily="34" charset="0"/>
            </a:endParaRPr>
          </a:p>
        </p:txBody>
      </p:sp>
    </p:spTree>
    <p:extLst>
      <p:ext uri="{BB962C8B-B14F-4D97-AF65-F5344CB8AC3E}">
        <p14:creationId xmlns:p14="http://schemas.microsoft.com/office/powerpoint/2010/main" val="1578068301"/>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4DCDEC-C008-4FE8-B17A-8653114F9A34}"/>
              </a:ext>
            </a:extLst>
          </p:cNvPr>
          <p:cNvSpPr>
            <a:spLocks noGrp="1"/>
          </p:cNvSpPr>
          <p:nvPr>
            <p:ph type="ftr" sz="quarter" idx="11"/>
          </p:nvPr>
        </p:nvSpPr>
        <p:spPr/>
        <p:txBody>
          <a:bodyPr/>
          <a:lstStyle/>
          <a:p>
            <a:r>
              <a:rPr lang="en-US" dirty="0"/>
              <a:t>2021 Lenovo Internal. All rights reserved.</a:t>
            </a:r>
          </a:p>
        </p:txBody>
      </p:sp>
      <p:sp>
        <p:nvSpPr>
          <p:cNvPr id="3" name="Content Placeholder 2">
            <a:extLst>
              <a:ext uri="{FF2B5EF4-FFF2-40B4-BE49-F238E27FC236}">
                <a16:creationId xmlns:a16="http://schemas.microsoft.com/office/drawing/2014/main" id="{3D3C0CD1-47EF-4BCA-9911-786B2E375180}"/>
              </a:ext>
            </a:extLst>
          </p:cNvPr>
          <p:cNvSpPr>
            <a:spLocks noGrp="1"/>
          </p:cNvSpPr>
          <p:nvPr>
            <p:ph sz="quarter" idx="12"/>
          </p:nvPr>
        </p:nvSpPr>
        <p:spPr>
          <a:xfrm>
            <a:off x="3950149" y="6295349"/>
            <a:ext cx="6756928" cy="562651"/>
          </a:xfrm>
        </p:spPr>
        <p:txBody>
          <a:bodyPr vert="horz" lIns="91440" tIns="45720" rIns="91440" bIns="45720" rtlCol="0" anchor="b">
            <a:noAutofit/>
          </a:bodyPr>
          <a:lstStyle/>
          <a:p>
            <a:r>
              <a:rPr lang="en-US" dirty="0"/>
              <a:t>See notes for full question text. </a:t>
            </a:r>
          </a:p>
          <a:p>
            <a:r>
              <a:rPr lang="en-US" dirty="0"/>
              <a:t>Base: ITDM VS/Small (n=1.471), Medium (n=1,474), Large (n=1,462)</a:t>
            </a:r>
          </a:p>
          <a:p>
            <a:r>
              <a:rPr lang="en-US" dirty="0"/>
              <a:t>Base: ITDM with continuity plan VS/Small (n=981), Medium (n=1,158), Large (n=1,185)</a:t>
            </a:r>
          </a:p>
        </p:txBody>
      </p:sp>
      <p:sp>
        <p:nvSpPr>
          <p:cNvPr id="4" name="Slide Number Placeholder 3">
            <a:extLst>
              <a:ext uri="{FF2B5EF4-FFF2-40B4-BE49-F238E27FC236}">
                <a16:creationId xmlns:a16="http://schemas.microsoft.com/office/drawing/2014/main" id="{18F58947-1E64-496D-B2FC-6196F7241FA4}"/>
              </a:ext>
            </a:extLst>
          </p:cNvPr>
          <p:cNvSpPr>
            <a:spLocks noGrp="1"/>
          </p:cNvSpPr>
          <p:nvPr>
            <p:ph type="sldNum" sz="quarter" idx="4"/>
          </p:nvPr>
        </p:nvSpPr>
        <p:spPr/>
        <p:txBody>
          <a:bodyPr/>
          <a:lstStyle/>
          <a:p>
            <a:fld id="{6D22F896-40B5-4ADD-8801-0D06FADFA095}" type="slidenum">
              <a:rPr lang="en-US" smtClean="0">
                <a:latin typeface="Arial" panose="020B0604020202020204" pitchFamily="34" charset="0"/>
              </a:rPr>
              <a:pPr/>
              <a:t>51</a:t>
            </a:fld>
            <a:endParaRPr lang="en-US" dirty="0">
              <a:latin typeface="Arial" panose="020B0604020202020204" pitchFamily="34" charset="0"/>
            </a:endParaRPr>
          </a:p>
        </p:txBody>
      </p:sp>
      <p:sp>
        <p:nvSpPr>
          <p:cNvPr id="5" name="Title 4">
            <a:extLst>
              <a:ext uri="{FF2B5EF4-FFF2-40B4-BE49-F238E27FC236}">
                <a16:creationId xmlns:a16="http://schemas.microsoft.com/office/drawing/2014/main" id="{EDEBBF0B-168C-4251-8320-2798E2980AAE}"/>
              </a:ext>
            </a:extLst>
          </p:cNvPr>
          <p:cNvSpPr>
            <a:spLocks noGrp="1"/>
          </p:cNvSpPr>
          <p:nvPr>
            <p:ph type="title"/>
          </p:nvPr>
        </p:nvSpPr>
        <p:spPr/>
        <p:txBody>
          <a:bodyPr/>
          <a:lstStyle/>
          <a:p>
            <a:r>
              <a:rPr lang="en-US" dirty="0"/>
              <a:t>Larger companies are more concerned about data threats than a pandemic even in the middle of one, but most are prepared and have a continuity plan in place</a:t>
            </a:r>
          </a:p>
        </p:txBody>
      </p:sp>
      <p:sp>
        <p:nvSpPr>
          <p:cNvPr id="7" name="TextBox 6">
            <a:extLst>
              <a:ext uri="{FF2B5EF4-FFF2-40B4-BE49-F238E27FC236}">
                <a16:creationId xmlns:a16="http://schemas.microsoft.com/office/drawing/2014/main" id="{DE825024-02AA-4E7D-BBB7-E399918E7AEA}"/>
              </a:ext>
            </a:extLst>
          </p:cNvPr>
          <p:cNvSpPr txBox="1"/>
          <p:nvPr/>
        </p:nvSpPr>
        <p:spPr>
          <a:xfrm>
            <a:off x="856461" y="870268"/>
            <a:ext cx="4206710" cy="523220"/>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Top Threats That Could Impact Business</a:t>
            </a:r>
          </a:p>
          <a:p>
            <a:pPr algn="ctr" defTabSz="1218621">
              <a:defRPr/>
            </a:pPr>
            <a:r>
              <a:rPr lang="en-US" sz="1200" dirty="0">
                <a:solidFill>
                  <a:srgbClr val="000000"/>
                </a:solidFill>
                <a:latin typeface="Arial" panose="020B0604020202020204" pitchFamily="34" charset="0"/>
                <a:cs typeface="Arial" pitchFamily="34" charset="0"/>
              </a:rPr>
              <a:t>Max of 3 selected</a:t>
            </a:r>
            <a:endParaRPr lang="en-CA" sz="1200" dirty="0">
              <a:solidFill>
                <a:srgbClr val="000000"/>
              </a:solidFill>
              <a:latin typeface="Arial" panose="020B0604020202020204" pitchFamily="34" charset="0"/>
              <a:cs typeface="Arial" pitchFamily="34" charset="0"/>
            </a:endParaRPr>
          </a:p>
        </p:txBody>
      </p:sp>
      <p:sp>
        <p:nvSpPr>
          <p:cNvPr id="13" name="Arrow: Pentagon 12">
            <a:extLst>
              <a:ext uri="{FF2B5EF4-FFF2-40B4-BE49-F238E27FC236}">
                <a16:creationId xmlns:a16="http://schemas.microsoft.com/office/drawing/2014/main" id="{C57A887F-C125-46F2-B1A8-35A8EE05EF53}"/>
              </a:ext>
            </a:extLst>
          </p:cNvPr>
          <p:cNvSpPr/>
          <p:nvPr/>
        </p:nvSpPr>
        <p:spPr>
          <a:xfrm>
            <a:off x="1" y="870268"/>
            <a:ext cx="744278" cy="27699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chemeClr val="bg1"/>
                </a:solidFill>
                <a:latin typeface="Arial" panose="020B0604020202020204" pitchFamily="34" charset="0"/>
                <a:cs typeface="Arial" panose="020B0604020202020204" pitchFamily="34" charset="0"/>
              </a:rPr>
              <a:t>ITDM</a:t>
            </a:r>
          </a:p>
        </p:txBody>
      </p:sp>
      <p:pic>
        <p:nvPicPr>
          <p:cNvPr id="18" name="Graphic 17">
            <a:extLst>
              <a:ext uri="{FF2B5EF4-FFF2-40B4-BE49-F238E27FC236}">
                <a16:creationId xmlns:a16="http://schemas.microsoft.com/office/drawing/2014/main" id="{CC3F4F0C-BB3A-4FF6-9ADC-2A7D76059CA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6502" r="16840" b="45456"/>
          <a:stretch/>
        </p:blipFill>
        <p:spPr>
          <a:xfrm>
            <a:off x="126597" y="1204817"/>
            <a:ext cx="351749" cy="287825"/>
          </a:xfrm>
          <a:prstGeom prst="rect">
            <a:avLst/>
          </a:prstGeom>
        </p:spPr>
      </p:pic>
      <p:graphicFrame>
        <p:nvGraphicFramePr>
          <p:cNvPr id="26" name="Chart 25">
            <a:extLst>
              <a:ext uri="{FF2B5EF4-FFF2-40B4-BE49-F238E27FC236}">
                <a16:creationId xmlns:a16="http://schemas.microsoft.com/office/drawing/2014/main" id="{303F7036-8BBD-437E-AEE1-86787FCBDDA6}"/>
              </a:ext>
            </a:extLst>
          </p:cNvPr>
          <p:cNvGraphicFramePr/>
          <p:nvPr/>
        </p:nvGraphicFramePr>
        <p:xfrm>
          <a:off x="652388" y="1393488"/>
          <a:ext cx="5446150" cy="4730865"/>
        </p:xfrm>
        <a:graphic>
          <a:graphicData uri="http://schemas.openxmlformats.org/drawingml/2006/chart">
            <c:chart xmlns:c="http://schemas.openxmlformats.org/drawingml/2006/chart" xmlns:r="http://schemas.openxmlformats.org/officeDocument/2006/relationships" r:id="rId5"/>
          </a:graphicData>
        </a:graphic>
      </p:graphicFrame>
      <p:sp>
        <p:nvSpPr>
          <p:cNvPr id="27" name="TextBox 26">
            <a:extLst>
              <a:ext uri="{FF2B5EF4-FFF2-40B4-BE49-F238E27FC236}">
                <a16:creationId xmlns:a16="http://schemas.microsoft.com/office/drawing/2014/main" id="{C4446362-651F-49E2-8C58-297FB58221FF}"/>
              </a:ext>
            </a:extLst>
          </p:cNvPr>
          <p:cNvSpPr txBox="1"/>
          <p:nvPr/>
        </p:nvSpPr>
        <p:spPr>
          <a:xfrm>
            <a:off x="3009012" y="1464969"/>
            <a:ext cx="753455"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VS/Small</a:t>
            </a:r>
          </a:p>
        </p:txBody>
      </p:sp>
      <p:sp>
        <p:nvSpPr>
          <p:cNvPr id="28" name="TextBox 27">
            <a:extLst>
              <a:ext uri="{FF2B5EF4-FFF2-40B4-BE49-F238E27FC236}">
                <a16:creationId xmlns:a16="http://schemas.microsoft.com/office/drawing/2014/main" id="{DE69CD0A-BC64-4FC6-A6FF-22B1201AF10C}"/>
              </a:ext>
            </a:extLst>
          </p:cNvPr>
          <p:cNvSpPr txBox="1"/>
          <p:nvPr/>
        </p:nvSpPr>
        <p:spPr>
          <a:xfrm>
            <a:off x="3009012" y="1596518"/>
            <a:ext cx="753455"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Medium</a:t>
            </a:r>
          </a:p>
        </p:txBody>
      </p:sp>
      <p:sp>
        <p:nvSpPr>
          <p:cNvPr id="29" name="TextBox 28">
            <a:extLst>
              <a:ext uri="{FF2B5EF4-FFF2-40B4-BE49-F238E27FC236}">
                <a16:creationId xmlns:a16="http://schemas.microsoft.com/office/drawing/2014/main" id="{35D368B3-F93C-403D-B8BA-1444B1B9AEFE}"/>
              </a:ext>
            </a:extLst>
          </p:cNvPr>
          <p:cNvSpPr txBox="1"/>
          <p:nvPr/>
        </p:nvSpPr>
        <p:spPr>
          <a:xfrm>
            <a:off x="3009012" y="1711570"/>
            <a:ext cx="753455" cy="326183"/>
          </a:xfrm>
          <a:prstGeom prst="rect">
            <a:avLst/>
          </a:prstGeom>
          <a:noFill/>
        </p:spPr>
        <p:txBody>
          <a:bodyPr wrap="square" lIns="18288" rIns="18288" rtlCol="0" anchor="ctr">
            <a:noAutofit/>
          </a:bodyPr>
          <a:lstStyle/>
          <a:p>
            <a:r>
              <a:rPr lang="en-US" sz="900" dirty="0">
                <a:solidFill>
                  <a:schemeClr val="bg1"/>
                </a:solidFill>
                <a:latin typeface="Arial" panose="020B0604020202020204" pitchFamily="34" charset="0"/>
                <a:cs typeface="Arial" panose="020B0604020202020204" pitchFamily="34" charset="0"/>
              </a:rPr>
              <a:t>Large</a:t>
            </a:r>
          </a:p>
        </p:txBody>
      </p:sp>
      <p:sp>
        <p:nvSpPr>
          <p:cNvPr id="20" name="TextBox 19">
            <a:extLst>
              <a:ext uri="{FF2B5EF4-FFF2-40B4-BE49-F238E27FC236}">
                <a16:creationId xmlns:a16="http://schemas.microsoft.com/office/drawing/2014/main" id="{E4F4B9D9-602B-4523-AEE3-723919C416DD}"/>
              </a:ext>
            </a:extLst>
          </p:cNvPr>
          <p:cNvSpPr txBox="1"/>
          <p:nvPr/>
        </p:nvSpPr>
        <p:spPr>
          <a:xfrm>
            <a:off x="6685761" y="870268"/>
            <a:ext cx="4206710" cy="338554"/>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Business Continuity Plan In Place</a:t>
            </a:r>
          </a:p>
        </p:txBody>
      </p:sp>
      <p:sp>
        <p:nvSpPr>
          <p:cNvPr id="21" name="TextBox 20">
            <a:extLst>
              <a:ext uri="{FF2B5EF4-FFF2-40B4-BE49-F238E27FC236}">
                <a16:creationId xmlns:a16="http://schemas.microsoft.com/office/drawing/2014/main" id="{2F3A66B6-91C3-47B1-82EE-5B021D1CB917}"/>
              </a:ext>
            </a:extLst>
          </p:cNvPr>
          <p:cNvSpPr txBox="1"/>
          <p:nvPr/>
        </p:nvSpPr>
        <p:spPr>
          <a:xfrm>
            <a:off x="6244057" y="3325156"/>
            <a:ext cx="5090119" cy="523220"/>
          </a:xfrm>
          <a:prstGeom prst="rect">
            <a:avLst/>
          </a:prstGeom>
          <a:noFill/>
        </p:spPr>
        <p:txBody>
          <a:bodyPr wrap="square" rtlCol="0">
            <a:spAutoFit/>
          </a:bodyPr>
          <a:lstStyle/>
          <a:p>
            <a:pPr algn="ctr" defTabSz="1218621">
              <a:defRPr/>
            </a:pPr>
            <a:r>
              <a:rPr lang="en-US" sz="1600" b="1" dirty="0">
                <a:solidFill>
                  <a:srgbClr val="000000"/>
                </a:solidFill>
                <a:latin typeface="Arial" panose="020B0604020202020204" pitchFamily="34" charset="0"/>
                <a:cs typeface="Arial" pitchFamily="34" charset="0"/>
              </a:rPr>
              <a:t>Products/Services Employed for Protection</a:t>
            </a:r>
          </a:p>
          <a:p>
            <a:pPr algn="ctr" defTabSz="1218621">
              <a:defRPr/>
            </a:pPr>
            <a:r>
              <a:rPr lang="en-US" sz="1200" dirty="0">
                <a:solidFill>
                  <a:srgbClr val="000000"/>
                </a:solidFill>
                <a:latin typeface="Arial" panose="020B0604020202020204" pitchFamily="34" charset="0"/>
                <a:cs typeface="Arial" pitchFamily="34" charset="0"/>
              </a:rPr>
              <a:t>Among those with continuity plan | Top 8 Shown</a:t>
            </a:r>
            <a:endParaRPr lang="en-CA" sz="1200" dirty="0">
              <a:solidFill>
                <a:srgbClr val="000000"/>
              </a:solidFill>
              <a:latin typeface="Arial" panose="020B0604020202020204" pitchFamily="34" charset="0"/>
              <a:cs typeface="Arial" pitchFamily="34" charset="0"/>
            </a:endParaRPr>
          </a:p>
        </p:txBody>
      </p:sp>
      <p:graphicFrame>
        <p:nvGraphicFramePr>
          <p:cNvPr id="22" name="Chart 21">
            <a:extLst>
              <a:ext uri="{FF2B5EF4-FFF2-40B4-BE49-F238E27FC236}">
                <a16:creationId xmlns:a16="http://schemas.microsoft.com/office/drawing/2014/main" id="{14397446-70C5-419D-B7AF-40F14B81E154}"/>
              </a:ext>
            </a:extLst>
          </p:cNvPr>
          <p:cNvGraphicFramePr/>
          <p:nvPr/>
        </p:nvGraphicFramePr>
        <p:xfrm>
          <a:off x="5348666" y="1359164"/>
          <a:ext cx="2848072" cy="1898715"/>
        </p:xfrm>
        <a:graphic>
          <a:graphicData uri="http://schemas.openxmlformats.org/drawingml/2006/chart">
            <c:chart xmlns:c="http://schemas.openxmlformats.org/drawingml/2006/chart" xmlns:r="http://schemas.openxmlformats.org/officeDocument/2006/relationships" r:id="rId6"/>
          </a:graphicData>
        </a:graphic>
      </p:graphicFrame>
      <p:sp>
        <p:nvSpPr>
          <p:cNvPr id="23" name="TextBox 22">
            <a:extLst>
              <a:ext uri="{FF2B5EF4-FFF2-40B4-BE49-F238E27FC236}">
                <a16:creationId xmlns:a16="http://schemas.microsoft.com/office/drawing/2014/main" id="{BD992CEC-2B22-40AC-BDD0-1DD30A76BE7A}"/>
              </a:ext>
            </a:extLst>
          </p:cNvPr>
          <p:cNvSpPr txBox="1"/>
          <p:nvPr/>
        </p:nvSpPr>
        <p:spPr>
          <a:xfrm>
            <a:off x="6350952" y="2019304"/>
            <a:ext cx="843501"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VS/Small</a:t>
            </a:r>
          </a:p>
        </p:txBody>
      </p:sp>
      <p:graphicFrame>
        <p:nvGraphicFramePr>
          <p:cNvPr id="24" name="Chart 23">
            <a:extLst>
              <a:ext uri="{FF2B5EF4-FFF2-40B4-BE49-F238E27FC236}">
                <a16:creationId xmlns:a16="http://schemas.microsoft.com/office/drawing/2014/main" id="{16758BB4-63C9-4D11-9C6F-2F4EC7CE042E}"/>
              </a:ext>
            </a:extLst>
          </p:cNvPr>
          <p:cNvGraphicFramePr/>
          <p:nvPr/>
        </p:nvGraphicFramePr>
        <p:xfrm>
          <a:off x="7345043" y="1359164"/>
          <a:ext cx="2848072" cy="1898715"/>
        </p:xfrm>
        <a:graphic>
          <a:graphicData uri="http://schemas.openxmlformats.org/drawingml/2006/chart">
            <c:chart xmlns:c="http://schemas.openxmlformats.org/drawingml/2006/chart" xmlns:r="http://schemas.openxmlformats.org/officeDocument/2006/relationships" r:id="rId7"/>
          </a:graphicData>
        </a:graphic>
      </p:graphicFrame>
      <p:sp>
        <p:nvSpPr>
          <p:cNvPr id="25" name="TextBox 24">
            <a:extLst>
              <a:ext uri="{FF2B5EF4-FFF2-40B4-BE49-F238E27FC236}">
                <a16:creationId xmlns:a16="http://schemas.microsoft.com/office/drawing/2014/main" id="{4606F4C7-E01E-4414-93B4-8B5982C3B196}"/>
              </a:ext>
            </a:extLst>
          </p:cNvPr>
          <p:cNvSpPr txBox="1"/>
          <p:nvPr/>
        </p:nvSpPr>
        <p:spPr>
          <a:xfrm>
            <a:off x="8385801" y="2019304"/>
            <a:ext cx="766557"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Medium</a:t>
            </a:r>
          </a:p>
        </p:txBody>
      </p:sp>
      <p:graphicFrame>
        <p:nvGraphicFramePr>
          <p:cNvPr id="30" name="Chart 29">
            <a:extLst>
              <a:ext uri="{FF2B5EF4-FFF2-40B4-BE49-F238E27FC236}">
                <a16:creationId xmlns:a16="http://schemas.microsoft.com/office/drawing/2014/main" id="{DBBDE8A3-966B-4BC5-B179-87A196AE2EB8}"/>
              </a:ext>
            </a:extLst>
          </p:cNvPr>
          <p:cNvGraphicFramePr/>
          <p:nvPr/>
        </p:nvGraphicFramePr>
        <p:xfrm>
          <a:off x="9341420" y="1359164"/>
          <a:ext cx="2848072" cy="1898715"/>
        </p:xfrm>
        <a:graphic>
          <a:graphicData uri="http://schemas.openxmlformats.org/drawingml/2006/chart">
            <c:chart xmlns:c="http://schemas.openxmlformats.org/drawingml/2006/chart" xmlns:r="http://schemas.openxmlformats.org/officeDocument/2006/relationships" r:id="rId8"/>
          </a:graphicData>
        </a:graphic>
      </p:graphicFrame>
      <p:sp>
        <p:nvSpPr>
          <p:cNvPr id="31" name="TextBox 30">
            <a:extLst>
              <a:ext uri="{FF2B5EF4-FFF2-40B4-BE49-F238E27FC236}">
                <a16:creationId xmlns:a16="http://schemas.microsoft.com/office/drawing/2014/main" id="{7E657EAA-A2B4-4676-B581-9E1E9E778051}"/>
              </a:ext>
            </a:extLst>
          </p:cNvPr>
          <p:cNvSpPr txBox="1"/>
          <p:nvPr/>
        </p:nvSpPr>
        <p:spPr>
          <a:xfrm>
            <a:off x="10463932" y="2019304"/>
            <a:ext cx="603050"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Large</a:t>
            </a:r>
          </a:p>
        </p:txBody>
      </p:sp>
      <p:pic>
        <p:nvPicPr>
          <p:cNvPr id="32" name="Graphic 31">
            <a:extLst>
              <a:ext uri="{FF2B5EF4-FFF2-40B4-BE49-F238E27FC236}">
                <a16:creationId xmlns:a16="http://schemas.microsoft.com/office/drawing/2014/main" id="{5CC3D6DC-DF26-4FB4-8443-B8E56F388F42}"/>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t="23456" b="21606"/>
          <a:stretch/>
        </p:blipFill>
        <p:spPr>
          <a:xfrm>
            <a:off x="10469905" y="2317791"/>
            <a:ext cx="591103" cy="324741"/>
          </a:xfrm>
          <a:prstGeom prst="rect">
            <a:avLst/>
          </a:prstGeom>
        </p:spPr>
      </p:pic>
      <p:pic>
        <p:nvPicPr>
          <p:cNvPr id="33" name="Graphic 32">
            <a:extLst>
              <a:ext uri="{FF2B5EF4-FFF2-40B4-BE49-F238E27FC236}">
                <a16:creationId xmlns:a16="http://schemas.microsoft.com/office/drawing/2014/main" id="{F46B73CD-1032-4134-9DB8-2C2E8B84EE4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620955" y="2317791"/>
            <a:ext cx="303495" cy="303495"/>
          </a:xfrm>
          <a:prstGeom prst="rect">
            <a:avLst/>
          </a:prstGeom>
        </p:spPr>
      </p:pic>
      <p:grpSp>
        <p:nvGrpSpPr>
          <p:cNvPr id="34" name="Group 33">
            <a:extLst>
              <a:ext uri="{FF2B5EF4-FFF2-40B4-BE49-F238E27FC236}">
                <a16:creationId xmlns:a16="http://schemas.microsoft.com/office/drawing/2014/main" id="{086F2A1B-CA10-4937-A6D9-39DC49C2391D}"/>
              </a:ext>
            </a:extLst>
          </p:cNvPr>
          <p:cNvGrpSpPr/>
          <p:nvPr/>
        </p:nvGrpSpPr>
        <p:grpSpPr>
          <a:xfrm>
            <a:off x="8510726" y="2355034"/>
            <a:ext cx="516706" cy="303495"/>
            <a:chOff x="1305793" y="4073343"/>
            <a:chExt cx="516706" cy="303495"/>
          </a:xfrm>
        </p:grpSpPr>
        <p:pic>
          <p:nvPicPr>
            <p:cNvPr id="35" name="Graphic 34">
              <a:extLst>
                <a:ext uri="{FF2B5EF4-FFF2-40B4-BE49-F238E27FC236}">
                  <a16:creationId xmlns:a16="http://schemas.microsoft.com/office/drawing/2014/main" id="{F168AAC0-309A-448F-9EDD-D2E839DB897A}"/>
                </a:ext>
              </a:extLst>
            </p:cNvPr>
            <p:cNvPicPr>
              <a:picLocks noChangeAspect="1"/>
            </p:cNvPicPr>
            <p:nvPr/>
          </p:nvPicPr>
          <p:blipFill>
            <a:blip r:embed="rId11">
              <a:extLst>
                <a:ext uri="{96DAC541-7B7A-43D3-8B79-37D633B846F1}">
                  <asvg:svgBlip xmlns:asvg="http://schemas.microsoft.com/office/drawing/2016/SVG/main" r:embed="rId13"/>
                </a:ext>
              </a:extLst>
            </a:blip>
            <a:stretch>
              <a:fillRect/>
            </a:stretch>
          </p:blipFill>
          <p:spPr>
            <a:xfrm>
              <a:off x="1305793" y="4073343"/>
              <a:ext cx="303495" cy="303495"/>
            </a:xfrm>
            <a:prstGeom prst="rect">
              <a:avLst/>
            </a:prstGeom>
          </p:spPr>
        </p:pic>
        <p:pic>
          <p:nvPicPr>
            <p:cNvPr id="36" name="Graphic 35">
              <a:extLst>
                <a:ext uri="{FF2B5EF4-FFF2-40B4-BE49-F238E27FC236}">
                  <a16:creationId xmlns:a16="http://schemas.microsoft.com/office/drawing/2014/main" id="{BD9D03DD-B2F1-4AA4-9341-A081743F5917}"/>
                </a:ext>
              </a:extLst>
            </p:cNvPr>
            <p:cNvPicPr>
              <a:picLocks noChangeAspect="1"/>
            </p:cNvPicPr>
            <p:nvPr/>
          </p:nvPicPr>
          <p:blipFill>
            <a:blip r:embed="rId11">
              <a:extLst>
                <a:ext uri="{96DAC541-7B7A-43D3-8B79-37D633B846F1}">
                  <asvg:svgBlip xmlns:asvg="http://schemas.microsoft.com/office/drawing/2016/SVG/main" r:embed="rId13"/>
                </a:ext>
              </a:extLst>
            </a:blip>
            <a:stretch>
              <a:fillRect/>
            </a:stretch>
          </p:blipFill>
          <p:spPr>
            <a:xfrm>
              <a:off x="1519004" y="4073343"/>
              <a:ext cx="303495" cy="303495"/>
            </a:xfrm>
            <a:prstGeom prst="rect">
              <a:avLst/>
            </a:prstGeom>
          </p:spPr>
        </p:pic>
      </p:grpSp>
      <p:graphicFrame>
        <p:nvGraphicFramePr>
          <p:cNvPr id="37" name="Chart 36">
            <a:extLst>
              <a:ext uri="{FF2B5EF4-FFF2-40B4-BE49-F238E27FC236}">
                <a16:creationId xmlns:a16="http://schemas.microsoft.com/office/drawing/2014/main" id="{A53010DF-BD08-401C-8FE5-9BC25E10007B}"/>
              </a:ext>
            </a:extLst>
          </p:cNvPr>
          <p:cNvGraphicFramePr/>
          <p:nvPr>
            <p:extLst>
              <p:ext uri="{D42A27DB-BD31-4B8C-83A1-F6EECF244321}">
                <p14:modId xmlns:p14="http://schemas.microsoft.com/office/powerpoint/2010/main" val="83519930"/>
              </p:ext>
            </p:extLst>
          </p:nvPr>
        </p:nvGraphicFramePr>
        <p:xfrm>
          <a:off x="6066041" y="3796415"/>
          <a:ext cx="5446150" cy="2482733"/>
        </p:xfrm>
        <a:graphic>
          <a:graphicData uri="http://schemas.openxmlformats.org/drawingml/2006/chart">
            <c:chart xmlns:c="http://schemas.openxmlformats.org/drawingml/2006/chart" xmlns:r="http://schemas.openxmlformats.org/officeDocument/2006/relationships" r:id="rId14"/>
          </a:graphicData>
        </a:graphic>
      </p:graphicFrame>
      <p:cxnSp>
        <p:nvCxnSpPr>
          <p:cNvPr id="8" name="Straight Connector 7">
            <a:extLst>
              <a:ext uri="{FF2B5EF4-FFF2-40B4-BE49-F238E27FC236}">
                <a16:creationId xmlns:a16="http://schemas.microsoft.com/office/drawing/2014/main" id="{D55C361D-E9BA-4ABD-8393-93D50194F02F}"/>
              </a:ext>
            </a:extLst>
          </p:cNvPr>
          <p:cNvCxnSpPr>
            <a:cxnSpLocks/>
          </p:cNvCxnSpPr>
          <p:nvPr/>
        </p:nvCxnSpPr>
        <p:spPr>
          <a:xfrm>
            <a:off x="5761296" y="1393488"/>
            <a:ext cx="0" cy="48263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C7613-F3D7-4D95-8DDE-0DEBFCB07704}"/>
              </a:ext>
            </a:extLst>
          </p:cNvPr>
          <p:cNvCxnSpPr>
            <a:cxnSpLocks/>
          </p:cNvCxnSpPr>
          <p:nvPr/>
        </p:nvCxnSpPr>
        <p:spPr>
          <a:xfrm>
            <a:off x="5761296" y="3259509"/>
            <a:ext cx="615203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35C379F-7D01-4DEF-9FA6-179E6D934E7C}"/>
              </a:ext>
            </a:extLst>
          </p:cNvPr>
          <p:cNvSpPr txBox="1"/>
          <p:nvPr/>
        </p:nvSpPr>
        <p:spPr>
          <a:xfrm>
            <a:off x="7037110" y="2817943"/>
            <a:ext cx="469961" cy="276999"/>
          </a:xfrm>
          <a:prstGeom prst="rect">
            <a:avLst/>
          </a:prstGeom>
          <a:noFill/>
        </p:spPr>
        <p:txBody>
          <a:bodyPr wrap="square" rtlCol="0" anchor="ctr">
            <a:noAutofit/>
          </a:bodyPr>
          <a:lstStyle/>
          <a:p>
            <a:r>
              <a:rPr lang="en-US" sz="1200" dirty="0">
                <a:latin typeface="Arial" panose="020B0604020202020204" pitchFamily="34" charset="0"/>
                <a:cs typeface="Arial" panose="020B0604020202020204" pitchFamily="34" charset="0"/>
              </a:rPr>
              <a:t>Yes</a:t>
            </a:r>
          </a:p>
        </p:txBody>
      </p:sp>
      <p:sp>
        <p:nvSpPr>
          <p:cNvPr id="44" name="TextBox 43">
            <a:extLst>
              <a:ext uri="{FF2B5EF4-FFF2-40B4-BE49-F238E27FC236}">
                <a16:creationId xmlns:a16="http://schemas.microsoft.com/office/drawing/2014/main" id="{4EC90315-435B-4750-9CBF-125EB12A1412}"/>
              </a:ext>
            </a:extLst>
          </p:cNvPr>
          <p:cNvSpPr txBox="1"/>
          <p:nvPr/>
        </p:nvSpPr>
        <p:spPr>
          <a:xfrm>
            <a:off x="5773659" y="2103783"/>
            <a:ext cx="449644" cy="276999"/>
          </a:xfrm>
          <a:prstGeom prst="rect">
            <a:avLst/>
          </a:prstGeom>
          <a:noFill/>
        </p:spPr>
        <p:txBody>
          <a:bodyPr wrap="square" rtlCol="0" anchor="ctr">
            <a:noAutofit/>
          </a:bodyPr>
          <a:lstStyle/>
          <a:p>
            <a:r>
              <a:rPr lang="en-US" sz="1200" dirty="0">
                <a:latin typeface="Arial" panose="020B0604020202020204" pitchFamily="34" charset="0"/>
                <a:cs typeface="Arial" panose="020B0604020202020204" pitchFamily="34" charset="0"/>
              </a:rPr>
              <a:t>No</a:t>
            </a:r>
          </a:p>
        </p:txBody>
      </p:sp>
      <p:sp>
        <p:nvSpPr>
          <p:cNvPr id="115" name="TextBox 114">
            <a:extLst>
              <a:ext uri="{FF2B5EF4-FFF2-40B4-BE49-F238E27FC236}">
                <a16:creationId xmlns:a16="http://schemas.microsoft.com/office/drawing/2014/main" id="{99D53696-85E9-4E43-B21D-531A057C9EFD}"/>
              </a:ext>
            </a:extLst>
          </p:cNvPr>
          <p:cNvSpPr txBox="1"/>
          <p:nvPr/>
        </p:nvSpPr>
        <p:spPr>
          <a:xfrm>
            <a:off x="11209290" y="3895691"/>
            <a:ext cx="744110" cy="562651"/>
          </a:xfrm>
          <a:prstGeom prst="rect">
            <a:avLst/>
          </a:prstGeom>
          <a:noFill/>
          <a:ln>
            <a:noFill/>
          </a:ln>
        </p:spPr>
        <p:txBody>
          <a:bodyPr wrap="square" rtlCol="0">
            <a:noAutofit/>
          </a:bodyPr>
          <a:lstStyle/>
          <a:p>
            <a:pPr algn="l"/>
            <a:r>
              <a:rPr lang="en-US" sz="1000" dirty="0">
                <a:solidFill>
                  <a:schemeClr val="tx1">
                    <a:lumMod val="75000"/>
                    <a:lumOff val="25000"/>
                  </a:schemeClr>
                </a:solidFill>
                <a:latin typeface="Arial" panose="020B0604020202020204" pitchFamily="34" charset="0"/>
                <a:cs typeface="Arial" panose="020B0604020202020204" pitchFamily="34" charset="0"/>
              </a:rPr>
              <a:t>VS/Small</a:t>
            </a:r>
          </a:p>
          <a:p>
            <a:pPr algn="l"/>
            <a:r>
              <a:rPr lang="en-US" sz="1000" dirty="0">
                <a:solidFill>
                  <a:schemeClr val="tx1">
                    <a:lumMod val="75000"/>
                    <a:lumOff val="25000"/>
                  </a:schemeClr>
                </a:solidFill>
                <a:latin typeface="Arial" panose="020B0604020202020204" pitchFamily="34" charset="0"/>
                <a:cs typeface="Arial" panose="020B0604020202020204" pitchFamily="34" charset="0"/>
              </a:rPr>
              <a:t>Medium</a:t>
            </a:r>
          </a:p>
          <a:p>
            <a:pPr algn="l"/>
            <a:r>
              <a:rPr lang="en-US" sz="1000" dirty="0">
                <a:solidFill>
                  <a:schemeClr val="tx1">
                    <a:lumMod val="75000"/>
                    <a:lumOff val="25000"/>
                  </a:schemeClr>
                </a:solidFill>
                <a:latin typeface="Arial" panose="020B0604020202020204" pitchFamily="34" charset="0"/>
                <a:cs typeface="Arial" panose="020B0604020202020204" pitchFamily="34" charset="0"/>
              </a:rPr>
              <a:t>Large</a:t>
            </a:r>
          </a:p>
          <a:p>
            <a:pPr algn="l"/>
            <a:endParaRPr lang="en-US" sz="1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6" name="Rectangle 115">
            <a:extLst>
              <a:ext uri="{FF2B5EF4-FFF2-40B4-BE49-F238E27FC236}">
                <a16:creationId xmlns:a16="http://schemas.microsoft.com/office/drawing/2014/main" id="{A2387FC0-28BD-42C7-9EF2-E69FBAFD5AF3}"/>
              </a:ext>
            </a:extLst>
          </p:cNvPr>
          <p:cNvSpPr/>
          <p:nvPr/>
        </p:nvSpPr>
        <p:spPr>
          <a:xfrm>
            <a:off x="11150810" y="3960649"/>
            <a:ext cx="116959" cy="116959"/>
          </a:xfrm>
          <a:prstGeom prst="rect">
            <a:avLst/>
          </a:prstGeom>
          <a:solidFill>
            <a:srgbClr val="D35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117" name="Rectangle 116">
            <a:extLst>
              <a:ext uri="{FF2B5EF4-FFF2-40B4-BE49-F238E27FC236}">
                <a16:creationId xmlns:a16="http://schemas.microsoft.com/office/drawing/2014/main" id="{28C1EAAC-9EF8-4676-B2A5-3272CBF2962A}"/>
              </a:ext>
            </a:extLst>
          </p:cNvPr>
          <p:cNvSpPr/>
          <p:nvPr/>
        </p:nvSpPr>
        <p:spPr>
          <a:xfrm>
            <a:off x="11150810" y="4112158"/>
            <a:ext cx="116959" cy="116959"/>
          </a:xfrm>
          <a:prstGeom prst="rect">
            <a:avLst/>
          </a:prstGeom>
          <a:solidFill>
            <a:srgbClr val="FF6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118" name="Rectangle 117">
            <a:extLst>
              <a:ext uri="{FF2B5EF4-FFF2-40B4-BE49-F238E27FC236}">
                <a16:creationId xmlns:a16="http://schemas.microsoft.com/office/drawing/2014/main" id="{75843782-0E20-4EF1-B4A6-32D559702B5C}"/>
              </a:ext>
            </a:extLst>
          </p:cNvPr>
          <p:cNvSpPr/>
          <p:nvPr/>
        </p:nvSpPr>
        <p:spPr>
          <a:xfrm>
            <a:off x="11150810" y="4263667"/>
            <a:ext cx="116959" cy="116959"/>
          </a:xfrm>
          <a:prstGeom prst="rect">
            <a:avLst/>
          </a:prstGeom>
          <a:solidFill>
            <a:srgbClr val="FF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359AD6D4-A245-451A-B019-BD80A0BB491A}"/>
              </a:ext>
            </a:extLst>
          </p:cNvPr>
          <p:cNvSpPr txBox="1"/>
          <p:nvPr/>
        </p:nvSpPr>
        <p:spPr>
          <a:xfrm>
            <a:off x="9084549" y="2796863"/>
            <a:ext cx="469961" cy="276999"/>
          </a:xfrm>
          <a:prstGeom prst="rect">
            <a:avLst/>
          </a:prstGeom>
          <a:noFill/>
        </p:spPr>
        <p:txBody>
          <a:bodyPr wrap="square" rtlCol="0" anchor="ctr">
            <a:noAutofit/>
          </a:bodyPr>
          <a:lstStyle/>
          <a:p>
            <a:r>
              <a:rPr lang="en-US" sz="1200" dirty="0">
                <a:latin typeface="Arial" panose="020B0604020202020204" pitchFamily="34" charset="0"/>
                <a:cs typeface="Arial" panose="020B0604020202020204" pitchFamily="34" charset="0"/>
              </a:rPr>
              <a:t>Yes</a:t>
            </a:r>
          </a:p>
        </p:txBody>
      </p:sp>
      <p:sp>
        <p:nvSpPr>
          <p:cNvPr id="53" name="TextBox 52">
            <a:extLst>
              <a:ext uri="{FF2B5EF4-FFF2-40B4-BE49-F238E27FC236}">
                <a16:creationId xmlns:a16="http://schemas.microsoft.com/office/drawing/2014/main" id="{B7744241-DF38-4910-856C-051E3673546D}"/>
              </a:ext>
            </a:extLst>
          </p:cNvPr>
          <p:cNvSpPr txBox="1"/>
          <p:nvPr/>
        </p:nvSpPr>
        <p:spPr>
          <a:xfrm>
            <a:off x="11092193" y="2784384"/>
            <a:ext cx="469961" cy="276999"/>
          </a:xfrm>
          <a:prstGeom prst="rect">
            <a:avLst/>
          </a:prstGeom>
          <a:noFill/>
        </p:spPr>
        <p:txBody>
          <a:bodyPr wrap="square" rtlCol="0" anchor="ctr">
            <a:noAutofit/>
          </a:bodyPr>
          <a:lstStyle/>
          <a:p>
            <a:r>
              <a:rPr lang="en-US" sz="1200" dirty="0">
                <a:latin typeface="Arial" panose="020B0604020202020204" pitchFamily="34" charset="0"/>
                <a:cs typeface="Arial" panose="020B0604020202020204" pitchFamily="34" charset="0"/>
              </a:rPr>
              <a:t>Yes</a:t>
            </a:r>
          </a:p>
        </p:txBody>
      </p:sp>
      <p:sp>
        <p:nvSpPr>
          <p:cNvPr id="54" name="TextBox 53">
            <a:extLst>
              <a:ext uri="{FF2B5EF4-FFF2-40B4-BE49-F238E27FC236}">
                <a16:creationId xmlns:a16="http://schemas.microsoft.com/office/drawing/2014/main" id="{E7D290C9-4053-443D-8B9F-DEBE2697F406}"/>
              </a:ext>
            </a:extLst>
          </p:cNvPr>
          <p:cNvSpPr txBox="1"/>
          <p:nvPr/>
        </p:nvSpPr>
        <p:spPr>
          <a:xfrm>
            <a:off x="7995669" y="1657524"/>
            <a:ext cx="449644" cy="276999"/>
          </a:xfrm>
          <a:prstGeom prst="rect">
            <a:avLst/>
          </a:prstGeom>
          <a:noFill/>
        </p:spPr>
        <p:txBody>
          <a:bodyPr wrap="square" rtlCol="0" anchor="ctr">
            <a:noAutofit/>
          </a:bodyPr>
          <a:lstStyle/>
          <a:p>
            <a:r>
              <a:rPr lang="en-US" sz="1200" dirty="0">
                <a:latin typeface="Arial" panose="020B0604020202020204" pitchFamily="34" charset="0"/>
                <a:cs typeface="Arial" panose="020B0604020202020204" pitchFamily="34" charset="0"/>
              </a:rPr>
              <a:t>No</a:t>
            </a:r>
          </a:p>
        </p:txBody>
      </p:sp>
      <p:sp>
        <p:nvSpPr>
          <p:cNvPr id="55" name="TextBox 54">
            <a:extLst>
              <a:ext uri="{FF2B5EF4-FFF2-40B4-BE49-F238E27FC236}">
                <a16:creationId xmlns:a16="http://schemas.microsoft.com/office/drawing/2014/main" id="{F237311B-49E3-4AF9-B644-345C1ABA0AA1}"/>
              </a:ext>
            </a:extLst>
          </p:cNvPr>
          <p:cNvSpPr txBox="1"/>
          <p:nvPr/>
        </p:nvSpPr>
        <p:spPr>
          <a:xfrm>
            <a:off x="10003895" y="1636396"/>
            <a:ext cx="449644" cy="276999"/>
          </a:xfrm>
          <a:prstGeom prst="rect">
            <a:avLst/>
          </a:prstGeom>
          <a:noFill/>
        </p:spPr>
        <p:txBody>
          <a:bodyPr wrap="square" rtlCol="0" anchor="ctr">
            <a:noAutofit/>
          </a:bodyPr>
          <a:lstStyle/>
          <a:p>
            <a:r>
              <a:rPr lang="en-US" sz="1200" dirty="0">
                <a:latin typeface="Arial" panose="020B0604020202020204" pitchFamily="34" charset="0"/>
                <a:cs typeface="Arial" panose="020B0604020202020204" pitchFamily="34" charset="0"/>
              </a:rPr>
              <a:t>No</a:t>
            </a:r>
          </a:p>
        </p:txBody>
      </p:sp>
      <p:sp>
        <p:nvSpPr>
          <p:cNvPr id="56" name="TextBox 55">
            <a:extLst>
              <a:ext uri="{FF2B5EF4-FFF2-40B4-BE49-F238E27FC236}">
                <a16:creationId xmlns:a16="http://schemas.microsoft.com/office/drawing/2014/main" id="{325B05D2-7179-4417-8FA1-E63AE729F0F1}"/>
              </a:ext>
            </a:extLst>
          </p:cNvPr>
          <p:cNvSpPr txBox="1"/>
          <p:nvPr/>
        </p:nvSpPr>
        <p:spPr>
          <a:xfrm>
            <a:off x="5868614" y="1440620"/>
            <a:ext cx="882592" cy="276999"/>
          </a:xfrm>
          <a:prstGeom prst="rect">
            <a:avLst/>
          </a:prstGeom>
          <a:noFill/>
        </p:spPr>
        <p:txBody>
          <a:bodyPr wrap="square" rtlCol="0" anchor="ctr">
            <a:noAutofit/>
          </a:bodyPr>
          <a:lstStyle/>
          <a:p>
            <a:r>
              <a:rPr lang="en-US" sz="1200" dirty="0">
                <a:latin typeface="Arial" panose="020B0604020202020204" pitchFamily="34" charset="0"/>
                <a:cs typeface="Arial" panose="020B0604020202020204" pitchFamily="34" charset="0"/>
              </a:rPr>
              <a:t>Not sure</a:t>
            </a:r>
          </a:p>
        </p:txBody>
      </p:sp>
      <p:sp>
        <p:nvSpPr>
          <p:cNvPr id="57" name="TextBox 56">
            <a:extLst>
              <a:ext uri="{FF2B5EF4-FFF2-40B4-BE49-F238E27FC236}">
                <a16:creationId xmlns:a16="http://schemas.microsoft.com/office/drawing/2014/main" id="{FF6C5737-4713-40F2-BF5A-C7F6088B1B54}"/>
              </a:ext>
            </a:extLst>
          </p:cNvPr>
          <p:cNvSpPr txBox="1"/>
          <p:nvPr/>
        </p:nvSpPr>
        <p:spPr>
          <a:xfrm>
            <a:off x="8218627" y="1387612"/>
            <a:ext cx="882592" cy="276999"/>
          </a:xfrm>
          <a:prstGeom prst="rect">
            <a:avLst/>
          </a:prstGeom>
          <a:noFill/>
        </p:spPr>
        <p:txBody>
          <a:bodyPr wrap="square" rtlCol="0" anchor="ctr">
            <a:noAutofit/>
          </a:bodyPr>
          <a:lstStyle/>
          <a:p>
            <a:r>
              <a:rPr lang="en-US" sz="1200" dirty="0">
                <a:latin typeface="Arial" panose="020B0604020202020204" pitchFamily="34" charset="0"/>
                <a:cs typeface="Arial" panose="020B0604020202020204" pitchFamily="34" charset="0"/>
              </a:rPr>
              <a:t>Not sure</a:t>
            </a:r>
          </a:p>
        </p:txBody>
      </p:sp>
      <p:sp>
        <p:nvSpPr>
          <p:cNvPr id="58" name="TextBox 57">
            <a:extLst>
              <a:ext uri="{FF2B5EF4-FFF2-40B4-BE49-F238E27FC236}">
                <a16:creationId xmlns:a16="http://schemas.microsoft.com/office/drawing/2014/main" id="{33F7B12A-73A0-444A-8E6A-531FE175BF39}"/>
              </a:ext>
            </a:extLst>
          </p:cNvPr>
          <p:cNvSpPr txBox="1"/>
          <p:nvPr/>
        </p:nvSpPr>
        <p:spPr>
          <a:xfrm>
            <a:off x="9896536" y="1419670"/>
            <a:ext cx="882592" cy="276999"/>
          </a:xfrm>
          <a:prstGeom prst="rect">
            <a:avLst/>
          </a:prstGeom>
          <a:noFill/>
        </p:spPr>
        <p:txBody>
          <a:bodyPr wrap="square" rtlCol="0" anchor="ctr">
            <a:noAutofit/>
          </a:bodyPr>
          <a:lstStyle/>
          <a:p>
            <a:r>
              <a:rPr lang="en-US" sz="1200" dirty="0">
                <a:latin typeface="Arial" panose="020B0604020202020204" pitchFamily="34" charset="0"/>
                <a:cs typeface="Arial" panose="020B0604020202020204" pitchFamily="34" charset="0"/>
              </a:rPr>
              <a:t>Not sure</a:t>
            </a:r>
          </a:p>
        </p:txBody>
      </p:sp>
      <p:sp>
        <p:nvSpPr>
          <p:cNvPr id="59" name="TextBox 58">
            <a:extLst>
              <a:ext uri="{FF2B5EF4-FFF2-40B4-BE49-F238E27FC236}">
                <a16:creationId xmlns:a16="http://schemas.microsoft.com/office/drawing/2014/main" id="{6E9D417B-AEC8-4FBE-BB06-513F651A6394}"/>
              </a:ext>
            </a:extLst>
          </p:cNvPr>
          <p:cNvSpPr txBox="1"/>
          <p:nvPr/>
        </p:nvSpPr>
        <p:spPr>
          <a:xfrm>
            <a:off x="6803812" y="1330038"/>
            <a:ext cx="843501" cy="276999"/>
          </a:xfrm>
          <a:prstGeom prst="rect">
            <a:avLst/>
          </a:prstGeom>
          <a:noFill/>
        </p:spPr>
        <p:txBody>
          <a:bodyPr wrap="square" rtlCol="0" anchor="ctr">
            <a:noAutofit/>
          </a:bodyPr>
          <a:lstStyle/>
          <a:p>
            <a:r>
              <a:rPr lang="en-US" sz="1000" dirty="0">
                <a:latin typeface="Arial" panose="020B0604020202020204" pitchFamily="34" charset="0"/>
                <a:cs typeface="Arial" panose="020B0604020202020204" pitchFamily="34" charset="0"/>
              </a:rPr>
              <a:t>Don’t know</a:t>
            </a:r>
          </a:p>
          <a:p>
            <a:r>
              <a:rPr lang="en-US" sz="1000" dirty="0">
                <a:latin typeface="Arial" panose="020B0604020202020204" pitchFamily="34" charset="0"/>
                <a:cs typeface="Arial" panose="020B0604020202020204" pitchFamily="34" charset="0"/>
              </a:rPr>
              <a:t>what it is</a:t>
            </a:r>
          </a:p>
        </p:txBody>
      </p:sp>
      <p:sp>
        <p:nvSpPr>
          <p:cNvPr id="60" name="TextBox 59">
            <a:extLst>
              <a:ext uri="{FF2B5EF4-FFF2-40B4-BE49-F238E27FC236}">
                <a16:creationId xmlns:a16="http://schemas.microsoft.com/office/drawing/2014/main" id="{8204F229-A6FE-45C0-B4A4-BA30727421AF}"/>
              </a:ext>
            </a:extLst>
          </p:cNvPr>
          <p:cNvSpPr txBox="1"/>
          <p:nvPr/>
        </p:nvSpPr>
        <p:spPr>
          <a:xfrm>
            <a:off x="10766419" y="1330038"/>
            <a:ext cx="843501" cy="276999"/>
          </a:xfrm>
          <a:prstGeom prst="rect">
            <a:avLst/>
          </a:prstGeom>
          <a:noFill/>
        </p:spPr>
        <p:txBody>
          <a:bodyPr wrap="square" rtlCol="0" anchor="ctr">
            <a:noAutofit/>
          </a:bodyPr>
          <a:lstStyle/>
          <a:p>
            <a:r>
              <a:rPr lang="en-US" sz="1000" dirty="0">
                <a:latin typeface="Arial" panose="020B0604020202020204" pitchFamily="34" charset="0"/>
                <a:cs typeface="Arial" panose="020B0604020202020204" pitchFamily="34" charset="0"/>
              </a:rPr>
              <a:t>Don’t know</a:t>
            </a:r>
          </a:p>
          <a:p>
            <a:r>
              <a:rPr lang="en-US" sz="1000" dirty="0">
                <a:latin typeface="Arial" panose="020B0604020202020204" pitchFamily="34" charset="0"/>
                <a:cs typeface="Arial" panose="020B0604020202020204" pitchFamily="34" charset="0"/>
              </a:rPr>
              <a:t>what it is</a:t>
            </a:r>
          </a:p>
        </p:txBody>
      </p:sp>
      <p:sp>
        <p:nvSpPr>
          <p:cNvPr id="47" name="Rectangle 46">
            <a:extLst>
              <a:ext uri="{FF2B5EF4-FFF2-40B4-BE49-F238E27FC236}">
                <a16:creationId xmlns:a16="http://schemas.microsoft.com/office/drawing/2014/main" id="{CCD9F83A-7388-4A5C-AD23-153DB5E028ED}"/>
              </a:ext>
            </a:extLst>
          </p:cNvPr>
          <p:cNvSpPr/>
          <p:nvPr/>
        </p:nvSpPr>
        <p:spPr>
          <a:xfrm>
            <a:off x="4580218" y="2201719"/>
            <a:ext cx="705642"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VS/S, L</a:t>
            </a:r>
            <a:endParaRPr lang="en-US" sz="800" dirty="0">
              <a:solidFill>
                <a:srgbClr val="7E96AA"/>
              </a:solidFill>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F9B6756B-3910-4BAE-B6C8-09BF5AD706C9}"/>
              </a:ext>
            </a:extLst>
          </p:cNvPr>
          <p:cNvSpPr/>
          <p:nvPr/>
        </p:nvSpPr>
        <p:spPr>
          <a:xfrm>
            <a:off x="4439234" y="1634886"/>
            <a:ext cx="412292"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L</a:t>
            </a:r>
            <a:endParaRPr lang="en-US" sz="800" dirty="0">
              <a:solidFill>
                <a:srgbClr val="7E96AA"/>
              </a:solidFill>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47AAC7F9-95FA-46E7-B2CF-49CA7C8006B8}"/>
              </a:ext>
            </a:extLst>
          </p:cNvPr>
          <p:cNvSpPr/>
          <p:nvPr/>
        </p:nvSpPr>
        <p:spPr>
          <a:xfrm>
            <a:off x="4417462" y="3093463"/>
            <a:ext cx="590226"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VS/S</a:t>
            </a:r>
            <a:endParaRPr lang="en-US" sz="800" dirty="0">
              <a:solidFill>
                <a:srgbClr val="7E96AA"/>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BDAC2791-19F7-443C-8221-9E7A31810CC6}"/>
              </a:ext>
            </a:extLst>
          </p:cNvPr>
          <p:cNvSpPr/>
          <p:nvPr/>
        </p:nvSpPr>
        <p:spPr>
          <a:xfrm>
            <a:off x="4363035" y="3420033"/>
            <a:ext cx="590226"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VS/S</a:t>
            </a:r>
            <a:endParaRPr lang="en-US" sz="800" dirty="0">
              <a:solidFill>
                <a:srgbClr val="7E96AA"/>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1D02CF56-00B1-49AC-AEE9-798EE61D62CA}"/>
              </a:ext>
            </a:extLst>
          </p:cNvPr>
          <p:cNvSpPr/>
          <p:nvPr/>
        </p:nvSpPr>
        <p:spPr>
          <a:xfrm>
            <a:off x="4363032" y="3539780"/>
            <a:ext cx="590226"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VS/S</a:t>
            </a:r>
            <a:endParaRPr lang="en-US" sz="800" dirty="0">
              <a:solidFill>
                <a:srgbClr val="7E96AA"/>
              </a:solidFill>
              <a:latin typeface="Arial" panose="020B0604020202020204" pitchFamily="34" charset="0"/>
              <a:cs typeface="Arial" panose="020B0604020202020204" pitchFamily="34" charset="0"/>
            </a:endParaRPr>
          </a:p>
        </p:txBody>
      </p:sp>
      <p:sp>
        <p:nvSpPr>
          <p:cNvPr id="61" name="Rectangle 60">
            <a:extLst>
              <a:ext uri="{FF2B5EF4-FFF2-40B4-BE49-F238E27FC236}">
                <a16:creationId xmlns:a16="http://schemas.microsoft.com/office/drawing/2014/main" id="{B8AC4EA8-4FAE-420E-8636-002A1D180C47}"/>
              </a:ext>
            </a:extLst>
          </p:cNvPr>
          <p:cNvSpPr/>
          <p:nvPr/>
        </p:nvSpPr>
        <p:spPr>
          <a:xfrm>
            <a:off x="3792076" y="4169114"/>
            <a:ext cx="412292"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L</a:t>
            </a:r>
            <a:endParaRPr lang="en-US" sz="800" dirty="0">
              <a:solidFill>
                <a:srgbClr val="7E96AA"/>
              </a:solidFill>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DFBA2EF6-8124-48ED-99C2-FCAA82574171}"/>
              </a:ext>
            </a:extLst>
          </p:cNvPr>
          <p:cNvSpPr/>
          <p:nvPr/>
        </p:nvSpPr>
        <p:spPr>
          <a:xfrm>
            <a:off x="3781186" y="4299742"/>
            <a:ext cx="412292"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L</a:t>
            </a:r>
            <a:endParaRPr lang="en-US" sz="800" dirty="0">
              <a:solidFill>
                <a:srgbClr val="7E96AA"/>
              </a:solidFill>
              <a:latin typeface="Arial" panose="020B0604020202020204" pitchFamily="34" charset="0"/>
              <a:cs typeface="Arial" panose="020B0604020202020204" pitchFamily="34" charset="0"/>
            </a:endParaRPr>
          </a:p>
        </p:txBody>
      </p:sp>
      <p:sp>
        <p:nvSpPr>
          <p:cNvPr id="63" name="Rectangle 62">
            <a:extLst>
              <a:ext uri="{FF2B5EF4-FFF2-40B4-BE49-F238E27FC236}">
                <a16:creationId xmlns:a16="http://schemas.microsoft.com/office/drawing/2014/main" id="{992A9A47-198D-45C0-A268-BB2ACA6CD109}"/>
              </a:ext>
            </a:extLst>
          </p:cNvPr>
          <p:cNvSpPr/>
          <p:nvPr/>
        </p:nvSpPr>
        <p:spPr>
          <a:xfrm>
            <a:off x="3623630" y="5194266"/>
            <a:ext cx="705642" cy="253916"/>
          </a:xfrm>
          <a:prstGeom prst="rect">
            <a:avLst/>
          </a:prstGeom>
        </p:spPr>
        <p:txBody>
          <a:bodyPr wrap="none">
            <a:spAutoFit/>
          </a:bodyPr>
          <a:lstStyle/>
          <a:p>
            <a:r>
              <a:rPr lang="en-US" sz="1050" b="1" i="1" dirty="0">
                <a:solidFill>
                  <a:srgbClr val="7E96AA"/>
                </a:solidFill>
                <a:latin typeface="Arial" panose="020B0604020202020204" pitchFamily="34" charset="0"/>
                <a:cs typeface="Arial" pitchFamily="34" charset="0"/>
              </a:rPr>
              <a:t>▲ </a:t>
            </a:r>
            <a:r>
              <a:rPr lang="en-US" sz="800" i="1" dirty="0">
                <a:solidFill>
                  <a:srgbClr val="7E96AA"/>
                </a:solidFill>
                <a:latin typeface="Arial" panose="020B0604020202020204" pitchFamily="34" charset="0"/>
                <a:cs typeface="Arial" pitchFamily="34" charset="0"/>
              </a:rPr>
              <a:t>VS/S, L</a:t>
            </a:r>
            <a:endParaRPr lang="en-US" sz="800" dirty="0">
              <a:solidFill>
                <a:srgbClr val="7E96AA"/>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A343EBA6-A804-4064-80EC-3BCD52534C21}"/>
              </a:ext>
            </a:extLst>
          </p:cNvPr>
          <p:cNvSpPr txBox="1"/>
          <p:nvPr/>
        </p:nvSpPr>
        <p:spPr>
          <a:xfrm>
            <a:off x="11436273" y="6044406"/>
            <a:ext cx="571577" cy="302924"/>
          </a:xfrm>
          <a:prstGeom prst="rect">
            <a:avLst/>
          </a:prstGeom>
          <a:noFill/>
        </p:spPr>
        <p:txBody>
          <a:bodyPr wrap="square" lIns="18288" rIns="18288" rtlCol="0" anchor="ctr">
            <a:noAutofit/>
          </a:bodyPr>
          <a:lstStyle/>
          <a:p>
            <a:r>
              <a:rPr lang="en-US" sz="700" dirty="0">
                <a:solidFill>
                  <a:srgbClr val="7E96AA"/>
                </a:solidFill>
                <a:latin typeface="Arial" panose="020B0604020202020204" pitchFamily="34" charset="0"/>
                <a:cs typeface="Arial" panose="020B0604020202020204" pitchFamily="34" charset="0"/>
              </a:rPr>
              <a:t>See notes for sig. testing</a:t>
            </a:r>
          </a:p>
        </p:txBody>
      </p:sp>
      <p:pic>
        <p:nvPicPr>
          <p:cNvPr id="65" name="Graphic 64">
            <a:extLst>
              <a:ext uri="{FF2B5EF4-FFF2-40B4-BE49-F238E27FC236}">
                <a16:creationId xmlns:a16="http://schemas.microsoft.com/office/drawing/2014/main" id="{3B336A47-6D74-4FFA-9107-1AF8667C967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145224" y="6060486"/>
            <a:ext cx="276999" cy="276999"/>
          </a:xfrm>
          <a:prstGeom prst="rect">
            <a:avLst/>
          </a:prstGeom>
        </p:spPr>
      </p:pic>
      <p:pic>
        <p:nvPicPr>
          <p:cNvPr id="66" name="Graphic 65">
            <a:extLst>
              <a:ext uri="{FF2B5EF4-FFF2-40B4-BE49-F238E27FC236}">
                <a16:creationId xmlns:a16="http://schemas.microsoft.com/office/drawing/2014/main" id="{FC93C5D9-78A2-4531-A6B7-4E0C228C834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161832" y="2037318"/>
            <a:ext cx="276999" cy="276999"/>
          </a:xfrm>
          <a:prstGeom prst="rect">
            <a:avLst/>
          </a:prstGeom>
        </p:spPr>
      </p:pic>
      <p:pic>
        <p:nvPicPr>
          <p:cNvPr id="67" name="Graphic 66">
            <a:extLst>
              <a:ext uri="{FF2B5EF4-FFF2-40B4-BE49-F238E27FC236}">
                <a16:creationId xmlns:a16="http://schemas.microsoft.com/office/drawing/2014/main" id="{1B9F64D5-2F3F-44F4-9AD2-CA64E02DF26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930435" y="2913182"/>
            <a:ext cx="276999" cy="276999"/>
          </a:xfrm>
          <a:prstGeom prst="rect">
            <a:avLst/>
          </a:prstGeom>
        </p:spPr>
      </p:pic>
      <p:pic>
        <p:nvPicPr>
          <p:cNvPr id="68" name="Graphic 67">
            <a:extLst>
              <a:ext uri="{FF2B5EF4-FFF2-40B4-BE49-F238E27FC236}">
                <a16:creationId xmlns:a16="http://schemas.microsoft.com/office/drawing/2014/main" id="{90C97825-630E-470F-B81A-35C0549C080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930435" y="3389739"/>
            <a:ext cx="276999" cy="276999"/>
          </a:xfrm>
          <a:prstGeom prst="rect">
            <a:avLst/>
          </a:prstGeom>
        </p:spPr>
      </p:pic>
      <p:pic>
        <p:nvPicPr>
          <p:cNvPr id="69" name="Graphic 68">
            <a:extLst>
              <a:ext uri="{FF2B5EF4-FFF2-40B4-BE49-F238E27FC236}">
                <a16:creationId xmlns:a16="http://schemas.microsoft.com/office/drawing/2014/main" id="{0B6208CC-8825-4D94-B28B-AE5C5EBB235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375107" y="2503165"/>
            <a:ext cx="276999" cy="276999"/>
          </a:xfrm>
          <a:prstGeom prst="rect">
            <a:avLst/>
          </a:prstGeom>
        </p:spPr>
      </p:pic>
      <p:pic>
        <p:nvPicPr>
          <p:cNvPr id="70" name="Graphic 69">
            <a:extLst>
              <a:ext uri="{FF2B5EF4-FFF2-40B4-BE49-F238E27FC236}">
                <a16:creationId xmlns:a16="http://schemas.microsoft.com/office/drawing/2014/main" id="{7B8BDBE5-6AE6-4108-9E1D-8571494040E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811649" y="4706167"/>
            <a:ext cx="276999" cy="276999"/>
          </a:xfrm>
          <a:prstGeom prst="rect">
            <a:avLst/>
          </a:prstGeom>
        </p:spPr>
      </p:pic>
      <p:pic>
        <p:nvPicPr>
          <p:cNvPr id="71" name="Graphic 70">
            <a:extLst>
              <a:ext uri="{FF2B5EF4-FFF2-40B4-BE49-F238E27FC236}">
                <a16:creationId xmlns:a16="http://schemas.microsoft.com/office/drawing/2014/main" id="{C307657D-F89D-4189-84C3-268DA4E2D02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235037" y="5153416"/>
            <a:ext cx="276999" cy="276999"/>
          </a:xfrm>
          <a:prstGeom prst="rect">
            <a:avLst/>
          </a:prstGeom>
        </p:spPr>
      </p:pic>
      <p:pic>
        <p:nvPicPr>
          <p:cNvPr id="72" name="Graphic 71">
            <a:extLst>
              <a:ext uri="{FF2B5EF4-FFF2-40B4-BE49-F238E27FC236}">
                <a16:creationId xmlns:a16="http://schemas.microsoft.com/office/drawing/2014/main" id="{13E95A48-A4E4-400B-9190-012BF4B03B7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444462" y="5610616"/>
            <a:ext cx="276999" cy="276999"/>
          </a:xfrm>
          <a:prstGeom prst="rect">
            <a:avLst/>
          </a:prstGeom>
        </p:spPr>
      </p:pic>
      <p:pic>
        <p:nvPicPr>
          <p:cNvPr id="73" name="Graphic 72">
            <a:extLst>
              <a:ext uri="{FF2B5EF4-FFF2-40B4-BE49-F238E27FC236}">
                <a16:creationId xmlns:a16="http://schemas.microsoft.com/office/drawing/2014/main" id="{4A9E052E-9179-4110-BA52-1595A203BD3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178089" y="4142670"/>
            <a:ext cx="276999" cy="276999"/>
          </a:xfrm>
          <a:prstGeom prst="rect">
            <a:avLst/>
          </a:prstGeom>
        </p:spPr>
      </p:pic>
      <p:pic>
        <p:nvPicPr>
          <p:cNvPr id="74" name="Graphic 73">
            <a:extLst>
              <a:ext uri="{FF2B5EF4-FFF2-40B4-BE49-F238E27FC236}">
                <a16:creationId xmlns:a16="http://schemas.microsoft.com/office/drawing/2014/main" id="{6C15C451-FCF7-435D-BF0A-B8FF58A949E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178089" y="3828120"/>
            <a:ext cx="276999" cy="276999"/>
          </a:xfrm>
          <a:prstGeom prst="rect">
            <a:avLst/>
          </a:prstGeom>
        </p:spPr>
      </p:pic>
      <p:pic>
        <p:nvPicPr>
          <p:cNvPr id="78" name="Graphic 77">
            <a:extLst>
              <a:ext uri="{FF2B5EF4-FFF2-40B4-BE49-F238E27FC236}">
                <a16:creationId xmlns:a16="http://schemas.microsoft.com/office/drawing/2014/main" id="{9D4EE407-BC29-44CB-97B6-8D4563CB003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060833" y="3904156"/>
            <a:ext cx="276999" cy="276999"/>
          </a:xfrm>
          <a:prstGeom prst="rect">
            <a:avLst/>
          </a:prstGeom>
        </p:spPr>
      </p:pic>
      <p:pic>
        <p:nvPicPr>
          <p:cNvPr id="79" name="Graphic 78">
            <a:extLst>
              <a:ext uri="{FF2B5EF4-FFF2-40B4-BE49-F238E27FC236}">
                <a16:creationId xmlns:a16="http://schemas.microsoft.com/office/drawing/2014/main" id="{B09C632D-4E78-45F5-B1A9-BCCE2B5240F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973742" y="4213651"/>
            <a:ext cx="276999" cy="276999"/>
          </a:xfrm>
          <a:prstGeom prst="rect">
            <a:avLst/>
          </a:prstGeom>
        </p:spPr>
      </p:pic>
      <p:pic>
        <p:nvPicPr>
          <p:cNvPr id="80" name="Graphic 79">
            <a:extLst>
              <a:ext uri="{FF2B5EF4-FFF2-40B4-BE49-F238E27FC236}">
                <a16:creationId xmlns:a16="http://schemas.microsoft.com/office/drawing/2014/main" id="{9820E7C9-0CD2-4120-BCCB-839D69EBF27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800424" y="4493655"/>
            <a:ext cx="276999" cy="276999"/>
          </a:xfrm>
          <a:prstGeom prst="rect">
            <a:avLst/>
          </a:prstGeom>
        </p:spPr>
      </p:pic>
      <p:pic>
        <p:nvPicPr>
          <p:cNvPr id="81" name="Graphic 80">
            <a:extLst>
              <a:ext uri="{FF2B5EF4-FFF2-40B4-BE49-F238E27FC236}">
                <a16:creationId xmlns:a16="http://schemas.microsoft.com/office/drawing/2014/main" id="{2BE550E7-8FA5-4227-942C-B5E97161E67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790050" y="4770654"/>
            <a:ext cx="276999" cy="276999"/>
          </a:xfrm>
          <a:prstGeom prst="rect">
            <a:avLst/>
          </a:prstGeom>
        </p:spPr>
      </p:pic>
      <p:pic>
        <p:nvPicPr>
          <p:cNvPr id="82" name="Graphic 81">
            <a:extLst>
              <a:ext uri="{FF2B5EF4-FFF2-40B4-BE49-F238E27FC236}">
                <a16:creationId xmlns:a16="http://schemas.microsoft.com/office/drawing/2014/main" id="{63BC29BF-753F-4212-AE3C-CA8094FCD7C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884445" y="5055766"/>
            <a:ext cx="276999" cy="276999"/>
          </a:xfrm>
          <a:prstGeom prst="rect">
            <a:avLst/>
          </a:prstGeom>
        </p:spPr>
      </p:pic>
      <p:pic>
        <p:nvPicPr>
          <p:cNvPr id="83" name="Graphic 82">
            <a:extLst>
              <a:ext uri="{FF2B5EF4-FFF2-40B4-BE49-F238E27FC236}">
                <a16:creationId xmlns:a16="http://schemas.microsoft.com/office/drawing/2014/main" id="{2B6820E4-FC8C-4F2D-BCEA-FAE493874FD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679456" y="5332765"/>
            <a:ext cx="276999" cy="276999"/>
          </a:xfrm>
          <a:prstGeom prst="rect">
            <a:avLst/>
          </a:prstGeom>
        </p:spPr>
      </p:pic>
      <p:sp>
        <p:nvSpPr>
          <p:cNvPr id="75" name="Rectangle 74">
            <a:extLst>
              <a:ext uri="{FF2B5EF4-FFF2-40B4-BE49-F238E27FC236}">
                <a16:creationId xmlns:a16="http://schemas.microsoft.com/office/drawing/2014/main" id="{33501713-FB9A-4B3D-9223-C6877A4BAB19}"/>
              </a:ext>
            </a:extLst>
          </p:cNvPr>
          <p:cNvSpPr/>
          <p:nvPr/>
        </p:nvSpPr>
        <p:spPr>
          <a:xfrm>
            <a:off x="65931" y="4970573"/>
            <a:ext cx="1459500" cy="124925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000" dirty="0">
                <a:latin typeface="Arial" panose="020B0604020202020204" pitchFamily="34" charset="0"/>
                <a:cs typeface="Arial" panose="020B0604020202020204" pitchFamily="34" charset="0"/>
              </a:rPr>
              <a:t>Country differences: Q35: Large Italian businesses are significantly less concerned about threats that may impact their company</a:t>
            </a:r>
          </a:p>
        </p:txBody>
      </p:sp>
      <p:sp>
        <p:nvSpPr>
          <p:cNvPr id="76" name="Rectangle 75">
            <a:extLst>
              <a:ext uri="{FF2B5EF4-FFF2-40B4-BE49-F238E27FC236}">
                <a16:creationId xmlns:a16="http://schemas.microsoft.com/office/drawing/2014/main" id="{B8F35E1B-EE23-4B70-800B-94B4A3876C81}"/>
              </a:ext>
            </a:extLst>
          </p:cNvPr>
          <p:cNvSpPr/>
          <p:nvPr/>
        </p:nvSpPr>
        <p:spPr>
          <a:xfrm>
            <a:off x="10366432" y="4555437"/>
            <a:ext cx="1688481" cy="226585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000" dirty="0">
                <a:latin typeface="Arial" panose="020B0604020202020204" pitchFamily="34" charset="0"/>
                <a:cs typeface="Arial" panose="020B0604020202020204" pitchFamily="34" charset="0"/>
              </a:rPr>
              <a:t>Country differences: Q36: Russian ITDMs are far less likely to know if they have any continuity plan in place across all business sizes, Medium and Large businesses in France are less likely to have a business continuity plan in place; Q37: Large businesses are more likely to employ services for company-wide data security training</a:t>
            </a:r>
          </a:p>
        </p:txBody>
      </p:sp>
    </p:spTree>
    <p:extLst>
      <p:ext uri="{BB962C8B-B14F-4D97-AF65-F5344CB8AC3E}">
        <p14:creationId xmlns:p14="http://schemas.microsoft.com/office/powerpoint/2010/main" val="428495807"/>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9F4581-99F1-4961-9CD8-D0BB09B90ED1}"/>
              </a:ext>
            </a:extLst>
          </p:cNvPr>
          <p:cNvSpPr>
            <a:spLocks noGrp="1"/>
          </p:cNvSpPr>
          <p:nvPr>
            <p:ph type="title"/>
          </p:nvPr>
        </p:nvSpPr>
        <p:spPr/>
        <p:txBody>
          <a:bodyPr/>
          <a:lstStyle/>
          <a:p>
            <a:r>
              <a:rPr lang="en-US" dirty="0"/>
              <a:t>Appendix</a:t>
            </a:r>
            <a:endParaRPr lang="en-US" b="0" dirty="0"/>
          </a:p>
        </p:txBody>
      </p:sp>
      <p:sp>
        <p:nvSpPr>
          <p:cNvPr id="2" name="Footer Placeholder 1">
            <a:extLst>
              <a:ext uri="{FF2B5EF4-FFF2-40B4-BE49-F238E27FC236}">
                <a16:creationId xmlns:a16="http://schemas.microsoft.com/office/drawing/2014/main" id="{02DC10F3-E0FD-4FF6-AA0A-AE9B2076A4F3}"/>
              </a:ext>
            </a:extLst>
          </p:cNvPr>
          <p:cNvSpPr>
            <a:spLocks noGrp="1"/>
          </p:cNvSpPr>
          <p:nvPr>
            <p:ph type="ftr" sz="quarter" idx="3"/>
          </p:nvPr>
        </p:nvSpPr>
        <p:spPr/>
        <p:txBody>
          <a:bodyPr/>
          <a:lstStyle/>
          <a:p>
            <a:r>
              <a:rPr lang="en-US" dirty="0"/>
              <a:t>2021 Lenovo Internal. All rights reserved.</a:t>
            </a:r>
          </a:p>
        </p:txBody>
      </p:sp>
      <p:sp>
        <p:nvSpPr>
          <p:cNvPr id="8" name="Slide Number Placeholder 4">
            <a:extLst>
              <a:ext uri="{FF2B5EF4-FFF2-40B4-BE49-F238E27FC236}">
                <a16:creationId xmlns:a16="http://schemas.microsoft.com/office/drawing/2014/main" id="{22D81D3D-7DD0-4F5B-9896-F9584990865F}"/>
              </a:ext>
            </a:extLst>
          </p:cNvPr>
          <p:cNvSpPr>
            <a:spLocks noGrp="1"/>
          </p:cNvSpPr>
          <p:nvPr>
            <p:ph type="sldNum" sz="quarter" idx="4"/>
          </p:nvPr>
        </p:nvSpPr>
        <p:spPr>
          <a:xfrm>
            <a:off x="11697661" y="6473952"/>
            <a:ext cx="438912" cy="155448"/>
          </a:xfrm>
        </p:spPr>
        <p:txBody>
          <a:bodyPr/>
          <a:lstStyle/>
          <a:p>
            <a:fld id="{6D22F896-40B5-4ADD-8801-0D06FADFA095}" type="slidenum">
              <a:rPr lang="en-US" smtClean="0">
                <a:solidFill>
                  <a:schemeClr val="bg1"/>
                </a:solidFill>
                <a:latin typeface="Arial" panose="020B0604020202020204" pitchFamily="34" charset="0"/>
              </a:rPr>
              <a:pPr/>
              <a:t>52</a:t>
            </a:fld>
            <a:endParaRPr lang="en-US" dirty="0">
              <a:solidFill>
                <a:schemeClr val="bg1"/>
              </a:solidFill>
              <a:latin typeface="Arial" panose="020B0604020202020204" pitchFamily="34" charset="0"/>
            </a:endParaRPr>
          </a:p>
        </p:txBody>
      </p:sp>
    </p:spTree>
    <p:extLst>
      <p:ext uri="{BB962C8B-B14F-4D97-AF65-F5344CB8AC3E}">
        <p14:creationId xmlns:p14="http://schemas.microsoft.com/office/powerpoint/2010/main" val="1962110144"/>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4DCDEC-C008-4FE8-B17A-8653114F9A34}"/>
              </a:ext>
            </a:extLst>
          </p:cNvPr>
          <p:cNvSpPr>
            <a:spLocks noGrp="1"/>
          </p:cNvSpPr>
          <p:nvPr>
            <p:ph type="ftr" sz="quarter" idx="11"/>
          </p:nvPr>
        </p:nvSpPr>
        <p:spPr/>
        <p:txBody>
          <a:bodyPr/>
          <a:lstStyle/>
          <a:p>
            <a:r>
              <a:rPr lang="en-US" dirty="0"/>
              <a:t>2021 Lenovo Internal. All rights reserved.</a:t>
            </a:r>
          </a:p>
        </p:txBody>
      </p:sp>
      <p:sp>
        <p:nvSpPr>
          <p:cNvPr id="3" name="Content Placeholder 2">
            <a:extLst>
              <a:ext uri="{FF2B5EF4-FFF2-40B4-BE49-F238E27FC236}">
                <a16:creationId xmlns:a16="http://schemas.microsoft.com/office/drawing/2014/main" id="{3D3C0CD1-47EF-4BCA-9911-786B2E375180}"/>
              </a:ext>
            </a:extLst>
          </p:cNvPr>
          <p:cNvSpPr>
            <a:spLocks noGrp="1"/>
          </p:cNvSpPr>
          <p:nvPr>
            <p:ph sz="quarter" idx="12"/>
          </p:nvPr>
        </p:nvSpPr>
        <p:spPr/>
        <p:txBody>
          <a:bodyPr anchor="b">
            <a:noAutofit/>
          </a:bodyPr>
          <a:lstStyle/>
          <a:p>
            <a:r>
              <a:rPr lang="en-US" dirty="0"/>
              <a:t>Base: Total (n=8,533)</a:t>
            </a:r>
          </a:p>
          <a:p>
            <a:r>
              <a:rPr lang="en-US" dirty="0"/>
              <a:t>Base: Gender &amp; Age (n=8,493)</a:t>
            </a:r>
          </a:p>
          <a:p>
            <a:r>
              <a:rPr lang="en-US" dirty="0"/>
              <a:t>Base: Total BEU (n=4,126) | Base: Total ITDM (n=4,407)</a:t>
            </a:r>
          </a:p>
        </p:txBody>
      </p:sp>
      <p:sp>
        <p:nvSpPr>
          <p:cNvPr id="4" name="Slide Number Placeholder 3">
            <a:extLst>
              <a:ext uri="{FF2B5EF4-FFF2-40B4-BE49-F238E27FC236}">
                <a16:creationId xmlns:a16="http://schemas.microsoft.com/office/drawing/2014/main" id="{18F58947-1E64-496D-B2FC-6196F7241FA4}"/>
              </a:ext>
            </a:extLst>
          </p:cNvPr>
          <p:cNvSpPr>
            <a:spLocks noGrp="1"/>
          </p:cNvSpPr>
          <p:nvPr>
            <p:ph type="sldNum" sz="quarter" idx="4"/>
          </p:nvPr>
        </p:nvSpPr>
        <p:spPr/>
        <p:txBody>
          <a:bodyPr/>
          <a:lstStyle/>
          <a:p>
            <a:fld id="{6D22F896-40B5-4ADD-8801-0D06FADFA095}" type="slidenum">
              <a:rPr lang="en-US" smtClean="0">
                <a:latin typeface="Arial" panose="020B0604020202020204" pitchFamily="34" charset="0"/>
              </a:rPr>
              <a:pPr/>
              <a:t>53</a:t>
            </a:fld>
            <a:endParaRPr lang="en-US" dirty="0">
              <a:latin typeface="Arial" panose="020B0604020202020204" pitchFamily="34" charset="0"/>
            </a:endParaRPr>
          </a:p>
        </p:txBody>
      </p:sp>
      <p:sp>
        <p:nvSpPr>
          <p:cNvPr id="5" name="Title 4">
            <a:extLst>
              <a:ext uri="{FF2B5EF4-FFF2-40B4-BE49-F238E27FC236}">
                <a16:creationId xmlns:a16="http://schemas.microsoft.com/office/drawing/2014/main" id="{EDEBBF0B-168C-4251-8320-2798E2980AAE}"/>
              </a:ext>
            </a:extLst>
          </p:cNvPr>
          <p:cNvSpPr>
            <a:spLocks noGrp="1"/>
          </p:cNvSpPr>
          <p:nvPr>
            <p:ph type="title"/>
          </p:nvPr>
        </p:nvSpPr>
        <p:spPr/>
        <p:txBody>
          <a:bodyPr/>
          <a:lstStyle/>
          <a:p>
            <a:r>
              <a:rPr lang="en-CA" dirty="0"/>
              <a:t>Respondent Profile</a:t>
            </a:r>
            <a:endParaRPr lang="en-US" dirty="0"/>
          </a:p>
        </p:txBody>
      </p:sp>
      <p:cxnSp>
        <p:nvCxnSpPr>
          <p:cNvPr id="19" name="Straight Connector 18">
            <a:extLst>
              <a:ext uri="{FF2B5EF4-FFF2-40B4-BE49-F238E27FC236}">
                <a16:creationId xmlns:a16="http://schemas.microsoft.com/office/drawing/2014/main" id="{2D02EA95-FE77-412C-8ECA-A960B2B0C5F8}"/>
              </a:ext>
            </a:extLst>
          </p:cNvPr>
          <p:cNvCxnSpPr>
            <a:cxnSpLocks/>
          </p:cNvCxnSpPr>
          <p:nvPr/>
        </p:nvCxnSpPr>
        <p:spPr>
          <a:xfrm flipV="1">
            <a:off x="415560" y="3632571"/>
            <a:ext cx="11357705"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8E90FE1-D845-4365-81FD-31B5A79E80B5}"/>
              </a:ext>
            </a:extLst>
          </p:cNvPr>
          <p:cNvSpPr txBox="1"/>
          <p:nvPr/>
        </p:nvSpPr>
        <p:spPr>
          <a:xfrm>
            <a:off x="2177756" y="881076"/>
            <a:ext cx="2026245" cy="307777"/>
          </a:xfrm>
          <a:prstGeom prst="rect">
            <a:avLst/>
          </a:prstGeom>
          <a:noFill/>
        </p:spPr>
        <p:txBody>
          <a:bodyPr wrap="square" rtlCol="0">
            <a:spAutoFit/>
          </a:bodyPr>
          <a:lstStyle/>
          <a:p>
            <a:pPr algn="ctr"/>
            <a:r>
              <a:rPr lang="en-US" sz="1400" b="1" u="sng" dirty="0">
                <a:latin typeface="Arial" panose="020B0604020202020204" pitchFamily="34" charset="0"/>
                <a:cs typeface="Arial" pitchFamily="34" charset="0"/>
              </a:rPr>
              <a:t>Country</a:t>
            </a:r>
          </a:p>
        </p:txBody>
      </p:sp>
      <p:sp>
        <p:nvSpPr>
          <p:cNvPr id="21" name="TextBox 20">
            <a:extLst>
              <a:ext uri="{FF2B5EF4-FFF2-40B4-BE49-F238E27FC236}">
                <a16:creationId xmlns:a16="http://schemas.microsoft.com/office/drawing/2014/main" id="{5A45A34A-9A7C-4CB6-8497-4B1040ACBC07}"/>
              </a:ext>
            </a:extLst>
          </p:cNvPr>
          <p:cNvSpPr txBox="1"/>
          <p:nvPr/>
        </p:nvSpPr>
        <p:spPr>
          <a:xfrm>
            <a:off x="6400819" y="904204"/>
            <a:ext cx="2026245" cy="307777"/>
          </a:xfrm>
          <a:prstGeom prst="rect">
            <a:avLst/>
          </a:prstGeom>
          <a:noFill/>
        </p:spPr>
        <p:txBody>
          <a:bodyPr wrap="square" rtlCol="0">
            <a:spAutoFit/>
          </a:bodyPr>
          <a:lstStyle/>
          <a:p>
            <a:pPr algn="ctr"/>
            <a:r>
              <a:rPr lang="en-US" sz="1400" b="1" u="sng" dirty="0">
                <a:latin typeface="Arial" panose="020B0604020202020204" pitchFamily="34" charset="0"/>
                <a:cs typeface="Arial" pitchFamily="34" charset="0"/>
              </a:rPr>
              <a:t>Gender</a:t>
            </a:r>
          </a:p>
        </p:txBody>
      </p:sp>
      <p:graphicFrame>
        <p:nvGraphicFramePr>
          <p:cNvPr id="23" name="Chart 22">
            <a:extLst>
              <a:ext uri="{FF2B5EF4-FFF2-40B4-BE49-F238E27FC236}">
                <a16:creationId xmlns:a16="http://schemas.microsoft.com/office/drawing/2014/main" id="{C85C1694-E494-46A9-AF3B-F2D015ADAB4D}"/>
              </a:ext>
            </a:extLst>
          </p:cNvPr>
          <p:cNvGraphicFramePr/>
          <p:nvPr>
            <p:extLst>
              <p:ext uri="{D42A27DB-BD31-4B8C-83A1-F6EECF244321}">
                <p14:modId xmlns:p14="http://schemas.microsoft.com/office/powerpoint/2010/main" val="2001248434"/>
              </p:ext>
            </p:extLst>
          </p:nvPr>
        </p:nvGraphicFramePr>
        <p:xfrm>
          <a:off x="6435332" y="1226960"/>
          <a:ext cx="1957220" cy="17893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a:extLst>
              <a:ext uri="{FF2B5EF4-FFF2-40B4-BE49-F238E27FC236}">
                <a16:creationId xmlns:a16="http://schemas.microsoft.com/office/drawing/2014/main" id="{5C69E038-27FF-49AE-9C88-0D919C9A11FA}"/>
              </a:ext>
            </a:extLst>
          </p:cNvPr>
          <p:cNvGraphicFramePr/>
          <p:nvPr>
            <p:extLst>
              <p:ext uri="{D42A27DB-BD31-4B8C-83A1-F6EECF244321}">
                <p14:modId xmlns:p14="http://schemas.microsoft.com/office/powerpoint/2010/main" val="2867190055"/>
              </p:ext>
            </p:extLst>
          </p:nvPr>
        </p:nvGraphicFramePr>
        <p:xfrm>
          <a:off x="6677528" y="4152402"/>
          <a:ext cx="4543098" cy="1789372"/>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CBD82E14-EB38-4642-BE14-D65A959C81C5}"/>
              </a:ext>
            </a:extLst>
          </p:cNvPr>
          <p:cNvSpPr txBox="1"/>
          <p:nvPr/>
        </p:nvSpPr>
        <p:spPr>
          <a:xfrm>
            <a:off x="7314110" y="3794045"/>
            <a:ext cx="3263289" cy="307777"/>
          </a:xfrm>
          <a:prstGeom prst="rect">
            <a:avLst/>
          </a:prstGeom>
          <a:noFill/>
        </p:spPr>
        <p:txBody>
          <a:bodyPr wrap="square" rtlCol="0">
            <a:spAutoFit/>
          </a:bodyPr>
          <a:lstStyle/>
          <a:p>
            <a:pPr algn="ctr"/>
            <a:r>
              <a:rPr lang="en-US" sz="1400" b="1" u="sng" dirty="0">
                <a:latin typeface="Arial" panose="020B0604020202020204" pitchFamily="34" charset="0"/>
                <a:cs typeface="Arial" pitchFamily="34" charset="0"/>
              </a:rPr>
              <a:t>Business Size | ITDM</a:t>
            </a:r>
          </a:p>
        </p:txBody>
      </p:sp>
      <p:sp>
        <p:nvSpPr>
          <p:cNvPr id="28" name="TextBox 27">
            <a:extLst>
              <a:ext uri="{FF2B5EF4-FFF2-40B4-BE49-F238E27FC236}">
                <a16:creationId xmlns:a16="http://schemas.microsoft.com/office/drawing/2014/main" id="{55E9B894-78EF-4629-86A3-995377FAE179}"/>
              </a:ext>
            </a:extLst>
          </p:cNvPr>
          <p:cNvSpPr txBox="1"/>
          <p:nvPr/>
        </p:nvSpPr>
        <p:spPr>
          <a:xfrm>
            <a:off x="1315254" y="3794045"/>
            <a:ext cx="3589618" cy="307777"/>
          </a:xfrm>
          <a:prstGeom prst="rect">
            <a:avLst/>
          </a:prstGeom>
          <a:noFill/>
        </p:spPr>
        <p:txBody>
          <a:bodyPr wrap="square" rtlCol="0">
            <a:spAutoFit/>
          </a:bodyPr>
          <a:lstStyle/>
          <a:p>
            <a:pPr algn="ctr"/>
            <a:r>
              <a:rPr lang="en-US" sz="1400" b="1" u="sng" dirty="0">
                <a:latin typeface="Arial" panose="020B0604020202020204" pitchFamily="34" charset="0"/>
                <a:cs typeface="Arial" pitchFamily="34" charset="0"/>
              </a:rPr>
              <a:t>Business Size | BEU</a:t>
            </a:r>
          </a:p>
        </p:txBody>
      </p:sp>
      <p:graphicFrame>
        <p:nvGraphicFramePr>
          <p:cNvPr id="30" name="Chart 29">
            <a:extLst>
              <a:ext uri="{FF2B5EF4-FFF2-40B4-BE49-F238E27FC236}">
                <a16:creationId xmlns:a16="http://schemas.microsoft.com/office/drawing/2014/main" id="{0D69C361-9920-4D48-8817-1F6071701781}"/>
              </a:ext>
            </a:extLst>
          </p:cNvPr>
          <p:cNvGraphicFramePr/>
          <p:nvPr>
            <p:extLst>
              <p:ext uri="{D42A27DB-BD31-4B8C-83A1-F6EECF244321}">
                <p14:modId xmlns:p14="http://schemas.microsoft.com/office/powerpoint/2010/main" val="789749487"/>
              </p:ext>
            </p:extLst>
          </p:nvPr>
        </p:nvGraphicFramePr>
        <p:xfrm>
          <a:off x="415560" y="1323803"/>
          <a:ext cx="5550638" cy="251650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Chart 30">
            <a:extLst>
              <a:ext uri="{FF2B5EF4-FFF2-40B4-BE49-F238E27FC236}">
                <a16:creationId xmlns:a16="http://schemas.microsoft.com/office/drawing/2014/main" id="{144D7EA8-E0CA-4184-B513-8B0EADF471E6}"/>
              </a:ext>
            </a:extLst>
          </p:cNvPr>
          <p:cNvGraphicFramePr/>
          <p:nvPr>
            <p:extLst>
              <p:ext uri="{D42A27DB-BD31-4B8C-83A1-F6EECF244321}">
                <p14:modId xmlns:p14="http://schemas.microsoft.com/office/powerpoint/2010/main" val="1382630476"/>
              </p:ext>
            </p:extLst>
          </p:nvPr>
        </p:nvGraphicFramePr>
        <p:xfrm>
          <a:off x="8861682" y="1226960"/>
          <a:ext cx="2865566" cy="1789372"/>
        </p:xfrm>
        <a:graphic>
          <a:graphicData uri="http://schemas.openxmlformats.org/drawingml/2006/chart">
            <c:chart xmlns:c="http://schemas.openxmlformats.org/drawingml/2006/chart" xmlns:r="http://schemas.openxmlformats.org/officeDocument/2006/relationships" r:id="rId6"/>
          </a:graphicData>
        </a:graphic>
      </p:graphicFrame>
      <p:sp>
        <p:nvSpPr>
          <p:cNvPr id="32" name="TextBox 31">
            <a:extLst>
              <a:ext uri="{FF2B5EF4-FFF2-40B4-BE49-F238E27FC236}">
                <a16:creationId xmlns:a16="http://schemas.microsoft.com/office/drawing/2014/main" id="{C59A8225-19DF-451B-B06F-2ABE7AD6816E}"/>
              </a:ext>
            </a:extLst>
          </p:cNvPr>
          <p:cNvSpPr txBox="1"/>
          <p:nvPr/>
        </p:nvSpPr>
        <p:spPr>
          <a:xfrm>
            <a:off x="9281342" y="904204"/>
            <a:ext cx="2026245" cy="307777"/>
          </a:xfrm>
          <a:prstGeom prst="rect">
            <a:avLst/>
          </a:prstGeom>
          <a:noFill/>
        </p:spPr>
        <p:txBody>
          <a:bodyPr wrap="square" rtlCol="0">
            <a:spAutoFit/>
          </a:bodyPr>
          <a:lstStyle/>
          <a:p>
            <a:pPr algn="ctr"/>
            <a:r>
              <a:rPr lang="en-US" sz="1400" b="1" u="sng" dirty="0">
                <a:latin typeface="Arial" panose="020B0604020202020204" pitchFamily="34" charset="0"/>
                <a:cs typeface="Arial" pitchFamily="34" charset="0"/>
              </a:rPr>
              <a:t>Age</a:t>
            </a:r>
          </a:p>
        </p:txBody>
      </p:sp>
      <p:cxnSp>
        <p:nvCxnSpPr>
          <p:cNvPr id="33" name="Straight Connector 32">
            <a:extLst>
              <a:ext uri="{FF2B5EF4-FFF2-40B4-BE49-F238E27FC236}">
                <a16:creationId xmlns:a16="http://schemas.microsoft.com/office/drawing/2014/main" id="{62E40E70-9036-450B-9144-DAC9A621565E}"/>
              </a:ext>
            </a:extLst>
          </p:cNvPr>
          <p:cNvCxnSpPr>
            <a:cxnSpLocks/>
          </p:cNvCxnSpPr>
          <p:nvPr/>
        </p:nvCxnSpPr>
        <p:spPr>
          <a:xfrm>
            <a:off x="6094412" y="3632571"/>
            <a:ext cx="0" cy="23578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3180530-9D9F-4F62-A21E-B118DC092B05}"/>
              </a:ext>
            </a:extLst>
          </p:cNvPr>
          <p:cNvCxnSpPr>
            <a:cxnSpLocks/>
          </p:cNvCxnSpPr>
          <p:nvPr/>
        </p:nvCxnSpPr>
        <p:spPr>
          <a:xfrm>
            <a:off x="8733472" y="1274696"/>
            <a:ext cx="0" cy="23578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57AB1F2-68B0-4CD2-9973-847A995DE37A}"/>
              </a:ext>
            </a:extLst>
          </p:cNvPr>
          <p:cNvCxnSpPr>
            <a:cxnSpLocks/>
          </p:cNvCxnSpPr>
          <p:nvPr/>
        </p:nvCxnSpPr>
        <p:spPr>
          <a:xfrm>
            <a:off x="6094412" y="1274696"/>
            <a:ext cx="0" cy="23578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6" name="Arrow: Pentagon 35">
            <a:extLst>
              <a:ext uri="{FF2B5EF4-FFF2-40B4-BE49-F238E27FC236}">
                <a16:creationId xmlns:a16="http://schemas.microsoft.com/office/drawing/2014/main" id="{24828F6C-572D-4DA3-924B-537009DEDCAA}"/>
              </a:ext>
            </a:extLst>
          </p:cNvPr>
          <p:cNvSpPr/>
          <p:nvPr/>
        </p:nvSpPr>
        <p:spPr>
          <a:xfrm>
            <a:off x="1" y="870268"/>
            <a:ext cx="744278" cy="27699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a:solidFill>
                  <a:schemeClr val="bg1"/>
                </a:solidFill>
                <a:latin typeface="Arial" panose="020B0604020202020204" pitchFamily="34" charset="0"/>
                <a:cs typeface="Arial" panose="020B0604020202020204" pitchFamily="34" charset="0"/>
              </a:rPr>
              <a:t>Total</a:t>
            </a:r>
          </a:p>
        </p:txBody>
      </p:sp>
      <p:graphicFrame>
        <p:nvGraphicFramePr>
          <p:cNvPr id="37" name="Chart 36">
            <a:extLst>
              <a:ext uri="{FF2B5EF4-FFF2-40B4-BE49-F238E27FC236}">
                <a16:creationId xmlns:a16="http://schemas.microsoft.com/office/drawing/2014/main" id="{8D664ED5-4F44-4DE1-BB48-3701206CBADA}"/>
              </a:ext>
            </a:extLst>
          </p:cNvPr>
          <p:cNvGraphicFramePr/>
          <p:nvPr>
            <p:extLst>
              <p:ext uri="{D42A27DB-BD31-4B8C-83A1-F6EECF244321}">
                <p14:modId xmlns:p14="http://schemas.microsoft.com/office/powerpoint/2010/main" val="3607172019"/>
              </p:ext>
            </p:extLst>
          </p:nvPr>
        </p:nvGraphicFramePr>
        <p:xfrm>
          <a:off x="919329" y="4152402"/>
          <a:ext cx="4543098" cy="178937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79858733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Graphical user interface&#10;&#10;Description automatically generated with medium confidence">
            <a:extLst>
              <a:ext uri="{FF2B5EF4-FFF2-40B4-BE49-F238E27FC236}">
                <a16:creationId xmlns:a16="http://schemas.microsoft.com/office/drawing/2014/main" id="{A9311600-E5D3-4301-9094-FC2471B730DA}"/>
              </a:ext>
            </a:extLst>
          </p:cNvPr>
          <p:cNvPicPr>
            <a:picLocks noChangeAspect="1"/>
          </p:cNvPicPr>
          <p:nvPr/>
        </p:nvPicPr>
        <p:blipFill rotWithShape="1">
          <a:blip r:embed="rId3"/>
          <a:srcRect t="13315" b="10518"/>
          <a:stretch/>
        </p:blipFill>
        <p:spPr>
          <a:xfrm>
            <a:off x="3329068" y="1871872"/>
            <a:ext cx="5556089" cy="4231856"/>
          </a:xfrm>
          <a:prstGeom prst="rect">
            <a:avLst/>
          </a:prstGeom>
        </p:spPr>
      </p:pic>
      <p:sp>
        <p:nvSpPr>
          <p:cNvPr id="2" name="Slide Number Placeholder 1">
            <a:extLst>
              <a:ext uri="{FF2B5EF4-FFF2-40B4-BE49-F238E27FC236}">
                <a16:creationId xmlns:a16="http://schemas.microsoft.com/office/drawing/2014/main" id="{FAEC7B26-A845-4ADC-A364-ECB7EE8E4429}"/>
              </a:ext>
            </a:extLst>
          </p:cNvPr>
          <p:cNvSpPr>
            <a:spLocks noGrp="1"/>
          </p:cNvSpPr>
          <p:nvPr>
            <p:ph type="sldNum" sz="quarter" idx="4"/>
          </p:nvPr>
        </p:nvSpPr>
        <p:spPr/>
        <p:txBody>
          <a:bodyPr/>
          <a:lstStyle/>
          <a:p>
            <a:fld id="{6D22F896-40B5-4ADD-8801-0D06FADFA095}" type="slidenum">
              <a:rPr lang="en-US" smtClean="0"/>
              <a:pPr/>
              <a:t>6</a:t>
            </a:fld>
            <a:endParaRPr lang="en-US"/>
          </a:p>
        </p:txBody>
      </p:sp>
      <p:sp>
        <p:nvSpPr>
          <p:cNvPr id="10" name="TextBox 9">
            <a:extLst>
              <a:ext uri="{FF2B5EF4-FFF2-40B4-BE49-F238E27FC236}">
                <a16:creationId xmlns:a16="http://schemas.microsoft.com/office/drawing/2014/main" id="{45C92161-8FC5-4869-99AF-049AD1A7E53C}"/>
              </a:ext>
            </a:extLst>
          </p:cNvPr>
          <p:cNvSpPr txBox="1"/>
          <p:nvPr/>
        </p:nvSpPr>
        <p:spPr>
          <a:xfrm>
            <a:off x="179950" y="176912"/>
            <a:ext cx="11349804" cy="980910"/>
          </a:xfrm>
          <a:prstGeom prst="rect">
            <a:avLst/>
          </a:prstGeom>
          <a:solidFill>
            <a:srgbClr val="FFFFFF"/>
          </a:solidFill>
        </p:spPr>
        <p:txBody>
          <a:bodyPr wrap="square">
            <a:spAutoFit/>
          </a:bodyPr>
          <a:lstStyle/>
          <a:p>
            <a:pPr marL="0" marR="0">
              <a:lnSpc>
                <a:spcPct val="107000"/>
              </a:lnSpc>
              <a:spcBef>
                <a:spcPts val="0"/>
              </a:spcBef>
              <a:spcAft>
                <a:spcPts val="800"/>
              </a:spcAft>
            </a:pPr>
            <a:r>
              <a:rPr lang="en-US" sz="2800" b="1" dirty="0">
                <a:latin typeface="+mj-lt"/>
                <a:ea typeface="Calibri" panose="020F0502020204030204" pitchFamily="34" charset="0"/>
                <a:cs typeface="Times New Roman" panose="02020603050405020304" pitchFamily="18" charset="0"/>
              </a:rPr>
              <a:t>Younger workers (18-34), </a:t>
            </a:r>
            <a:r>
              <a:rPr lang="en-US" sz="1800" dirty="0">
                <a:latin typeface="+mj-lt"/>
                <a:ea typeface="Calibri" panose="020F0502020204030204" pitchFamily="34" charset="0"/>
                <a:cs typeface="Times New Roman" panose="02020603050405020304" pitchFamily="18" charset="0"/>
              </a:rPr>
              <a:t>especially when working from home during the pandemic, </a:t>
            </a:r>
            <a:r>
              <a:rPr lang="en-US" sz="2800" b="1" dirty="0">
                <a:latin typeface="+mj-lt"/>
                <a:ea typeface="Calibri" panose="020F0502020204030204" pitchFamily="34" charset="0"/>
                <a:cs typeface="Times New Roman" panose="02020603050405020304" pitchFamily="18" charset="0"/>
              </a:rPr>
              <a:t>value smart features </a:t>
            </a:r>
            <a:r>
              <a:rPr lang="en-US" sz="1800" dirty="0">
                <a:latin typeface="+mj-lt"/>
                <a:ea typeface="Calibri" panose="020F0502020204030204" pitchFamily="34" charset="0"/>
                <a:cs typeface="Times New Roman" panose="02020603050405020304" pitchFamily="18" charset="0"/>
              </a:rPr>
              <a:t>more </a:t>
            </a:r>
            <a:r>
              <a:rPr lang="en-US" sz="1800" dirty="0">
                <a:effectLst/>
                <a:latin typeface="+mj-lt"/>
                <a:ea typeface="Calibri" panose="020F0502020204030204" pitchFamily="34" charset="0"/>
                <a:cs typeface="Times New Roman" panose="02020603050405020304" pitchFamily="18" charset="0"/>
              </a:rPr>
              <a:t>than older colleagues:</a:t>
            </a:r>
          </a:p>
        </p:txBody>
      </p:sp>
      <p:sp>
        <p:nvSpPr>
          <p:cNvPr id="13" name="TextBox 12">
            <a:extLst>
              <a:ext uri="{FF2B5EF4-FFF2-40B4-BE49-F238E27FC236}">
                <a16:creationId xmlns:a16="http://schemas.microsoft.com/office/drawing/2014/main" id="{5C204045-9BF5-46DC-8D91-A90B813A6E38}"/>
              </a:ext>
            </a:extLst>
          </p:cNvPr>
          <p:cNvSpPr txBox="1"/>
          <p:nvPr/>
        </p:nvSpPr>
        <p:spPr>
          <a:xfrm>
            <a:off x="8456318" y="4306772"/>
            <a:ext cx="2709903" cy="663580"/>
          </a:xfrm>
          <a:prstGeom prst="rect">
            <a:avLst/>
          </a:prstGeom>
          <a:noFill/>
        </p:spPr>
        <p:txBody>
          <a:bodyPr wrap="square">
            <a:spAutoFit/>
          </a:bodyPr>
          <a:lstStyle>
            <a:defPPr>
              <a:defRPr lang="en-US"/>
            </a:defPPr>
            <a:lvl1pPr marR="0" algn="ctr">
              <a:lnSpc>
                <a:spcPct val="107000"/>
              </a:lnSpc>
              <a:spcBef>
                <a:spcPts val="0"/>
              </a:spcBef>
              <a:defRPr sz="1800">
                <a:effectLst/>
                <a:latin typeface="+mj-lt"/>
                <a:ea typeface="Calibri" panose="020F0502020204030204" pitchFamily="34" charset="0"/>
                <a:cs typeface="Times New Roman" panose="02020603050405020304" pitchFamily="18" charset="0"/>
              </a:defRPr>
            </a:lvl1pPr>
          </a:lstStyle>
          <a:p>
            <a:r>
              <a:rPr lang="en-US" dirty="0"/>
              <a:t>AI-based noise cancellation (+19%)</a:t>
            </a:r>
          </a:p>
        </p:txBody>
      </p:sp>
      <p:sp>
        <p:nvSpPr>
          <p:cNvPr id="30" name="TextBox 29">
            <a:extLst>
              <a:ext uri="{FF2B5EF4-FFF2-40B4-BE49-F238E27FC236}">
                <a16:creationId xmlns:a16="http://schemas.microsoft.com/office/drawing/2014/main" id="{B554205A-DC7B-4085-85ED-17EC8D5AFEBC}"/>
              </a:ext>
            </a:extLst>
          </p:cNvPr>
          <p:cNvSpPr txBox="1"/>
          <p:nvPr/>
        </p:nvSpPr>
        <p:spPr>
          <a:xfrm>
            <a:off x="8410465" y="3025878"/>
            <a:ext cx="2939301" cy="367216"/>
          </a:xfrm>
          <a:prstGeom prst="rect">
            <a:avLst/>
          </a:prstGeom>
          <a:noFill/>
        </p:spPr>
        <p:txBody>
          <a:bodyPr wrap="square">
            <a:spAutoFit/>
          </a:bodyPr>
          <a:lstStyle/>
          <a:p>
            <a:pPr marL="0" marR="0" algn="ctr">
              <a:lnSpc>
                <a:spcPct val="107000"/>
              </a:lnSpc>
              <a:spcBef>
                <a:spcPts val="0"/>
              </a:spcBef>
              <a:spcAft>
                <a:spcPts val="800"/>
              </a:spcAft>
            </a:pPr>
            <a:r>
              <a:rPr lang="en-US" sz="1800" dirty="0">
                <a:effectLst/>
                <a:latin typeface="+mj-lt"/>
                <a:ea typeface="Calibri" panose="020F0502020204030204" pitchFamily="34" charset="0"/>
                <a:cs typeface="Times New Roman" panose="02020603050405020304" pitchFamily="18" charset="0"/>
              </a:rPr>
              <a:t>Eye care mode (+21%)</a:t>
            </a:r>
          </a:p>
        </p:txBody>
      </p:sp>
      <p:sp>
        <p:nvSpPr>
          <p:cNvPr id="31" name="TextBox 30">
            <a:extLst>
              <a:ext uri="{FF2B5EF4-FFF2-40B4-BE49-F238E27FC236}">
                <a16:creationId xmlns:a16="http://schemas.microsoft.com/office/drawing/2014/main" id="{B1B6A98D-0C52-402A-AAF6-B39B2920AFDC}"/>
              </a:ext>
            </a:extLst>
          </p:cNvPr>
          <p:cNvSpPr txBox="1"/>
          <p:nvPr/>
        </p:nvSpPr>
        <p:spPr>
          <a:xfrm>
            <a:off x="1066565" y="3025878"/>
            <a:ext cx="2939301" cy="367216"/>
          </a:xfrm>
          <a:prstGeom prst="rect">
            <a:avLst/>
          </a:prstGeom>
          <a:noFill/>
        </p:spPr>
        <p:txBody>
          <a:bodyPr wrap="square">
            <a:spAutoFit/>
          </a:bodyPr>
          <a:lstStyle/>
          <a:p>
            <a:pPr marL="0" marR="0" algn="ctr">
              <a:lnSpc>
                <a:spcPct val="107000"/>
              </a:lnSpc>
              <a:spcBef>
                <a:spcPts val="0"/>
              </a:spcBef>
              <a:spcAft>
                <a:spcPts val="800"/>
              </a:spcAft>
            </a:pPr>
            <a:r>
              <a:rPr lang="en-US" sz="1800" dirty="0">
                <a:effectLst/>
                <a:latin typeface="+mj-lt"/>
                <a:ea typeface="Calibri" panose="020F0502020204030204" pitchFamily="34" charset="0"/>
                <a:cs typeface="Times New Roman" panose="02020603050405020304" pitchFamily="18" charset="0"/>
              </a:rPr>
              <a:t>Intelligent cooling (+21%)</a:t>
            </a:r>
          </a:p>
        </p:txBody>
      </p:sp>
      <p:sp>
        <p:nvSpPr>
          <p:cNvPr id="32" name="TextBox 31">
            <a:extLst>
              <a:ext uri="{FF2B5EF4-FFF2-40B4-BE49-F238E27FC236}">
                <a16:creationId xmlns:a16="http://schemas.microsoft.com/office/drawing/2014/main" id="{27EC2F1C-2828-43FE-B35F-CFA1008D69E5}"/>
              </a:ext>
            </a:extLst>
          </p:cNvPr>
          <p:cNvSpPr txBox="1"/>
          <p:nvPr/>
        </p:nvSpPr>
        <p:spPr>
          <a:xfrm>
            <a:off x="2478545" y="5903846"/>
            <a:ext cx="3556554" cy="367216"/>
          </a:xfrm>
          <a:prstGeom prst="rect">
            <a:avLst/>
          </a:prstGeom>
          <a:noFill/>
        </p:spPr>
        <p:txBody>
          <a:bodyPr wrap="square">
            <a:spAutoFit/>
          </a:bodyPr>
          <a:lstStyle/>
          <a:p>
            <a:pPr marL="0" marR="0" algn="ctr">
              <a:lnSpc>
                <a:spcPct val="107000"/>
              </a:lnSpc>
              <a:spcBef>
                <a:spcPts val="0"/>
              </a:spcBef>
              <a:spcAft>
                <a:spcPts val="800"/>
              </a:spcAft>
            </a:pPr>
            <a:r>
              <a:rPr lang="en-US" sz="1800" dirty="0">
                <a:effectLst/>
                <a:latin typeface="+mj-lt"/>
                <a:ea typeface="Calibri" panose="020F0502020204030204" pitchFamily="34" charset="0"/>
                <a:cs typeface="Times New Roman" panose="02020603050405020304" pitchFamily="18" charset="0"/>
              </a:rPr>
              <a:t>Webcam privacy shutter (+16%)</a:t>
            </a:r>
          </a:p>
        </p:txBody>
      </p:sp>
      <p:sp>
        <p:nvSpPr>
          <p:cNvPr id="33" name="TextBox 32">
            <a:extLst>
              <a:ext uri="{FF2B5EF4-FFF2-40B4-BE49-F238E27FC236}">
                <a16:creationId xmlns:a16="http://schemas.microsoft.com/office/drawing/2014/main" id="{09F46166-8411-43F1-B090-1E124DF6CFA4}"/>
              </a:ext>
            </a:extLst>
          </p:cNvPr>
          <p:cNvSpPr txBox="1"/>
          <p:nvPr/>
        </p:nvSpPr>
        <p:spPr>
          <a:xfrm>
            <a:off x="7080250" y="1582260"/>
            <a:ext cx="3556554" cy="367216"/>
          </a:xfrm>
          <a:prstGeom prst="rect">
            <a:avLst/>
          </a:prstGeom>
          <a:noFill/>
        </p:spPr>
        <p:txBody>
          <a:bodyPr wrap="square">
            <a:spAutoFit/>
          </a:bodyPr>
          <a:lstStyle/>
          <a:p>
            <a:pPr marL="0" marR="0" algn="ctr">
              <a:lnSpc>
                <a:spcPct val="107000"/>
              </a:lnSpc>
              <a:spcBef>
                <a:spcPts val="0"/>
              </a:spcBef>
              <a:spcAft>
                <a:spcPts val="800"/>
              </a:spcAft>
            </a:pPr>
            <a:r>
              <a:rPr lang="en-US" sz="1800" dirty="0">
                <a:effectLst/>
                <a:latin typeface="+mj-lt"/>
                <a:ea typeface="Calibri" panose="020F0502020204030204" pitchFamily="34" charset="0"/>
                <a:cs typeface="Times New Roman" panose="02020603050405020304" pitchFamily="18" charset="0"/>
              </a:rPr>
              <a:t>Digital wellness app (+23%)</a:t>
            </a:r>
          </a:p>
        </p:txBody>
      </p:sp>
      <p:sp>
        <p:nvSpPr>
          <p:cNvPr id="34" name="TextBox 33">
            <a:extLst>
              <a:ext uri="{FF2B5EF4-FFF2-40B4-BE49-F238E27FC236}">
                <a16:creationId xmlns:a16="http://schemas.microsoft.com/office/drawing/2014/main" id="{BF87F409-4CBF-4E95-B843-7FF5B1C86E42}"/>
              </a:ext>
            </a:extLst>
          </p:cNvPr>
          <p:cNvSpPr txBox="1"/>
          <p:nvPr/>
        </p:nvSpPr>
        <p:spPr>
          <a:xfrm>
            <a:off x="1951623" y="1582260"/>
            <a:ext cx="3912209" cy="367216"/>
          </a:xfrm>
          <a:prstGeom prst="rect">
            <a:avLst/>
          </a:prstGeom>
          <a:noFill/>
        </p:spPr>
        <p:txBody>
          <a:bodyPr wrap="square">
            <a:spAutoFit/>
          </a:bodyPr>
          <a:lstStyle/>
          <a:p>
            <a:pPr marL="0" marR="0" algn="ctr">
              <a:lnSpc>
                <a:spcPct val="107000"/>
              </a:lnSpc>
              <a:spcBef>
                <a:spcPts val="0"/>
              </a:spcBef>
              <a:spcAft>
                <a:spcPts val="800"/>
              </a:spcAft>
            </a:pPr>
            <a:r>
              <a:rPr lang="en-US" sz="1800" dirty="0">
                <a:effectLst/>
                <a:latin typeface="+mj-lt"/>
                <a:ea typeface="Calibri" panose="020F0502020204030204" pitchFamily="34" charset="0"/>
                <a:cs typeface="Times New Roman" panose="02020603050405020304" pitchFamily="18" charset="0"/>
              </a:rPr>
              <a:t>Video resolution upscaling (+23%)</a:t>
            </a:r>
          </a:p>
        </p:txBody>
      </p:sp>
      <p:sp>
        <p:nvSpPr>
          <p:cNvPr id="35" name="TextBox 34">
            <a:extLst>
              <a:ext uri="{FF2B5EF4-FFF2-40B4-BE49-F238E27FC236}">
                <a16:creationId xmlns:a16="http://schemas.microsoft.com/office/drawing/2014/main" id="{29108D93-97A2-43AF-BAB6-62E60DC61ED4}"/>
              </a:ext>
            </a:extLst>
          </p:cNvPr>
          <p:cNvSpPr txBox="1"/>
          <p:nvPr/>
        </p:nvSpPr>
        <p:spPr>
          <a:xfrm>
            <a:off x="607801" y="4271966"/>
            <a:ext cx="3556554" cy="663580"/>
          </a:xfrm>
          <a:prstGeom prst="rect">
            <a:avLst/>
          </a:prstGeom>
          <a:noFill/>
        </p:spPr>
        <p:txBody>
          <a:bodyPr wrap="square">
            <a:spAutoFit/>
          </a:bodyPr>
          <a:lstStyle/>
          <a:p>
            <a:pPr marL="0" marR="0" algn="ctr">
              <a:lnSpc>
                <a:spcPct val="107000"/>
              </a:lnSpc>
              <a:spcBef>
                <a:spcPts val="0"/>
              </a:spcBef>
            </a:pPr>
            <a:r>
              <a:rPr lang="en-US" sz="1800" dirty="0">
                <a:effectLst/>
                <a:latin typeface="+mj-lt"/>
                <a:ea typeface="Calibri" panose="020F0502020204030204" pitchFamily="34" charset="0"/>
                <a:cs typeface="Times New Roman" panose="02020603050405020304" pitchFamily="18" charset="0"/>
              </a:rPr>
              <a:t>Switchable audio </a:t>
            </a:r>
          </a:p>
          <a:p>
            <a:pPr marL="0" marR="0" algn="ctr">
              <a:lnSpc>
                <a:spcPct val="107000"/>
              </a:lnSpc>
              <a:spcBef>
                <a:spcPts val="0"/>
              </a:spcBef>
            </a:pPr>
            <a:r>
              <a:rPr lang="en-US" sz="1800" dirty="0">
                <a:effectLst/>
                <a:latin typeface="+mj-lt"/>
                <a:ea typeface="Calibri" panose="020F0502020204030204" pitchFamily="34" charset="0"/>
                <a:cs typeface="Times New Roman" panose="02020603050405020304" pitchFamily="18" charset="0"/>
              </a:rPr>
              <a:t>modes (+20%)</a:t>
            </a:r>
          </a:p>
        </p:txBody>
      </p:sp>
      <p:sp>
        <p:nvSpPr>
          <p:cNvPr id="36" name="TextBox 35">
            <a:extLst>
              <a:ext uri="{FF2B5EF4-FFF2-40B4-BE49-F238E27FC236}">
                <a16:creationId xmlns:a16="http://schemas.microsoft.com/office/drawing/2014/main" id="{295A014C-E117-4364-8FA5-28BD64321716}"/>
              </a:ext>
            </a:extLst>
          </p:cNvPr>
          <p:cNvSpPr txBox="1"/>
          <p:nvPr/>
        </p:nvSpPr>
        <p:spPr>
          <a:xfrm>
            <a:off x="7212119" y="5901885"/>
            <a:ext cx="2939301" cy="367216"/>
          </a:xfrm>
          <a:prstGeom prst="rect">
            <a:avLst/>
          </a:prstGeom>
          <a:noFill/>
        </p:spPr>
        <p:txBody>
          <a:bodyPr wrap="square">
            <a:spAutoFit/>
          </a:bodyPr>
          <a:lstStyle/>
          <a:p>
            <a:pPr marL="0" marR="0" algn="ctr">
              <a:lnSpc>
                <a:spcPct val="107000"/>
              </a:lnSpc>
              <a:spcBef>
                <a:spcPts val="0"/>
              </a:spcBef>
              <a:spcAft>
                <a:spcPts val="800"/>
              </a:spcAft>
            </a:pPr>
            <a:r>
              <a:rPr lang="en-US" sz="1800" dirty="0">
                <a:effectLst/>
                <a:latin typeface="+mj-lt"/>
                <a:ea typeface="Calibri" panose="020F0502020204030204" pitchFamily="34" charset="0"/>
                <a:cs typeface="Times New Roman" panose="02020603050405020304" pitchFamily="18" charset="0"/>
              </a:rPr>
              <a:t>VoIP Hot Keys (+18%)</a:t>
            </a:r>
          </a:p>
        </p:txBody>
      </p:sp>
      <p:pic>
        <p:nvPicPr>
          <p:cNvPr id="15" name="Picture 14">
            <a:extLst>
              <a:ext uri="{FF2B5EF4-FFF2-40B4-BE49-F238E27FC236}">
                <a16:creationId xmlns:a16="http://schemas.microsoft.com/office/drawing/2014/main" id="{1975DE1B-C465-42E1-9735-7C0B4F68EB3A}"/>
              </a:ext>
            </a:extLst>
          </p:cNvPr>
          <p:cNvPicPr>
            <a:picLocks noChangeAspect="1"/>
          </p:cNvPicPr>
          <p:nvPr/>
        </p:nvPicPr>
        <p:blipFill>
          <a:blip r:embed="rId4"/>
          <a:stretch>
            <a:fillRect/>
          </a:stretch>
        </p:blipFill>
        <p:spPr>
          <a:xfrm>
            <a:off x="1856890" y="5780623"/>
            <a:ext cx="609739" cy="609739"/>
          </a:xfrm>
          <a:prstGeom prst="rect">
            <a:avLst/>
          </a:prstGeom>
        </p:spPr>
      </p:pic>
      <p:pic>
        <p:nvPicPr>
          <p:cNvPr id="17" name="Picture 16">
            <a:extLst>
              <a:ext uri="{FF2B5EF4-FFF2-40B4-BE49-F238E27FC236}">
                <a16:creationId xmlns:a16="http://schemas.microsoft.com/office/drawing/2014/main" id="{4B58ED06-F9B0-453D-BEA7-B21CA10CF3FE}"/>
              </a:ext>
            </a:extLst>
          </p:cNvPr>
          <p:cNvPicPr>
            <a:picLocks noChangeAspect="1"/>
          </p:cNvPicPr>
          <p:nvPr/>
        </p:nvPicPr>
        <p:blipFill>
          <a:blip r:embed="rId5"/>
          <a:stretch>
            <a:fillRect/>
          </a:stretch>
        </p:blipFill>
        <p:spPr>
          <a:xfrm>
            <a:off x="10027065" y="5742523"/>
            <a:ext cx="609739" cy="609739"/>
          </a:xfrm>
          <a:prstGeom prst="rect">
            <a:avLst/>
          </a:prstGeom>
        </p:spPr>
      </p:pic>
      <p:pic>
        <p:nvPicPr>
          <p:cNvPr id="19" name="Picture 18">
            <a:extLst>
              <a:ext uri="{FF2B5EF4-FFF2-40B4-BE49-F238E27FC236}">
                <a16:creationId xmlns:a16="http://schemas.microsoft.com/office/drawing/2014/main" id="{386B1FC7-A843-4FDC-A997-1383437E29B5}"/>
              </a:ext>
            </a:extLst>
          </p:cNvPr>
          <p:cNvPicPr>
            <a:picLocks noChangeAspect="1"/>
          </p:cNvPicPr>
          <p:nvPr/>
        </p:nvPicPr>
        <p:blipFill>
          <a:blip r:embed="rId6"/>
          <a:stretch>
            <a:fillRect/>
          </a:stretch>
        </p:blipFill>
        <p:spPr>
          <a:xfrm>
            <a:off x="10893192" y="4333693"/>
            <a:ext cx="609739" cy="609739"/>
          </a:xfrm>
          <a:prstGeom prst="rect">
            <a:avLst/>
          </a:prstGeom>
          <a:noFill/>
        </p:spPr>
      </p:pic>
      <p:pic>
        <p:nvPicPr>
          <p:cNvPr id="24" name="Picture 23">
            <a:extLst>
              <a:ext uri="{FF2B5EF4-FFF2-40B4-BE49-F238E27FC236}">
                <a16:creationId xmlns:a16="http://schemas.microsoft.com/office/drawing/2014/main" id="{38F5D376-4AB6-4560-BDC6-1FB1B60EE977}"/>
              </a:ext>
            </a:extLst>
          </p:cNvPr>
          <p:cNvPicPr>
            <a:picLocks noChangeAspect="1"/>
          </p:cNvPicPr>
          <p:nvPr/>
        </p:nvPicPr>
        <p:blipFill>
          <a:blip r:embed="rId7"/>
          <a:stretch>
            <a:fillRect/>
          </a:stretch>
        </p:blipFill>
        <p:spPr>
          <a:xfrm>
            <a:off x="813564" y="4306772"/>
            <a:ext cx="609739" cy="609739"/>
          </a:xfrm>
          <a:prstGeom prst="rect">
            <a:avLst/>
          </a:prstGeom>
        </p:spPr>
      </p:pic>
      <p:pic>
        <p:nvPicPr>
          <p:cNvPr id="26" name="Picture 25">
            <a:extLst>
              <a:ext uri="{FF2B5EF4-FFF2-40B4-BE49-F238E27FC236}">
                <a16:creationId xmlns:a16="http://schemas.microsoft.com/office/drawing/2014/main" id="{7B115EB0-2ECA-46FA-B0CF-8BE82A22917F}"/>
              </a:ext>
            </a:extLst>
          </p:cNvPr>
          <p:cNvPicPr>
            <a:picLocks noChangeAspect="1"/>
          </p:cNvPicPr>
          <p:nvPr/>
        </p:nvPicPr>
        <p:blipFill>
          <a:blip r:embed="rId8"/>
          <a:stretch>
            <a:fillRect/>
          </a:stretch>
        </p:blipFill>
        <p:spPr>
          <a:xfrm>
            <a:off x="1376078" y="1439655"/>
            <a:ext cx="609739" cy="609739"/>
          </a:xfrm>
          <a:prstGeom prst="rect">
            <a:avLst/>
          </a:prstGeom>
        </p:spPr>
      </p:pic>
      <p:grpSp>
        <p:nvGrpSpPr>
          <p:cNvPr id="38" name="Group 37">
            <a:extLst>
              <a:ext uri="{FF2B5EF4-FFF2-40B4-BE49-F238E27FC236}">
                <a16:creationId xmlns:a16="http://schemas.microsoft.com/office/drawing/2014/main" id="{CED09750-7B04-4B3A-9EE1-AE70D95E8277}"/>
              </a:ext>
            </a:extLst>
          </p:cNvPr>
          <p:cNvGrpSpPr/>
          <p:nvPr/>
        </p:nvGrpSpPr>
        <p:grpSpPr>
          <a:xfrm>
            <a:off x="10380416" y="1484606"/>
            <a:ext cx="609739" cy="609739"/>
            <a:chOff x="5789543" y="3124130"/>
            <a:chExt cx="609739" cy="609739"/>
          </a:xfrm>
        </p:grpSpPr>
        <p:pic>
          <p:nvPicPr>
            <p:cNvPr id="28" name="Picture 27">
              <a:extLst>
                <a:ext uri="{FF2B5EF4-FFF2-40B4-BE49-F238E27FC236}">
                  <a16:creationId xmlns:a16="http://schemas.microsoft.com/office/drawing/2014/main" id="{48F37C0E-22AF-4841-8104-EA23AC359597}"/>
                </a:ext>
              </a:extLst>
            </p:cNvPr>
            <p:cNvPicPr>
              <a:picLocks noChangeAspect="1"/>
            </p:cNvPicPr>
            <p:nvPr/>
          </p:nvPicPr>
          <p:blipFill>
            <a:blip r:embed="rId9"/>
            <a:stretch>
              <a:fillRect/>
            </a:stretch>
          </p:blipFill>
          <p:spPr>
            <a:xfrm>
              <a:off x="5789543" y="3124130"/>
              <a:ext cx="609739" cy="609739"/>
            </a:xfrm>
            <a:prstGeom prst="rect">
              <a:avLst/>
            </a:prstGeom>
          </p:spPr>
        </p:pic>
        <p:sp>
          <p:nvSpPr>
            <p:cNvPr id="29" name="Oval 28">
              <a:extLst>
                <a:ext uri="{FF2B5EF4-FFF2-40B4-BE49-F238E27FC236}">
                  <a16:creationId xmlns:a16="http://schemas.microsoft.com/office/drawing/2014/main" id="{044652EB-8E57-4122-8D52-08DFF3385AA4}"/>
                </a:ext>
              </a:extLst>
            </p:cNvPr>
            <p:cNvSpPr/>
            <p:nvPr/>
          </p:nvSpPr>
          <p:spPr>
            <a:xfrm>
              <a:off x="5976939" y="3274219"/>
              <a:ext cx="235743" cy="292894"/>
            </a:xfrm>
            <a:prstGeom prst="ellipse">
              <a:avLst/>
            </a:prstGeom>
            <a:solidFill>
              <a:srgbClr val="D3D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37" name="Heart 36">
              <a:extLst>
                <a:ext uri="{FF2B5EF4-FFF2-40B4-BE49-F238E27FC236}">
                  <a16:creationId xmlns:a16="http://schemas.microsoft.com/office/drawing/2014/main" id="{0B269816-A384-4EDE-881F-75D80C92230F}"/>
                </a:ext>
              </a:extLst>
            </p:cNvPr>
            <p:cNvSpPr/>
            <p:nvPr/>
          </p:nvSpPr>
          <p:spPr>
            <a:xfrm>
              <a:off x="5998946" y="3334941"/>
              <a:ext cx="190931" cy="171450"/>
            </a:xfrm>
            <a:prstGeom prst="heart">
              <a:avLst/>
            </a:prstGeom>
            <a:solidFill>
              <a:srgbClr val="E2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16CFF381-A1BF-43CE-93C3-C86D75940A6C}"/>
              </a:ext>
            </a:extLst>
          </p:cNvPr>
          <p:cNvGrpSpPr/>
          <p:nvPr/>
        </p:nvGrpSpPr>
        <p:grpSpPr>
          <a:xfrm>
            <a:off x="555932" y="2949645"/>
            <a:ext cx="609600" cy="609600"/>
            <a:chOff x="-609600" y="3541443"/>
            <a:chExt cx="609600" cy="609600"/>
          </a:xfrm>
        </p:grpSpPr>
        <p:pic>
          <p:nvPicPr>
            <p:cNvPr id="42" name="Graphic 41">
              <a:extLst>
                <a:ext uri="{FF2B5EF4-FFF2-40B4-BE49-F238E27FC236}">
                  <a16:creationId xmlns:a16="http://schemas.microsoft.com/office/drawing/2014/main" id="{E003FA62-B4F1-4AC0-9ECD-DDFD599003A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9600" y="3541443"/>
              <a:ext cx="609600" cy="609600"/>
            </a:xfrm>
            <a:prstGeom prst="rect">
              <a:avLst/>
            </a:prstGeom>
          </p:spPr>
        </p:pic>
        <p:pic>
          <p:nvPicPr>
            <p:cNvPr id="41" name="Graphic 40">
              <a:extLst>
                <a:ext uri="{FF2B5EF4-FFF2-40B4-BE49-F238E27FC236}">
                  <a16:creationId xmlns:a16="http://schemas.microsoft.com/office/drawing/2014/main" id="{32DF8C27-60C3-495A-957B-C310FBE648B1}"/>
                </a:ext>
              </a:extLst>
            </p:cNvPr>
            <p:cNvPicPr>
              <a:picLocks noChangeAspect="1"/>
            </p:cNvPicPr>
            <p:nvPr/>
          </p:nvPicPr>
          <p:blipFill rotWithShape="1">
            <a:blip r:embed="rId12">
              <a:extLst>
                <a:ext uri="{96DAC541-7B7A-43D3-8B79-37D633B846F1}">
                  <asvg:svgBlip xmlns:asvg="http://schemas.microsoft.com/office/drawing/2016/SVG/main" r:embed="rId13"/>
                </a:ext>
              </a:extLst>
            </a:blip>
            <a:srcRect l="16207" t="7130" r="15434" b="26463"/>
            <a:stretch/>
          </p:blipFill>
          <p:spPr>
            <a:xfrm>
              <a:off x="-513160" y="3586163"/>
              <a:ext cx="416720" cy="404812"/>
            </a:xfrm>
            <a:prstGeom prst="rect">
              <a:avLst/>
            </a:prstGeom>
          </p:spPr>
        </p:pic>
      </p:grpSp>
      <p:pic>
        <p:nvPicPr>
          <p:cNvPr id="43" name="Picture 42">
            <a:extLst>
              <a:ext uri="{FF2B5EF4-FFF2-40B4-BE49-F238E27FC236}">
                <a16:creationId xmlns:a16="http://schemas.microsoft.com/office/drawing/2014/main" id="{5FA6CFF5-D200-4259-966B-61134D8F3CC9}"/>
              </a:ext>
            </a:extLst>
          </p:cNvPr>
          <p:cNvPicPr>
            <a:picLocks noChangeAspect="1"/>
          </p:cNvPicPr>
          <p:nvPr/>
        </p:nvPicPr>
        <p:blipFill>
          <a:blip r:embed="rId14"/>
          <a:stretch>
            <a:fillRect/>
          </a:stretch>
        </p:blipFill>
        <p:spPr>
          <a:xfrm>
            <a:off x="11172458" y="2921865"/>
            <a:ext cx="609739" cy="609739"/>
          </a:xfrm>
          <a:prstGeom prst="rect">
            <a:avLst/>
          </a:prstGeom>
        </p:spPr>
      </p:pic>
    </p:spTree>
    <p:extLst>
      <p:ext uri="{BB962C8B-B14F-4D97-AF65-F5344CB8AC3E}">
        <p14:creationId xmlns:p14="http://schemas.microsoft.com/office/powerpoint/2010/main" val="288629611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EBDE429D-3D86-4697-BDF3-F1745BEB05CB}"/>
              </a:ext>
            </a:extLst>
          </p:cNvPr>
          <p:cNvPicPr>
            <a:picLocks noChangeAspect="1"/>
          </p:cNvPicPr>
          <p:nvPr/>
        </p:nvPicPr>
        <p:blipFill rotWithShape="1">
          <a:blip r:embed="rId3"/>
          <a:srcRect r="4003"/>
          <a:stretch/>
        </p:blipFill>
        <p:spPr>
          <a:xfrm>
            <a:off x="4256722" y="1349828"/>
            <a:ext cx="7932103" cy="5508172"/>
          </a:xfrm>
          <a:prstGeom prst="rect">
            <a:avLst/>
          </a:prstGeom>
        </p:spPr>
      </p:pic>
      <p:sp>
        <p:nvSpPr>
          <p:cNvPr id="2" name="Slide Number Placeholder 1">
            <a:extLst>
              <a:ext uri="{FF2B5EF4-FFF2-40B4-BE49-F238E27FC236}">
                <a16:creationId xmlns:a16="http://schemas.microsoft.com/office/drawing/2014/main" id="{B370584F-EF71-4387-8A8E-E9E2CB02590F}"/>
              </a:ext>
            </a:extLst>
          </p:cNvPr>
          <p:cNvSpPr>
            <a:spLocks noGrp="1"/>
          </p:cNvSpPr>
          <p:nvPr>
            <p:ph type="sldNum" sz="quarter" idx="4"/>
          </p:nvPr>
        </p:nvSpPr>
        <p:spPr/>
        <p:txBody>
          <a:bodyPr/>
          <a:lstStyle/>
          <a:p>
            <a:fld id="{6D22F896-40B5-4ADD-8801-0D06FADFA095}" type="slidenum">
              <a:rPr lang="en-US" smtClean="0"/>
              <a:pPr/>
              <a:t>7</a:t>
            </a:fld>
            <a:endParaRPr lang="en-US" dirty="0"/>
          </a:p>
        </p:txBody>
      </p:sp>
      <p:sp>
        <p:nvSpPr>
          <p:cNvPr id="5" name="TextBox 4">
            <a:extLst>
              <a:ext uri="{FF2B5EF4-FFF2-40B4-BE49-F238E27FC236}">
                <a16:creationId xmlns:a16="http://schemas.microsoft.com/office/drawing/2014/main" id="{6F68AAF6-A805-4732-9C69-D4649C1A7480}"/>
              </a:ext>
            </a:extLst>
          </p:cNvPr>
          <p:cNvSpPr txBox="1"/>
          <p:nvPr/>
        </p:nvSpPr>
        <p:spPr>
          <a:xfrm>
            <a:off x="631095" y="1643530"/>
            <a:ext cx="3886363" cy="1545562"/>
          </a:xfrm>
          <a:prstGeom prst="rect">
            <a:avLst/>
          </a:prstGeom>
          <a:solidFill>
            <a:schemeClr val="bg1"/>
          </a:solidFill>
        </p:spPr>
        <p:txBody>
          <a:bodyPr wrap="none" lIns="18288" rIns="18288" rtlCol="0" anchor="ctr">
            <a:noAutofit/>
          </a:bodyPr>
          <a:lstStyle/>
          <a:p>
            <a:pPr algn="ctr"/>
            <a:r>
              <a:rPr lang="en-US" sz="12000" b="1">
                <a:latin typeface="Arial" panose="020B0604020202020204" pitchFamily="34" charset="0"/>
                <a:cs typeface="Arial" panose="020B0604020202020204" pitchFamily="34" charset="0"/>
              </a:rPr>
              <a:t>97</a:t>
            </a:r>
            <a:r>
              <a:rPr lang="en-US" sz="12000" b="1" dirty="0">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28816A5B-F0DA-42CE-B13B-DF31D98D89F3}"/>
              </a:ext>
            </a:extLst>
          </p:cNvPr>
          <p:cNvSpPr txBox="1"/>
          <p:nvPr/>
        </p:nvSpPr>
        <p:spPr>
          <a:xfrm>
            <a:off x="375510" y="262675"/>
            <a:ext cx="11667137" cy="980910"/>
          </a:xfrm>
          <a:prstGeom prst="rect">
            <a:avLst/>
          </a:prstGeom>
          <a:noFill/>
        </p:spPr>
        <p:txBody>
          <a:bodyPr wrap="square">
            <a:spAutoFit/>
          </a:bodyPr>
          <a:lstStyle/>
          <a:p>
            <a:pPr marL="0" marR="0">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Part of what’s making work from home an overall positive experience is the </a:t>
            </a:r>
            <a:r>
              <a:rPr lang="en-US" sz="2800" b="1" dirty="0">
                <a:effectLst/>
                <a:ea typeface="Calibri" panose="020F0502020204030204" pitchFamily="34" charset="0"/>
                <a:cs typeface="Times New Roman" panose="02020603050405020304" pitchFamily="18" charset="0"/>
              </a:rPr>
              <a:t>wide adoption of collaboration software</a:t>
            </a:r>
            <a:r>
              <a:rPr lang="en-US" sz="1800" dirty="0">
                <a:effectLst/>
                <a:ea typeface="Calibri" panose="020F0502020204030204" pitchFamily="34" charset="0"/>
                <a:cs typeface="Times New Roman" panose="02020603050405020304" pitchFamily="18" charset="0"/>
              </a:rPr>
              <a:t>, something nearly all companies have adopted. </a:t>
            </a:r>
          </a:p>
        </p:txBody>
      </p:sp>
      <p:sp>
        <p:nvSpPr>
          <p:cNvPr id="7" name="TextBox 6">
            <a:extLst>
              <a:ext uri="{FF2B5EF4-FFF2-40B4-BE49-F238E27FC236}">
                <a16:creationId xmlns:a16="http://schemas.microsoft.com/office/drawing/2014/main" id="{D847F37D-E76F-468C-95B7-2E4E8BF94E3E}"/>
              </a:ext>
            </a:extLst>
          </p:cNvPr>
          <p:cNvSpPr txBox="1"/>
          <p:nvPr/>
        </p:nvSpPr>
        <p:spPr>
          <a:xfrm>
            <a:off x="1188702" y="3220418"/>
            <a:ext cx="2771150" cy="367216"/>
          </a:xfrm>
          <a:prstGeom prst="rect">
            <a:avLst/>
          </a:prstGeom>
          <a:solidFill>
            <a:schemeClr val="bg1"/>
          </a:solidFill>
        </p:spPr>
        <p:txBody>
          <a:bodyPr wrap="square">
            <a:spAutoFit/>
          </a:bodyPr>
          <a:lstStyle/>
          <a:p>
            <a:pPr marL="0" marR="0" algn="ctr">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Using collaboration tools</a:t>
            </a:r>
          </a:p>
        </p:txBody>
      </p:sp>
      <p:pic>
        <p:nvPicPr>
          <p:cNvPr id="8" name="Picture 2" descr="Image result for zoom logo">
            <a:extLst>
              <a:ext uri="{FF2B5EF4-FFF2-40B4-BE49-F238E27FC236}">
                <a16:creationId xmlns:a16="http://schemas.microsoft.com/office/drawing/2014/main" id="{7AEC2788-ED5B-4670-9D1F-F1DC19BE0912}"/>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b="28320"/>
          <a:stretch/>
        </p:blipFill>
        <p:spPr bwMode="auto">
          <a:xfrm>
            <a:off x="1634138" y="3665221"/>
            <a:ext cx="700751" cy="5880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microsoft teams logo">
            <a:extLst>
              <a:ext uri="{FF2B5EF4-FFF2-40B4-BE49-F238E27FC236}">
                <a16:creationId xmlns:a16="http://schemas.microsoft.com/office/drawing/2014/main" id="{EE813AB2-B2AE-4EF5-9BC8-8C105DEFEA3F}"/>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l="17591" r="21510"/>
          <a:stretch/>
        </p:blipFill>
        <p:spPr bwMode="auto">
          <a:xfrm>
            <a:off x="1674064" y="4236552"/>
            <a:ext cx="588764" cy="6445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result for office 365 logo">
            <a:extLst>
              <a:ext uri="{FF2B5EF4-FFF2-40B4-BE49-F238E27FC236}">
                <a16:creationId xmlns:a16="http://schemas.microsoft.com/office/drawing/2014/main" id="{34FDE174-7599-4858-8B94-5DD0D09DAB75}"/>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711961" y="4918208"/>
            <a:ext cx="507538" cy="5075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Image result for google meet logo">
            <a:extLst>
              <a:ext uri="{FF2B5EF4-FFF2-40B4-BE49-F238E27FC236}">
                <a16:creationId xmlns:a16="http://schemas.microsoft.com/office/drawing/2014/main" id="{B2EA4AF6-60E6-4A28-BF8F-1216F3D74CD5}"/>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8413" b="81587" l="21429" r="77937">
                        <a14:foregroundMark x1="43016" y1="50794" x2="43016" y2="50794"/>
                        <a14:foregroundMark x1="21587" y1="45556" x2="21587" y2="45556"/>
                        <a14:foregroundMark x1="49048" y1="18413" x2="49048" y2="18413"/>
                        <a14:foregroundMark x1="52381" y1="53016" x2="52381" y2="53016"/>
                        <a14:foregroundMark x1="35079" y1="45556" x2="36984" y2="44286"/>
                        <a14:foregroundMark x1="32063" y1="42857" x2="29841" y2="45079"/>
                        <a14:foregroundMark x1="40000" y1="50000" x2="40000" y2="50000"/>
                        <a14:foregroundMark x1="37460" y1="49206" x2="37460" y2="49206"/>
                        <a14:foregroundMark x1="35556" y1="50317" x2="35556" y2="50317"/>
                        <a14:foregroundMark x1="78095" y1="45556" x2="78095" y2="45556"/>
                        <a14:foregroundMark x1="50635" y1="81587" x2="50635" y2="81587"/>
                        <a14:foregroundMark x1="47143" y1="45873" x2="43016" y2="50317"/>
                        <a14:foregroundMark x1="55079" y1="51111" x2="55079" y2="51111"/>
                      </a14:backgroundRemoval>
                    </a14:imgEffect>
                  </a14:imgLayer>
                </a14:imgProps>
              </a:ext>
              <a:ext uri="{28A0092B-C50C-407E-A947-70E740481C1C}">
                <a14:useLocalDpi xmlns:a14="http://schemas.microsoft.com/office/drawing/2010/main" val="0"/>
              </a:ext>
            </a:extLst>
          </a:blip>
          <a:srcRect l="16255" t="10848" r="15734" b="12086"/>
          <a:stretch/>
        </p:blipFill>
        <p:spPr bwMode="auto">
          <a:xfrm>
            <a:off x="1701476" y="5492944"/>
            <a:ext cx="573932" cy="65034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46130DF5-7672-4B2B-8755-AF5D75EB4D70}"/>
              </a:ext>
            </a:extLst>
          </p:cNvPr>
          <p:cNvSpPr txBox="1"/>
          <p:nvPr/>
        </p:nvSpPr>
        <p:spPr>
          <a:xfrm>
            <a:off x="7410854" y="2389160"/>
            <a:ext cx="1459977" cy="1911489"/>
          </a:xfrm>
          <a:prstGeom prst="rect">
            <a:avLst/>
          </a:prstGeom>
          <a:noFill/>
        </p:spPr>
        <p:txBody>
          <a:bodyPr wrap="none" lIns="18288" rIns="18288" rtlCol="0" anchor="ctr">
            <a:noAutofit/>
          </a:bodyPr>
          <a:lstStyle/>
          <a:p>
            <a:pPr algn="ctr"/>
            <a:r>
              <a:rPr lang="en-US" sz="5400" b="1" dirty="0">
                <a:latin typeface="Arial" panose="020B0604020202020204" pitchFamily="34" charset="0"/>
                <a:cs typeface="Arial" panose="020B0604020202020204" pitchFamily="34" charset="0"/>
              </a:rPr>
              <a:t>66%</a:t>
            </a:r>
          </a:p>
          <a:p>
            <a:pPr algn="ctr"/>
            <a:r>
              <a:rPr lang="en-US" b="1" dirty="0">
                <a:latin typeface="Arial" panose="020B0604020202020204" pitchFamily="34" charset="0"/>
                <a:cs typeface="Arial" panose="020B0604020202020204" pitchFamily="34" charset="0"/>
              </a:rPr>
              <a:t>say collaboration </a:t>
            </a:r>
          </a:p>
          <a:p>
            <a:pPr algn="ctr"/>
            <a:r>
              <a:rPr lang="en-US" b="1" dirty="0">
                <a:latin typeface="Arial" panose="020B0604020202020204" pitchFamily="34" charset="0"/>
                <a:cs typeface="Arial" panose="020B0604020202020204" pitchFamily="34" charset="0"/>
              </a:rPr>
              <a:t>tools improve </a:t>
            </a:r>
          </a:p>
          <a:p>
            <a:pPr algn="ctr"/>
            <a:r>
              <a:rPr lang="en-US" b="1" dirty="0">
                <a:latin typeface="Arial" panose="020B0604020202020204" pitchFamily="34" charset="0"/>
                <a:cs typeface="Arial" panose="020B0604020202020204" pitchFamily="34" charset="0"/>
              </a:rPr>
              <a:t>productivity and </a:t>
            </a:r>
          </a:p>
          <a:p>
            <a:pPr algn="ctr"/>
            <a:r>
              <a:rPr lang="en-US" b="1" dirty="0">
                <a:latin typeface="Arial" panose="020B0604020202020204" pitchFamily="34" charset="0"/>
                <a:cs typeface="Arial" panose="020B0604020202020204" pitchFamily="34" charset="0"/>
              </a:rPr>
              <a:t>efficiency</a:t>
            </a:r>
          </a:p>
        </p:txBody>
      </p:sp>
      <p:grpSp>
        <p:nvGrpSpPr>
          <p:cNvPr id="12" name="Group 11">
            <a:extLst>
              <a:ext uri="{FF2B5EF4-FFF2-40B4-BE49-F238E27FC236}">
                <a16:creationId xmlns:a16="http://schemas.microsoft.com/office/drawing/2014/main" id="{39F0FFA0-33E9-4DB0-BD8C-4556F952DEB3}"/>
              </a:ext>
            </a:extLst>
          </p:cNvPr>
          <p:cNvGrpSpPr/>
          <p:nvPr/>
        </p:nvGrpSpPr>
        <p:grpSpPr>
          <a:xfrm>
            <a:off x="1632499" y="6115174"/>
            <a:ext cx="713328" cy="722236"/>
            <a:chOff x="3594304" y="5441841"/>
            <a:chExt cx="713328" cy="722236"/>
          </a:xfrm>
        </p:grpSpPr>
        <p:sp>
          <p:nvSpPr>
            <p:cNvPr id="22" name="TextBox 21">
              <a:extLst>
                <a:ext uri="{FF2B5EF4-FFF2-40B4-BE49-F238E27FC236}">
                  <a16:creationId xmlns:a16="http://schemas.microsoft.com/office/drawing/2014/main" id="{A32E1DEF-1686-4644-98AD-9335C7D9110E}"/>
                </a:ext>
              </a:extLst>
            </p:cNvPr>
            <p:cNvSpPr txBox="1"/>
            <p:nvPr/>
          </p:nvSpPr>
          <p:spPr>
            <a:xfrm>
              <a:off x="3689556" y="5911444"/>
              <a:ext cx="496177" cy="252633"/>
            </a:xfrm>
            <a:prstGeom prst="rect">
              <a:avLst/>
            </a:prstGeom>
            <a:noFill/>
          </p:spPr>
          <p:txBody>
            <a:bodyPr wrap="square">
              <a:spAutoFit/>
            </a:bodyPr>
            <a:lstStyle/>
            <a:p>
              <a:pPr marL="0" marR="0" algn="ctr">
                <a:lnSpc>
                  <a:spcPct val="107000"/>
                </a:lnSpc>
                <a:spcBef>
                  <a:spcPts val="0"/>
                </a:spcBef>
                <a:spcAft>
                  <a:spcPts val="800"/>
                </a:spcAft>
              </a:pPr>
              <a:r>
                <a:rPr lang="en-US" sz="1050" dirty="0">
                  <a:effectLst/>
                  <a:ea typeface="Calibri" panose="020F0502020204030204" pitchFamily="34" charset="0"/>
                  <a:cs typeface="Times New Roman" panose="02020603050405020304" pitchFamily="18" charset="0"/>
                </a:rPr>
                <a:t>docs</a:t>
              </a:r>
            </a:p>
          </p:txBody>
        </p:sp>
        <p:pic>
          <p:nvPicPr>
            <p:cNvPr id="24" name="Picture 23" descr="Image result for google G logo">
              <a:extLst>
                <a:ext uri="{FF2B5EF4-FFF2-40B4-BE49-F238E27FC236}">
                  <a16:creationId xmlns:a16="http://schemas.microsoft.com/office/drawing/2014/main" id="{BF8117DD-1600-433C-BFB5-85DE6AABD2A5}"/>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667" l="10000" r="90000">
                          <a14:foregroundMark x1="49875" y1="10333" x2="49875" y2="10333"/>
                          <a14:foregroundMark x1="49875" y1="90667" x2="49875" y2="90667"/>
                        </a14:backgroundRemoval>
                      </a14:imgEffect>
                    </a14:imgLayer>
                  </a14:imgProps>
                </a:ext>
                <a:ext uri="{28A0092B-C50C-407E-A947-70E740481C1C}">
                  <a14:useLocalDpi xmlns:a14="http://schemas.microsoft.com/office/drawing/2010/main" val="0"/>
                </a:ext>
              </a:extLst>
            </a:blip>
            <a:srcRect/>
            <a:stretch>
              <a:fillRect/>
            </a:stretch>
          </p:blipFill>
          <p:spPr bwMode="auto">
            <a:xfrm>
              <a:off x="3594304" y="5441841"/>
              <a:ext cx="713328" cy="534996"/>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TextBox 22">
            <a:extLst>
              <a:ext uri="{FF2B5EF4-FFF2-40B4-BE49-F238E27FC236}">
                <a16:creationId xmlns:a16="http://schemas.microsoft.com/office/drawing/2014/main" id="{B4DF13F5-74FE-434F-AB24-A6851C5DE681}"/>
              </a:ext>
            </a:extLst>
          </p:cNvPr>
          <p:cNvSpPr txBox="1"/>
          <p:nvPr/>
        </p:nvSpPr>
        <p:spPr>
          <a:xfrm>
            <a:off x="1954304" y="3695973"/>
            <a:ext cx="1535327" cy="2995824"/>
          </a:xfrm>
          <a:prstGeom prst="rect">
            <a:avLst/>
          </a:prstGeom>
          <a:noFill/>
        </p:spPr>
        <p:txBody>
          <a:bodyPr wrap="none" lIns="18288" rIns="18288" rtlCol="0" anchor="ctr">
            <a:noAutofit/>
          </a:bodyPr>
          <a:lstStyle/>
          <a:p>
            <a:pPr algn="ctr"/>
            <a:r>
              <a:rPr lang="en-US" b="1" dirty="0">
                <a:latin typeface="Arial" panose="020B0604020202020204" pitchFamily="34" charset="0"/>
                <a:cs typeface="Arial" panose="020B0604020202020204" pitchFamily="34" charset="0"/>
              </a:rPr>
              <a:t>47%</a:t>
            </a:r>
          </a:p>
          <a:p>
            <a:pPr algn="ctr"/>
            <a:endParaRPr lang="en-US" sz="1600" b="1"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45%</a:t>
            </a:r>
          </a:p>
          <a:p>
            <a:pPr algn="ctr"/>
            <a:endParaRPr lang="en-US" sz="1600" b="1"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44%</a:t>
            </a:r>
          </a:p>
          <a:p>
            <a:pPr algn="ctr"/>
            <a:endParaRPr lang="en-US" sz="1600" b="1"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38%</a:t>
            </a:r>
          </a:p>
          <a:p>
            <a:pPr algn="ctr"/>
            <a:endParaRPr lang="en-US" sz="1600" b="1"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34%</a:t>
            </a:r>
          </a:p>
        </p:txBody>
      </p:sp>
    </p:spTree>
    <p:extLst>
      <p:ext uri="{BB962C8B-B14F-4D97-AF65-F5344CB8AC3E}">
        <p14:creationId xmlns:p14="http://schemas.microsoft.com/office/powerpoint/2010/main" val="9375444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432A84B-ACAB-41D9-AE86-7B768797E087}"/>
              </a:ext>
            </a:extLst>
          </p:cNvPr>
          <p:cNvGrpSpPr/>
          <p:nvPr/>
        </p:nvGrpSpPr>
        <p:grpSpPr>
          <a:xfrm>
            <a:off x="7210642" y="2202873"/>
            <a:ext cx="3938294" cy="3932090"/>
            <a:chOff x="6795657" y="0"/>
            <a:chExt cx="4876800" cy="4876800"/>
          </a:xfrm>
        </p:grpSpPr>
        <p:grpSp>
          <p:nvGrpSpPr>
            <p:cNvPr id="21" name="Group 20">
              <a:extLst>
                <a:ext uri="{FF2B5EF4-FFF2-40B4-BE49-F238E27FC236}">
                  <a16:creationId xmlns:a16="http://schemas.microsoft.com/office/drawing/2014/main" id="{89F37EE9-ED35-4132-BBE8-4C4EFBF8E2DC}"/>
                </a:ext>
              </a:extLst>
            </p:cNvPr>
            <p:cNvGrpSpPr/>
            <p:nvPr/>
          </p:nvGrpSpPr>
          <p:grpSpPr>
            <a:xfrm>
              <a:off x="6795657" y="0"/>
              <a:ext cx="4876800" cy="4876800"/>
              <a:chOff x="6795657" y="0"/>
              <a:chExt cx="4876800" cy="4876800"/>
            </a:xfrm>
          </p:grpSpPr>
          <p:pic>
            <p:nvPicPr>
              <p:cNvPr id="17" name="Picture 16" descr="Icon&#10;&#10;Description automatically generated">
                <a:extLst>
                  <a:ext uri="{FF2B5EF4-FFF2-40B4-BE49-F238E27FC236}">
                    <a16:creationId xmlns:a16="http://schemas.microsoft.com/office/drawing/2014/main" id="{2A7D5F8B-E4FD-4A1A-BEB9-B4FB122C0822}"/>
                  </a:ext>
                </a:extLst>
              </p:cNvPr>
              <p:cNvPicPr>
                <a:picLocks noChangeAspect="1"/>
              </p:cNvPicPr>
              <p:nvPr/>
            </p:nvPicPr>
            <p:blipFill>
              <a:blip r:embed="rId3">
                <a:alphaModFix amt="20000"/>
              </a:blip>
              <a:stretch>
                <a:fillRect/>
              </a:stretch>
            </p:blipFill>
            <p:spPr>
              <a:xfrm>
                <a:off x="6795657" y="0"/>
                <a:ext cx="4876800" cy="4876800"/>
              </a:xfrm>
              <a:prstGeom prst="rect">
                <a:avLst/>
              </a:prstGeom>
            </p:spPr>
          </p:pic>
          <p:sp>
            <p:nvSpPr>
              <p:cNvPr id="18" name="Rectangle 17">
                <a:extLst>
                  <a:ext uri="{FF2B5EF4-FFF2-40B4-BE49-F238E27FC236}">
                    <a16:creationId xmlns:a16="http://schemas.microsoft.com/office/drawing/2014/main" id="{2928E999-FB7F-4BFE-94AA-F28D773E658F}"/>
                  </a:ext>
                </a:extLst>
              </p:cNvPr>
              <p:cNvSpPr/>
              <p:nvPr/>
            </p:nvSpPr>
            <p:spPr>
              <a:xfrm>
                <a:off x="7828870" y="1521289"/>
                <a:ext cx="2830283" cy="1641214"/>
              </a:xfrm>
              <a:prstGeom prst="rect">
                <a:avLst/>
              </a:prstGeom>
              <a:noFill/>
            </p:spPr>
            <p:txBody>
              <a:bodyPr wrap="none" lIns="91440" tIns="45720" rIns="91440" bIns="45720">
                <a:prstTxWarp prst="textArchUp">
                  <a:avLst>
                    <a:gd name="adj" fmla="val 12068389"/>
                  </a:avLst>
                </a:prstTxWarp>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Voice calls | Video calls</a:t>
                </a:r>
              </a:p>
            </p:txBody>
          </p:sp>
          <p:sp>
            <p:nvSpPr>
              <p:cNvPr id="19" name="Rectangle 18">
                <a:extLst>
                  <a:ext uri="{FF2B5EF4-FFF2-40B4-BE49-F238E27FC236}">
                    <a16:creationId xmlns:a16="http://schemas.microsoft.com/office/drawing/2014/main" id="{8ADC9CA2-28C9-4451-A460-7B7C0E0C79D8}"/>
                  </a:ext>
                </a:extLst>
              </p:cNvPr>
              <p:cNvSpPr/>
              <p:nvPr/>
            </p:nvSpPr>
            <p:spPr>
              <a:xfrm>
                <a:off x="8171543" y="2041584"/>
                <a:ext cx="2104571" cy="1641214"/>
              </a:xfrm>
              <a:prstGeom prst="rect">
                <a:avLst/>
              </a:prstGeom>
              <a:noFill/>
            </p:spPr>
            <p:txBody>
              <a:bodyPr wrap="none" lIns="91440" tIns="45720" rIns="91440" bIns="45720">
                <a:prstTxWarp prst="textArchUp">
                  <a:avLst>
                    <a:gd name="adj" fmla="val 12084878"/>
                  </a:avLst>
                </a:prstTxWarp>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Chat w/ coworkers about work</a:t>
                </a:r>
              </a:p>
            </p:txBody>
          </p:sp>
        </p:grpSp>
        <p:sp>
          <p:nvSpPr>
            <p:cNvPr id="20" name="Rectangle 19">
              <a:extLst>
                <a:ext uri="{FF2B5EF4-FFF2-40B4-BE49-F238E27FC236}">
                  <a16:creationId xmlns:a16="http://schemas.microsoft.com/office/drawing/2014/main" id="{23D173C5-A591-4247-B5E4-C874CE66AF52}"/>
                </a:ext>
              </a:extLst>
            </p:cNvPr>
            <p:cNvSpPr/>
            <p:nvPr/>
          </p:nvSpPr>
          <p:spPr>
            <a:xfrm>
              <a:off x="8563431" y="2603697"/>
              <a:ext cx="1291769" cy="1641214"/>
            </a:xfrm>
            <a:prstGeom prst="rect">
              <a:avLst/>
            </a:prstGeom>
            <a:noFill/>
          </p:spPr>
          <p:txBody>
            <a:bodyPr wrap="none" lIns="91440" tIns="45720" rIns="91440" bIns="45720">
              <a:prstTxWarp prst="textArchUp">
                <a:avLst>
                  <a:gd name="adj" fmla="val 12084878"/>
                </a:avLst>
              </a:prstTxWarp>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Email</a:t>
              </a:r>
            </a:p>
          </p:txBody>
        </p:sp>
      </p:grpSp>
      <p:sp>
        <p:nvSpPr>
          <p:cNvPr id="2" name="Slide Number Placeholder 1">
            <a:extLst>
              <a:ext uri="{FF2B5EF4-FFF2-40B4-BE49-F238E27FC236}">
                <a16:creationId xmlns:a16="http://schemas.microsoft.com/office/drawing/2014/main" id="{CC9600E0-B840-485C-9057-A48D2F9E883D}"/>
              </a:ext>
            </a:extLst>
          </p:cNvPr>
          <p:cNvSpPr>
            <a:spLocks noGrp="1"/>
          </p:cNvSpPr>
          <p:nvPr>
            <p:ph type="sldNum" sz="quarter" idx="4"/>
          </p:nvPr>
        </p:nvSpPr>
        <p:spPr/>
        <p:txBody>
          <a:bodyPr/>
          <a:lstStyle/>
          <a:p>
            <a:fld id="{6D22F896-40B5-4ADD-8801-0D06FADFA095}" type="slidenum">
              <a:rPr lang="en-US" smtClean="0"/>
              <a:pPr/>
              <a:t>8</a:t>
            </a:fld>
            <a:endParaRPr lang="en-US" dirty="0"/>
          </a:p>
        </p:txBody>
      </p:sp>
      <p:sp>
        <p:nvSpPr>
          <p:cNvPr id="11" name="TextBox 10">
            <a:extLst>
              <a:ext uri="{FF2B5EF4-FFF2-40B4-BE49-F238E27FC236}">
                <a16:creationId xmlns:a16="http://schemas.microsoft.com/office/drawing/2014/main" id="{D5FA3B3C-E2E9-43CB-A59B-C90CFCE14DF0}"/>
              </a:ext>
            </a:extLst>
          </p:cNvPr>
          <p:cNvSpPr txBox="1"/>
          <p:nvPr/>
        </p:nvSpPr>
        <p:spPr>
          <a:xfrm>
            <a:off x="666106" y="2028002"/>
            <a:ext cx="4378306" cy="707886"/>
          </a:xfrm>
          <a:prstGeom prst="rect">
            <a:avLst/>
          </a:prstGeom>
          <a:noFill/>
        </p:spPr>
        <p:txBody>
          <a:bodyPr wrap="square">
            <a:spAutoFit/>
          </a:bodyPr>
          <a:lstStyle/>
          <a:p>
            <a:pPr algn="ctr"/>
            <a:r>
              <a:rPr lang="en-US" sz="2000" dirty="0">
                <a:effectLst/>
                <a:ea typeface="Calibri" panose="020F0502020204030204" pitchFamily="34" charset="0"/>
                <a:cs typeface="Times New Roman" panose="02020603050405020304" pitchFamily="18" charset="0"/>
              </a:rPr>
              <a:t>but only 22-47% of employees have taken advantage</a:t>
            </a:r>
            <a:endParaRPr lang="en-US" sz="2000" dirty="0"/>
          </a:p>
        </p:txBody>
      </p:sp>
      <p:pic>
        <p:nvPicPr>
          <p:cNvPr id="13" name="Picture 12" descr="A picture containing application&#10;&#10;Description automatically generated">
            <a:extLst>
              <a:ext uri="{FF2B5EF4-FFF2-40B4-BE49-F238E27FC236}">
                <a16:creationId xmlns:a16="http://schemas.microsoft.com/office/drawing/2014/main" id="{6576C8FD-2A97-4A9C-8C87-4EBDD28DB8E5}"/>
              </a:ext>
            </a:extLst>
          </p:cNvPr>
          <p:cNvPicPr>
            <a:picLocks noChangeAspect="1"/>
          </p:cNvPicPr>
          <p:nvPr/>
        </p:nvPicPr>
        <p:blipFill rotWithShape="1">
          <a:blip r:embed="rId4"/>
          <a:srcRect t="1" b="74505"/>
          <a:stretch/>
        </p:blipFill>
        <p:spPr>
          <a:xfrm>
            <a:off x="7327348" y="5109533"/>
            <a:ext cx="3719211" cy="1748467"/>
          </a:xfrm>
          <a:prstGeom prst="rect">
            <a:avLst/>
          </a:prstGeom>
        </p:spPr>
      </p:pic>
      <p:sp>
        <p:nvSpPr>
          <p:cNvPr id="23" name="TextBox 22">
            <a:extLst>
              <a:ext uri="{FF2B5EF4-FFF2-40B4-BE49-F238E27FC236}">
                <a16:creationId xmlns:a16="http://schemas.microsoft.com/office/drawing/2014/main" id="{C1F82C14-BF94-4DEC-ACB2-DCA1C71BC577}"/>
              </a:ext>
            </a:extLst>
          </p:cNvPr>
          <p:cNvSpPr txBox="1"/>
          <p:nvPr/>
        </p:nvSpPr>
        <p:spPr>
          <a:xfrm>
            <a:off x="6591993" y="1769276"/>
            <a:ext cx="5450654" cy="1319785"/>
          </a:xfrm>
          <a:prstGeom prst="rect">
            <a:avLst/>
          </a:prstGeom>
          <a:noFill/>
        </p:spPr>
        <p:txBody>
          <a:bodyPr wrap="square">
            <a:spAutoFit/>
          </a:bodyPr>
          <a:lstStyle/>
          <a:p>
            <a:pPr marL="0" marR="0">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A </a:t>
            </a:r>
            <a:r>
              <a:rPr lang="en-US" sz="1800" dirty="0">
                <a:ea typeface="Calibri" panose="020F0502020204030204" pitchFamily="34" charset="0"/>
                <a:cs typeface="Times New Roman" panose="02020603050405020304" pitchFamily="18" charset="0"/>
              </a:rPr>
              <a:t>m</a:t>
            </a:r>
            <a:r>
              <a:rPr lang="en-US" sz="1800" dirty="0">
                <a:effectLst/>
                <a:ea typeface="Calibri" panose="020F0502020204030204" pitchFamily="34" charset="0"/>
                <a:cs typeface="Times New Roman" panose="02020603050405020304" pitchFamily="18" charset="0"/>
              </a:rPr>
              <a:t>ajority of </a:t>
            </a:r>
            <a:r>
              <a:rPr lang="en-US" sz="2800" b="1" dirty="0">
                <a:effectLst/>
                <a:ea typeface="Calibri" panose="020F0502020204030204" pitchFamily="34" charset="0"/>
                <a:cs typeface="Times New Roman" panose="02020603050405020304" pitchFamily="18" charset="0"/>
              </a:rPr>
              <a:t>employees are using a phone for work,</a:t>
            </a:r>
            <a:r>
              <a:rPr lang="en-US" sz="2000" dirty="0">
                <a:cs typeface="Times New Roman" panose="02020603050405020304" pitchFamily="18" charset="0"/>
              </a:rPr>
              <a:t> </a:t>
            </a:r>
            <a:r>
              <a:rPr lang="en-US" sz="2000" dirty="0">
                <a:effectLst/>
                <a:ea typeface="Calibri" panose="020F0502020204030204" pitchFamily="34" charset="0"/>
                <a:cs typeface="Times New Roman" panose="02020603050405020304" pitchFamily="18" charset="0"/>
              </a:rPr>
              <a:t>half using </a:t>
            </a:r>
            <a:r>
              <a:rPr lang="en-US" sz="2000" b="1" dirty="0">
                <a:effectLst/>
                <a:ea typeface="Calibri" panose="020F0502020204030204" pitchFamily="34" charset="0"/>
                <a:cs typeface="Times New Roman" panose="02020603050405020304" pitchFamily="18" charset="0"/>
              </a:rPr>
              <a:t>their personal phone</a:t>
            </a:r>
            <a:endParaRPr lang="en-US" sz="2000" dirty="0">
              <a:effectLst/>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EF089EB8-A664-4A07-8618-BD70666D932E}"/>
              </a:ext>
            </a:extLst>
          </p:cNvPr>
          <p:cNvSpPr txBox="1"/>
          <p:nvPr/>
        </p:nvSpPr>
        <p:spPr>
          <a:xfrm>
            <a:off x="8419292" y="5693136"/>
            <a:ext cx="1535327" cy="824922"/>
          </a:xfrm>
          <a:prstGeom prst="rect">
            <a:avLst/>
          </a:prstGeom>
          <a:noFill/>
        </p:spPr>
        <p:txBody>
          <a:bodyPr wrap="none" lIns="18288" rIns="18288" rtlCol="0" anchor="ctr">
            <a:noAutofit/>
          </a:bodyPr>
          <a:lstStyle/>
          <a:p>
            <a:pPr algn="ctr"/>
            <a:r>
              <a:rPr lang="en-US" sz="8000" b="1" dirty="0">
                <a:latin typeface="Arial" panose="020B0604020202020204" pitchFamily="34" charset="0"/>
                <a:cs typeface="Arial" panose="020B0604020202020204" pitchFamily="34" charset="0"/>
              </a:rPr>
              <a:t>79%</a:t>
            </a:r>
          </a:p>
        </p:txBody>
      </p:sp>
      <p:sp>
        <p:nvSpPr>
          <p:cNvPr id="26" name="TextBox 25">
            <a:extLst>
              <a:ext uri="{FF2B5EF4-FFF2-40B4-BE49-F238E27FC236}">
                <a16:creationId xmlns:a16="http://schemas.microsoft.com/office/drawing/2014/main" id="{0ED9C3E4-3609-462D-BA27-94171ADF5B01}"/>
              </a:ext>
            </a:extLst>
          </p:cNvPr>
          <p:cNvSpPr txBox="1"/>
          <p:nvPr/>
        </p:nvSpPr>
        <p:spPr>
          <a:xfrm>
            <a:off x="7379925" y="6500767"/>
            <a:ext cx="3614060" cy="307777"/>
          </a:xfrm>
          <a:prstGeom prst="rect">
            <a:avLst/>
          </a:prstGeom>
          <a:noFill/>
        </p:spPr>
        <p:txBody>
          <a:bodyPr wrap="square">
            <a:spAutoFit/>
          </a:bodyPr>
          <a:lstStyle/>
          <a:p>
            <a:pPr algn="ctr"/>
            <a:r>
              <a:rPr lang="en-US" sz="1400" dirty="0">
                <a:ea typeface="Calibri" panose="020F0502020204030204" pitchFamily="34" charset="0"/>
                <a:cs typeface="Times New Roman" panose="02020603050405020304" pitchFamily="18" charset="0"/>
              </a:rPr>
              <a:t>use a smartphone for work tasks</a:t>
            </a:r>
            <a:endParaRPr lang="en-US" sz="1400" dirty="0"/>
          </a:p>
        </p:txBody>
      </p:sp>
      <p:pic>
        <p:nvPicPr>
          <p:cNvPr id="15" name="Picture 14" descr="Graphical user interface, application&#10;&#10;Description automatically generated">
            <a:extLst>
              <a:ext uri="{FF2B5EF4-FFF2-40B4-BE49-F238E27FC236}">
                <a16:creationId xmlns:a16="http://schemas.microsoft.com/office/drawing/2014/main" id="{1394E1D5-1CD6-4067-AB81-1EC6746CDD70}"/>
              </a:ext>
            </a:extLst>
          </p:cNvPr>
          <p:cNvPicPr>
            <a:picLocks noChangeAspect="1"/>
          </p:cNvPicPr>
          <p:nvPr/>
        </p:nvPicPr>
        <p:blipFill>
          <a:blip r:embed="rId5"/>
          <a:stretch>
            <a:fillRect/>
          </a:stretch>
        </p:blipFill>
        <p:spPr>
          <a:xfrm>
            <a:off x="1039889" y="3262209"/>
            <a:ext cx="3630739" cy="2245363"/>
          </a:xfrm>
          <a:prstGeom prst="rect">
            <a:avLst/>
          </a:prstGeom>
        </p:spPr>
      </p:pic>
      <p:sp>
        <p:nvSpPr>
          <p:cNvPr id="16" name="TextBox 15">
            <a:extLst>
              <a:ext uri="{FF2B5EF4-FFF2-40B4-BE49-F238E27FC236}">
                <a16:creationId xmlns:a16="http://schemas.microsoft.com/office/drawing/2014/main" id="{11663985-E9A9-4645-870A-D09D284B35C1}"/>
              </a:ext>
            </a:extLst>
          </p:cNvPr>
          <p:cNvSpPr txBox="1"/>
          <p:nvPr/>
        </p:nvSpPr>
        <p:spPr>
          <a:xfrm>
            <a:off x="260843" y="179196"/>
            <a:ext cx="11667137" cy="980910"/>
          </a:xfrm>
          <a:prstGeom prst="rect">
            <a:avLst/>
          </a:prstGeom>
          <a:noFill/>
        </p:spPr>
        <p:txBody>
          <a:bodyPr wrap="square">
            <a:spAutoFit/>
          </a:bodyPr>
          <a:lstStyle/>
          <a:p>
            <a:pPr marL="0" marR="0">
              <a:lnSpc>
                <a:spcPct val="107000"/>
              </a:lnSpc>
              <a:spcBef>
                <a:spcPts val="0"/>
              </a:spcBef>
              <a:spcAft>
                <a:spcPts val="800"/>
              </a:spcAft>
            </a:pPr>
            <a:r>
              <a:rPr lang="en-US" sz="1800" dirty="0">
                <a:ea typeface="Calibri" panose="020F0502020204030204" pitchFamily="34" charset="0"/>
                <a:cs typeface="Times New Roman" panose="02020603050405020304" pitchFamily="18" charset="0"/>
              </a:rPr>
              <a:t>W</a:t>
            </a:r>
            <a:r>
              <a:rPr lang="en-US" sz="1800" dirty="0">
                <a:effectLst/>
                <a:ea typeface="Calibri" panose="020F0502020204030204" pitchFamily="34" charset="0"/>
                <a:cs typeface="Times New Roman" panose="02020603050405020304" pitchFamily="18" charset="0"/>
              </a:rPr>
              <a:t>hen it comes to the hardware employees are using, </a:t>
            </a:r>
            <a:r>
              <a:rPr lang="en-US" sz="2800" b="1" dirty="0">
                <a:effectLst/>
                <a:ea typeface="Calibri" panose="020F0502020204030204" pitchFamily="34" charset="0"/>
                <a:cs typeface="Times New Roman" panose="02020603050405020304" pitchFamily="18" charset="0"/>
              </a:rPr>
              <a:t>61-80% of ITDMs say their company will cover the cost </a:t>
            </a:r>
            <a:r>
              <a:rPr lang="en-US" sz="1800" dirty="0">
                <a:effectLst/>
                <a:ea typeface="Calibri" panose="020F0502020204030204" pitchFamily="34" charset="0"/>
                <a:cs typeface="Times New Roman" panose="02020603050405020304" pitchFamily="18" charset="0"/>
              </a:rPr>
              <a:t>for most devices/accessories needed or wanted… </a:t>
            </a:r>
          </a:p>
        </p:txBody>
      </p:sp>
      <p:sp>
        <p:nvSpPr>
          <p:cNvPr id="24" name="TextBox 23">
            <a:extLst>
              <a:ext uri="{FF2B5EF4-FFF2-40B4-BE49-F238E27FC236}">
                <a16:creationId xmlns:a16="http://schemas.microsoft.com/office/drawing/2014/main" id="{86213E0D-3316-4414-837E-5B32444DD2FF}"/>
              </a:ext>
            </a:extLst>
          </p:cNvPr>
          <p:cNvSpPr txBox="1"/>
          <p:nvPr/>
        </p:nvSpPr>
        <p:spPr>
          <a:xfrm>
            <a:off x="129092" y="5863780"/>
            <a:ext cx="5326572" cy="663580"/>
          </a:xfrm>
          <a:prstGeom prst="rect">
            <a:avLst/>
          </a:prstGeom>
          <a:noFill/>
        </p:spPr>
        <p:txBody>
          <a:bodyPr wrap="square">
            <a:spAutoFit/>
          </a:bodyPr>
          <a:lstStyle/>
          <a:p>
            <a:pPr marL="0" marR="0" algn="ctr">
              <a:lnSpc>
                <a:spcPct val="107000"/>
              </a:lnSpc>
              <a:spcBef>
                <a:spcPts val="0"/>
              </a:spcBef>
              <a:spcAft>
                <a:spcPts val="800"/>
              </a:spcAft>
            </a:pPr>
            <a:r>
              <a:rPr lang="en-US" sz="1800" dirty="0">
                <a:effectLst/>
                <a:latin typeface="+mj-lt"/>
                <a:ea typeface="Calibri" panose="020F0502020204030204" pitchFamily="34" charset="0"/>
                <a:cs typeface="Times New Roman" panose="02020603050405020304" pitchFamily="18" charset="0"/>
              </a:rPr>
              <a:t>And 18-34 year </a:t>
            </a:r>
            <a:r>
              <a:rPr lang="en-US" sz="1800" dirty="0" err="1">
                <a:effectLst/>
                <a:latin typeface="+mj-lt"/>
                <a:ea typeface="Calibri" panose="020F0502020204030204" pitchFamily="34" charset="0"/>
                <a:cs typeface="Times New Roman" panose="02020603050405020304" pitchFamily="18" charset="0"/>
              </a:rPr>
              <a:t>olds</a:t>
            </a:r>
            <a:r>
              <a:rPr lang="en-US" sz="1800" dirty="0">
                <a:effectLst/>
                <a:latin typeface="+mj-lt"/>
                <a:ea typeface="Calibri" panose="020F0502020204030204" pitchFamily="34" charset="0"/>
                <a:cs typeface="Times New Roman" panose="02020603050405020304" pitchFamily="18" charset="0"/>
              </a:rPr>
              <a:t> are more likely to have bought work tech for themselves (15-25%)</a:t>
            </a:r>
          </a:p>
        </p:txBody>
      </p:sp>
      <p:sp>
        <p:nvSpPr>
          <p:cNvPr id="27" name="TextBox 26">
            <a:extLst>
              <a:ext uri="{FF2B5EF4-FFF2-40B4-BE49-F238E27FC236}">
                <a16:creationId xmlns:a16="http://schemas.microsoft.com/office/drawing/2014/main" id="{C81E74CD-AA4A-4270-B14D-B76C54D864A7}"/>
              </a:ext>
            </a:extLst>
          </p:cNvPr>
          <p:cNvSpPr txBox="1"/>
          <p:nvPr/>
        </p:nvSpPr>
        <p:spPr>
          <a:xfrm>
            <a:off x="10147297" y="4215504"/>
            <a:ext cx="2166008" cy="868507"/>
          </a:xfrm>
          <a:prstGeom prst="rect">
            <a:avLst/>
          </a:prstGeom>
          <a:noFill/>
        </p:spPr>
        <p:txBody>
          <a:bodyPr wrap="square">
            <a:spAutoFit/>
          </a:bodyPr>
          <a:lstStyle/>
          <a:p>
            <a:pPr marL="0" marR="0">
              <a:lnSpc>
                <a:spcPct val="107000"/>
              </a:lnSpc>
              <a:spcBef>
                <a:spcPts val="0"/>
              </a:spcBef>
              <a:spcAft>
                <a:spcPts val="800"/>
              </a:spcAft>
            </a:pPr>
            <a:r>
              <a:rPr lang="en-US" sz="1200" dirty="0">
                <a:latin typeface="+mj-lt"/>
                <a:ea typeface="Calibri" panose="020F0502020204030204" pitchFamily="34" charset="0"/>
                <a:cs typeface="Times New Roman" panose="02020603050405020304" pitchFamily="18" charset="0"/>
              </a:rPr>
              <a:t>18-34 year </a:t>
            </a:r>
            <a:r>
              <a:rPr lang="en-US" sz="1200" dirty="0" err="1">
                <a:latin typeface="+mj-lt"/>
                <a:ea typeface="Calibri" panose="020F0502020204030204" pitchFamily="34" charset="0"/>
                <a:cs typeface="Times New Roman" panose="02020603050405020304" pitchFamily="18" charset="0"/>
              </a:rPr>
              <a:t>olds</a:t>
            </a:r>
            <a:r>
              <a:rPr lang="en-US" sz="1200" dirty="0">
                <a:latin typeface="+mj-lt"/>
                <a:ea typeface="Calibri" panose="020F0502020204030204" pitchFamily="34" charset="0"/>
                <a:cs typeface="Times New Roman" panose="02020603050405020304" pitchFamily="18" charset="0"/>
              </a:rPr>
              <a:t> are even m</a:t>
            </a:r>
            <a:r>
              <a:rPr lang="en-US" sz="1200" dirty="0">
                <a:effectLst/>
                <a:latin typeface="+mj-lt"/>
                <a:ea typeface="Calibri" panose="020F0502020204030204" pitchFamily="34" charset="0"/>
                <a:cs typeface="Times New Roman" panose="02020603050405020304" pitchFamily="18" charset="0"/>
              </a:rPr>
              <a:t>ore likely to use their </a:t>
            </a:r>
            <a:r>
              <a:rPr lang="en-US" sz="1200" b="1" dirty="0">
                <a:effectLst/>
                <a:latin typeface="+mj-lt"/>
                <a:ea typeface="Calibri" panose="020F0502020204030204" pitchFamily="34" charset="0"/>
                <a:cs typeface="Times New Roman" panose="02020603050405020304" pitchFamily="18" charset="0"/>
              </a:rPr>
              <a:t>smartphone for work-related </a:t>
            </a:r>
            <a:r>
              <a:rPr lang="en-US" sz="1200" dirty="0">
                <a:effectLst/>
                <a:latin typeface="+mj-lt"/>
                <a:ea typeface="Calibri" panose="020F0502020204030204" pitchFamily="34" charset="0"/>
                <a:cs typeface="Times New Roman" panose="02020603050405020304" pitchFamily="18" charset="0"/>
              </a:rPr>
              <a:t>tasks (87%)</a:t>
            </a:r>
          </a:p>
        </p:txBody>
      </p:sp>
    </p:spTree>
    <p:extLst>
      <p:ext uri="{BB962C8B-B14F-4D97-AF65-F5344CB8AC3E}">
        <p14:creationId xmlns:p14="http://schemas.microsoft.com/office/powerpoint/2010/main" val="204790240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7195CCCA-CBDC-48F9-9BFE-AB3A79A125F3}"/>
              </a:ext>
            </a:extLst>
          </p:cNvPr>
          <p:cNvGraphicFramePr/>
          <p:nvPr>
            <p:extLst>
              <p:ext uri="{D42A27DB-BD31-4B8C-83A1-F6EECF244321}">
                <p14:modId xmlns:p14="http://schemas.microsoft.com/office/powerpoint/2010/main" val="3044123222"/>
              </p:ext>
            </p:extLst>
          </p:nvPr>
        </p:nvGraphicFramePr>
        <p:xfrm>
          <a:off x="491164" y="3055088"/>
          <a:ext cx="4552607" cy="380291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A47F5C77-4336-49D5-9E69-2A374997C533}"/>
              </a:ext>
            </a:extLst>
          </p:cNvPr>
          <p:cNvSpPr>
            <a:spLocks noGrp="1"/>
          </p:cNvSpPr>
          <p:nvPr>
            <p:ph type="sldNum" sz="quarter" idx="4"/>
          </p:nvPr>
        </p:nvSpPr>
        <p:spPr/>
        <p:txBody>
          <a:bodyPr/>
          <a:lstStyle/>
          <a:p>
            <a:fld id="{6D22F896-40B5-4ADD-8801-0D06FADFA095}" type="slidenum">
              <a:rPr lang="en-US" smtClean="0"/>
              <a:pPr/>
              <a:t>9</a:t>
            </a:fld>
            <a:endParaRPr lang="en-US" dirty="0"/>
          </a:p>
        </p:txBody>
      </p:sp>
      <p:sp>
        <p:nvSpPr>
          <p:cNvPr id="5" name="TextBox 4">
            <a:extLst>
              <a:ext uri="{FF2B5EF4-FFF2-40B4-BE49-F238E27FC236}">
                <a16:creationId xmlns:a16="http://schemas.microsoft.com/office/drawing/2014/main" id="{ACF1961D-A0C8-4E72-B2CE-A4DC921D357F}"/>
              </a:ext>
            </a:extLst>
          </p:cNvPr>
          <p:cNvSpPr txBox="1"/>
          <p:nvPr/>
        </p:nvSpPr>
        <p:spPr>
          <a:xfrm>
            <a:off x="6166599" y="1543713"/>
            <a:ext cx="5531062" cy="2123658"/>
          </a:xfrm>
          <a:prstGeom prst="rect">
            <a:avLst/>
          </a:prstGeom>
          <a:noFill/>
        </p:spPr>
        <p:txBody>
          <a:bodyPr wrap="square">
            <a:spAutoFit/>
          </a:bodyPr>
          <a:lstStyle/>
          <a:p>
            <a:pPr marL="0" marR="0">
              <a:spcBef>
                <a:spcPts val="0"/>
              </a:spcBef>
              <a:spcAft>
                <a:spcPts val="0"/>
              </a:spcAft>
            </a:pPr>
            <a:r>
              <a:rPr lang="en-US" sz="1800" dirty="0">
                <a:cs typeface="Times New Roman" panose="02020603050405020304" pitchFamily="18" charset="0"/>
              </a:rPr>
              <a:t>One single message won’t apply to all businesses, but most IT decision makers say they want to </a:t>
            </a:r>
            <a:r>
              <a:rPr lang="en-US" b="1" dirty="0">
                <a:cs typeface="Times New Roman" panose="02020603050405020304" pitchFamily="18" charset="0"/>
              </a:rPr>
              <a:t>focus on strategic projects, scale hardware needs over time </a:t>
            </a:r>
            <a:r>
              <a:rPr lang="en-US" sz="1800" dirty="0">
                <a:cs typeface="Times New Roman" panose="02020603050405020304" pitchFamily="18" charset="0"/>
              </a:rPr>
              <a:t>and</a:t>
            </a:r>
            <a:r>
              <a:rPr lang="en-US" dirty="0">
                <a:cs typeface="Times New Roman" panose="02020603050405020304" pitchFamily="18" charset="0"/>
              </a:rPr>
              <a:t> </a:t>
            </a:r>
            <a:r>
              <a:rPr lang="en-US" b="1" dirty="0">
                <a:cs typeface="Times New Roman" panose="02020603050405020304" pitchFamily="18" charset="0"/>
              </a:rPr>
              <a:t>provide more up-to-date hardware for employees</a:t>
            </a:r>
          </a:p>
        </p:txBody>
      </p:sp>
      <p:pic>
        <p:nvPicPr>
          <p:cNvPr id="9" name="Picture 8" descr="Icon&#10;&#10;Description automatically generated with medium confidence">
            <a:extLst>
              <a:ext uri="{FF2B5EF4-FFF2-40B4-BE49-F238E27FC236}">
                <a16:creationId xmlns:a16="http://schemas.microsoft.com/office/drawing/2014/main" id="{A45CF6C1-3C9D-4D2D-B81A-A19450C4E454}"/>
              </a:ext>
            </a:extLst>
          </p:cNvPr>
          <p:cNvPicPr>
            <a:picLocks noChangeAspect="1"/>
          </p:cNvPicPr>
          <p:nvPr/>
        </p:nvPicPr>
        <p:blipFill>
          <a:blip r:embed="rId4"/>
          <a:stretch>
            <a:fillRect/>
          </a:stretch>
        </p:blipFill>
        <p:spPr>
          <a:xfrm>
            <a:off x="7698684" y="3879900"/>
            <a:ext cx="3826701" cy="2806700"/>
          </a:xfrm>
          <a:prstGeom prst="rect">
            <a:avLst/>
          </a:prstGeom>
        </p:spPr>
      </p:pic>
      <p:sp>
        <p:nvSpPr>
          <p:cNvPr id="10" name="TextBox 9">
            <a:extLst>
              <a:ext uri="{FF2B5EF4-FFF2-40B4-BE49-F238E27FC236}">
                <a16:creationId xmlns:a16="http://schemas.microsoft.com/office/drawing/2014/main" id="{06072DD3-11BB-41F1-95A0-5D378B1987BC}"/>
              </a:ext>
            </a:extLst>
          </p:cNvPr>
          <p:cNvSpPr txBox="1"/>
          <p:nvPr/>
        </p:nvSpPr>
        <p:spPr>
          <a:xfrm rot="21079541">
            <a:off x="10461293" y="3988200"/>
            <a:ext cx="738519" cy="369332"/>
          </a:xfrm>
          <a:prstGeom prst="rect">
            <a:avLst/>
          </a:prstGeom>
          <a:noFill/>
        </p:spPr>
        <p:txBody>
          <a:bodyPr wrap="square">
            <a:spAutoFit/>
          </a:bodyPr>
          <a:lstStyle/>
          <a:p>
            <a:pPr marL="0" marR="0">
              <a:spcBef>
                <a:spcPts val="0"/>
              </a:spcBef>
              <a:spcAft>
                <a:spcPts val="0"/>
              </a:spcAft>
            </a:pPr>
            <a:r>
              <a:rPr lang="en-US" sz="1800" b="1" dirty="0">
                <a:effectLst/>
                <a:latin typeface="Calibri" panose="020F0502020204030204" pitchFamily="34" charset="0"/>
              </a:rPr>
              <a:t>DaaS</a:t>
            </a:r>
            <a:endParaRPr lang="en-US" sz="1800" b="1" dirty="0">
              <a:effectLs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3804DB62-BFB4-4491-9BFE-C1D47AD79C73}"/>
              </a:ext>
            </a:extLst>
          </p:cNvPr>
          <p:cNvSpPr txBox="1"/>
          <p:nvPr/>
        </p:nvSpPr>
        <p:spPr>
          <a:xfrm>
            <a:off x="8759934" y="4082953"/>
            <a:ext cx="738519" cy="523220"/>
          </a:xfrm>
          <a:prstGeom prst="rect">
            <a:avLst/>
          </a:prstGeom>
          <a:noFill/>
        </p:spPr>
        <p:txBody>
          <a:bodyPr wrap="square">
            <a:spAutoFit/>
          </a:bodyPr>
          <a:lstStyle/>
          <a:p>
            <a:pPr marL="0" marR="0">
              <a:spcBef>
                <a:spcPts val="0"/>
              </a:spcBef>
              <a:spcAft>
                <a:spcPts val="0"/>
              </a:spcAft>
            </a:pPr>
            <a:r>
              <a:rPr lang="en-US" sz="1400" dirty="0">
                <a:effectLst/>
                <a:latin typeface="Calibri" panose="020F0502020204030204" pitchFamily="34" charset="0"/>
              </a:rPr>
              <a:t>Specific need</a:t>
            </a:r>
            <a:endParaRPr lang="en-US" sz="1400" dirty="0">
              <a:effectLs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300C43AC-5D4E-471C-B11B-E1624166F83E}"/>
              </a:ext>
            </a:extLst>
          </p:cNvPr>
          <p:cNvSpPr txBox="1"/>
          <p:nvPr/>
        </p:nvSpPr>
        <p:spPr>
          <a:xfrm>
            <a:off x="8553466" y="5144432"/>
            <a:ext cx="738519" cy="523220"/>
          </a:xfrm>
          <a:prstGeom prst="rect">
            <a:avLst/>
          </a:prstGeom>
          <a:noFill/>
        </p:spPr>
        <p:txBody>
          <a:bodyPr wrap="square">
            <a:spAutoFit/>
          </a:bodyPr>
          <a:lstStyle/>
          <a:p>
            <a:pPr marL="0" marR="0">
              <a:spcBef>
                <a:spcPts val="0"/>
              </a:spcBef>
              <a:spcAft>
                <a:spcPts val="0"/>
              </a:spcAft>
            </a:pPr>
            <a:r>
              <a:rPr lang="en-US" sz="1400" dirty="0">
                <a:effectLst/>
                <a:latin typeface="Calibri" panose="020F0502020204030204" pitchFamily="34" charset="0"/>
              </a:rPr>
              <a:t>Specific need</a:t>
            </a:r>
            <a:endParaRPr lang="en-US" sz="1400" dirty="0">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5A3CA82-4BF1-46DB-B103-3AB49C0FC015}"/>
              </a:ext>
            </a:extLst>
          </p:cNvPr>
          <p:cNvSpPr txBox="1"/>
          <p:nvPr/>
        </p:nvSpPr>
        <p:spPr>
          <a:xfrm rot="340898">
            <a:off x="9743722" y="5597435"/>
            <a:ext cx="738519" cy="523220"/>
          </a:xfrm>
          <a:prstGeom prst="rect">
            <a:avLst/>
          </a:prstGeom>
          <a:noFill/>
        </p:spPr>
        <p:txBody>
          <a:bodyPr wrap="square">
            <a:spAutoFit/>
          </a:bodyPr>
          <a:lstStyle/>
          <a:p>
            <a:pPr marL="0" marR="0">
              <a:spcBef>
                <a:spcPts val="0"/>
              </a:spcBef>
              <a:spcAft>
                <a:spcPts val="0"/>
              </a:spcAft>
            </a:pPr>
            <a:r>
              <a:rPr lang="en-US" sz="1400" dirty="0">
                <a:effectLst/>
                <a:latin typeface="Calibri" panose="020F0502020204030204" pitchFamily="34" charset="0"/>
              </a:rPr>
              <a:t>Specific need</a:t>
            </a:r>
            <a:endParaRPr lang="en-US" sz="1400" dirty="0">
              <a:effectLs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C48F8589-347B-4812-98B7-DD091C49EE84}"/>
              </a:ext>
            </a:extLst>
          </p:cNvPr>
          <p:cNvSpPr txBox="1"/>
          <p:nvPr/>
        </p:nvSpPr>
        <p:spPr>
          <a:xfrm>
            <a:off x="260844" y="212448"/>
            <a:ext cx="11634670" cy="980910"/>
          </a:xfrm>
          <a:prstGeom prst="rect">
            <a:avLst/>
          </a:prstGeom>
          <a:noFill/>
        </p:spPr>
        <p:txBody>
          <a:bodyPr wrap="square">
            <a:spAutoFit/>
          </a:bodyPr>
          <a:lstStyle/>
          <a:p>
            <a:pPr marL="0" marR="0">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All </a:t>
            </a:r>
            <a:r>
              <a:rPr lang="en-US" sz="2800" b="1" dirty="0">
                <a:effectLst/>
                <a:ea typeface="Calibri" panose="020F0502020204030204" pitchFamily="34" charset="0"/>
                <a:cs typeface="Times New Roman" panose="02020603050405020304" pitchFamily="18" charset="0"/>
              </a:rPr>
              <a:t>companies need help</a:t>
            </a:r>
            <a:r>
              <a:rPr lang="en-US" sz="1800" dirty="0">
                <a:effectLst/>
                <a:ea typeface="Calibri" panose="020F0502020204030204" pitchFamily="34" charset="0"/>
                <a:cs typeface="Times New Roman" panose="02020603050405020304" pitchFamily="18" charset="0"/>
              </a:rPr>
              <a:t> easing the burden of cost or time spent managing internal processes</a:t>
            </a:r>
            <a:r>
              <a:rPr lang="en-US" sz="1800" dirty="0">
                <a:ea typeface="Calibri" panose="020F0502020204030204" pitchFamily="34" charset="0"/>
                <a:cs typeface="Times New Roman" panose="02020603050405020304" pitchFamily="18" charset="0"/>
              </a:rPr>
              <a:t>, but it’s complex and </a:t>
            </a:r>
            <a:r>
              <a:rPr lang="en-US" sz="2800" b="1" dirty="0">
                <a:ea typeface="Calibri" panose="020F0502020204030204" pitchFamily="34" charset="0"/>
                <a:cs typeface="Times New Roman" panose="02020603050405020304" pitchFamily="18" charset="0"/>
              </a:rPr>
              <a:t>business needs are unique</a:t>
            </a:r>
            <a:endParaRPr lang="en-US" sz="1800" dirty="0">
              <a:effectLst/>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2F9AA552-FF7B-4CEA-9C23-5E5885FF5AC5}"/>
              </a:ext>
            </a:extLst>
          </p:cNvPr>
          <p:cNvSpPr txBox="1"/>
          <p:nvPr/>
        </p:nvSpPr>
        <p:spPr>
          <a:xfrm>
            <a:off x="289001" y="1766002"/>
            <a:ext cx="4928041" cy="1453924"/>
          </a:xfrm>
          <a:prstGeom prst="rect">
            <a:avLst/>
          </a:prstGeom>
          <a:noFill/>
        </p:spPr>
        <p:txBody>
          <a:bodyPr wrap="square">
            <a:spAutoFit/>
          </a:bodyPr>
          <a:lstStyle/>
          <a:p>
            <a:pPr marL="0" marR="0">
              <a:lnSpc>
                <a:spcPct val="107000"/>
              </a:lnSpc>
              <a:spcBef>
                <a:spcPts val="0"/>
              </a:spcBef>
              <a:spcAft>
                <a:spcPts val="800"/>
              </a:spcAft>
            </a:pPr>
            <a:r>
              <a:rPr lang="en-US" sz="1800" dirty="0">
                <a:ea typeface="Calibri" panose="020F0502020204030204" pitchFamily="34" charset="0"/>
                <a:cs typeface="Times New Roman" panose="02020603050405020304" pitchFamily="18" charset="0"/>
              </a:rPr>
              <a:t>10</a:t>
            </a:r>
            <a:r>
              <a:rPr lang="en-US" sz="1800" dirty="0">
                <a:effectLst/>
                <a:ea typeface="Calibri" panose="020F0502020204030204" pitchFamily="34" charset="0"/>
                <a:cs typeface="Times New Roman" panose="02020603050405020304" pitchFamily="18" charset="0"/>
              </a:rPr>
              <a:t>% of businesses currently subscribe to a DaaS like service, but </a:t>
            </a:r>
            <a:r>
              <a:rPr lang="en-US" b="1" dirty="0">
                <a:effectLst/>
                <a:ea typeface="Calibri" panose="020F0502020204030204" pitchFamily="34" charset="0"/>
                <a:cs typeface="Times New Roman" panose="02020603050405020304" pitchFamily="18" charset="0"/>
              </a:rPr>
              <a:t>63% overall are interested </a:t>
            </a:r>
            <a:r>
              <a:rPr lang="en-US" sz="1800" dirty="0">
                <a:effectLst/>
                <a:ea typeface="Calibri" panose="020F0502020204030204" pitchFamily="34" charset="0"/>
                <a:cs typeface="Times New Roman" panose="02020603050405020304" pitchFamily="18" charset="0"/>
              </a:rPr>
              <a:t>(especially medium and large businesses)</a:t>
            </a:r>
          </a:p>
        </p:txBody>
      </p:sp>
      <p:sp>
        <p:nvSpPr>
          <p:cNvPr id="3" name="TextBox 2">
            <a:extLst>
              <a:ext uri="{FF2B5EF4-FFF2-40B4-BE49-F238E27FC236}">
                <a16:creationId xmlns:a16="http://schemas.microsoft.com/office/drawing/2014/main" id="{E30A08EB-A573-4C04-A8DF-A4339318352C}"/>
              </a:ext>
            </a:extLst>
          </p:cNvPr>
          <p:cNvSpPr txBox="1"/>
          <p:nvPr/>
        </p:nvSpPr>
        <p:spPr>
          <a:xfrm>
            <a:off x="5473155" y="4172866"/>
            <a:ext cx="198597" cy="1068835"/>
          </a:xfrm>
          <a:prstGeom prst="rect">
            <a:avLst/>
          </a:prstGeom>
          <a:noFill/>
        </p:spPr>
        <p:txBody>
          <a:bodyPr wrap="square" lIns="18288" rIns="18288" rtlCol="0" anchor="ctr">
            <a:noAutofit/>
          </a:bodyPr>
          <a:lstStyle/>
          <a:p>
            <a:pPr algn="ctr"/>
            <a:endParaRPr lang="en-US" sz="12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CE6E1B1-54CC-4067-AC34-E5B025EC230C}"/>
              </a:ext>
            </a:extLst>
          </p:cNvPr>
          <p:cNvSpPr/>
          <p:nvPr/>
        </p:nvSpPr>
        <p:spPr>
          <a:xfrm rot="16200000">
            <a:off x="2463312" y="4716976"/>
            <a:ext cx="2108819" cy="350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pc="50" dirty="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OPPORTUNITY GAP</a:t>
            </a:r>
            <a:endParaRPr lang="en-US" sz="1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3118925"/>
      </p:ext>
    </p:extLst>
  </p:cSld>
  <p:clrMapOvr>
    <a:masterClrMapping/>
  </p:clrMapOvr>
  <p:transition spd="med"/>
</p:sld>
</file>

<file path=ppt/theme/theme1.xml><?xml version="1.0" encoding="utf-8"?>
<a:theme xmlns:a="http://schemas.openxmlformats.org/drawingml/2006/main" name="Lenovo-Reach3 Master">
  <a:themeElements>
    <a:clrScheme name="Lenovo-Reach3">
      <a:dk1>
        <a:srgbClr val="000000"/>
      </a:dk1>
      <a:lt1>
        <a:sysClr val="window" lastClr="FFFFFF"/>
      </a:lt1>
      <a:dk2>
        <a:srgbClr val="8246AF"/>
      </a:dk2>
      <a:lt2>
        <a:srgbClr val="333F48"/>
      </a:lt2>
      <a:accent1>
        <a:srgbClr val="E1140A"/>
      </a:accent1>
      <a:accent2>
        <a:srgbClr val="FF6A00"/>
      </a:accent2>
      <a:accent3>
        <a:srgbClr val="F04187"/>
      </a:accent3>
      <a:accent4>
        <a:srgbClr val="3E8DDD"/>
      </a:accent4>
      <a:accent5>
        <a:srgbClr val="46C8E1"/>
      </a:accent5>
      <a:accent6>
        <a:srgbClr val="6AC346"/>
      </a:accent6>
      <a:hlink>
        <a:srgbClr val="4AC0E0"/>
      </a:hlink>
      <a:folHlink>
        <a:srgbClr val="4AC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sz="1200" dirty="0"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 rIns="18288" rtlCol="0" anchor="ctr">
        <a:noAutofit/>
      </a:bodyPr>
      <a:lstStyle>
        <a:defPPr algn="ctr">
          <a:defRPr sz="12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Lenovo (Reach3).potx" id="{D7FD5479-EB7D-4120-8A98-1E78637689A9}" vid="{84219167-5AAF-46E2-A961-4319D2FB5F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8703DDC088BA428A3E57C54A971D0B" ma:contentTypeVersion="12" ma:contentTypeDescription="Create a new document." ma:contentTypeScope="" ma:versionID="d244bb82975c2b294ec7600cba7faa2e">
  <xsd:schema xmlns:xsd="http://www.w3.org/2001/XMLSchema" xmlns:xs="http://www.w3.org/2001/XMLSchema" xmlns:p="http://schemas.microsoft.com/office/2006/metadata/properties" xmlns:ns2="9589ed9a-8893-4bea-92c5-4b8e6baffd2b" xmlns:ns3="9eb06941-b9f2-4ea8-bc22-36cda7c4472b" targetNamespace="http://schemas.microsoft.com/office/2006/metadata/properties" ma:root="true" ma:fieldsID="2bbc989883a0052a3cbd9f00cf4624bf" ns2:_="" ns3:_="">
    <xsd:import namespace="9589ed9a-8893-4bea-92c5-4b8e6baffd2b"/>
    <xsd:import namespace="9eb06941-b9f2-4ea8-bc22-36cda7c4472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89ed9a-8893-4bea-92c5-4b8e6baffd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b06941-b9f2-4ea8-bc22-36cda7c4472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eb06941-b9f2-4ea8-bc22-36cda7c4472b">
      <UserInfo>
        <DisplayName>Bala Rajan</DisplayName>
        <AccountId>69</AccountId>
        <AccountType/>
      </UserInfo>
      <UserInfo>
        <DisplayName>James Parkhill</DisplayName>
        <AccountId>129</AccountId>
        <AccountType/>
      </UserInfo>
      <UserInfo>
        <DisplayName>Sean Campbell</DisplayName>
        <AccountId>80</AccountId>
        <AccountType/>
      </UserInfo>
      <UserInfo>
        <DisplayName>Kim Arnold</DisplayName>
        <AccountId>85</AccountId>
        <AccountType/>
      </UserInfo>
      <UserInfo>
        <DisplayName>Briana Braudo</DisplayName>
        <AccountId>560</AccountId>
        <AccountType/>
      </UserInfo>
      <UserInfo>
        <DisplayName>Clint Rodriguez</DisplayName>
        <AccountId>1327</AccountId>
        <AccountType/>
      </UserInfo>
      <UserInfo>
        <DisplayName>Jared Streeto</DisplayName>
        <AccountId>73</AccountId>
        <AccountType/>
      </UserInfo>
    </SharedWithUsers>
  </documentManagement>
</p:properties>
</file>

<file path=customXml/itemProps1.xml><?xml version="1.0" encoding="utf-8"?>
<ds:datastoreItem xmlns:ds="http://schemas.openxmlformats.org/officeDocument/2006/customXml" ds:itemID="{A9476DE3-24F0-44B3-B1F5-E8F6BBE79EF0}">
  <ds:schemaRefs>
    <ds:schemaRef ds:uri="http://schemas.microsoft.com/sharepoint/v3/contenttype/forms"/>
  </ds:schemaRefs>
</ds:datastoreItem>
</file>

<file path=customXml/itemProps2.xml><?xml version="1.0" encoding="utf-8"?>
<ds:datastoreItem xmlns:ds="http://schemas.openxmlformats.org/officeDocument/2006/customXml" ds:itemID="{B446DE52-F5B5-4F30-B41E-4010971C0587}">
  <ds:schemaRefs>
    <ds:schemaRef ds:uri="9589ed9a-8893-4bea-92c5-4b8e6baffd2b"/>
    <ds:schemaRef ds:uri="9eb06941-b9f2-4ea8-bc22-36cda7c447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D070BF2-D89A-413E-80E8-7D6C0884621F}">
  <ds:schemaRefs>
    <ds:schemaRef ds:uri="9eb06941-b9f2-4ea8-bc22-36cda7c4472b"/>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10288</TotalTime>
  <Words>16872</Words>
  <Application>Microsoft Office PowerPoint</Application>
  <PresentationFormat>Custom</PresentationFormat>
  <Paragraphs>1960</Paragraphs>
  <Slides>53</Slides>
  <Notes>51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Grotesque</vt:lpstr>
      <vt:lpstr>Wingdings</vt:lpstr>
      <vt:lpstr>Lenovo-Reach3 Master</vt:lpstr>
      <vt:lpstr>The Future of Work and Digital Transformation</vt:lpstr>
      <vt:lpstr>Objectives &amp; 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Detailed Findings</vt:lpstr>
      <vt:lpstr>PowerPoint Presentation</vt:lpstr>
      <vt:lpstr>Key Findings – Page 1 of 2</vt:lpstr>
      <vt:lpstr>Key Findings – Page 2 of 2</vt:lpstr>
      <vt:lpstr>Personal Response to WFH/Covid-19  Employees</vt:lpstr>
      <vt:lpstr>BEUs are generally satisfied with their WFH situation, citing the flexibility as boosting their job satisfaction. Majority feel work has been normal, even more efficient</vt:lpstr>
      <vt:lpstr>BEUs of all ages are satisfied with their job while WFH. Younger BEUs struggle with work-life balance, but also appreciate the flexibility of WFH policies</vt:lpstr>
      <vt:lpstr>Some challenges with WFH remain, such as reduced social interactions with colleagues, mood swings, and tech snafus</vt:lpstr>
      <vt:lpstr>Working from home has not brought on a host of tech issues, and those that workers have tend to be connection based which is only a moderate or non-issue</vt:lpstr>
      <vt:lpstr>Over a third of BEUs across business sizes haven’t had issues with IT support while WFH. Those that have, sometimes it takes longer or is simply difficult to get at all</vt:lpstr>
      <vt:lpstr>Top 4 smart features are the same regardless of BEU size, covering privacy, reducing noise, protecting their eyes, and keeping devices cool</vt:lpstr>
      <vt:lpstr>18-34 year-old employees value smart features significantly more than their 35+ year old colleagues</vt:lpstr>
      <vt:lpstr>Very few employees want to go back to a daily office routine, with most preferring at least an even split with working from home</vt:lpstr>
      <vt:lpstr>Younger BEUs favor working in the office post-Covid, while older BEUs are split in their preference for some combination of mostly in the office or at home  </vt:lpstr>
      <vt:lpstr>Business/ workplace changes due to Covid-19  ITDMs</vt:lpstr>
      <vt:lpstr>Most businesses anticipate employing some form of a hybrid work model, with employees working both at-home and in the office once Covid is no longer a concern</vt:lpstr>
      <vt:lpstr>Keeping data secure and private with the shift to WFH is a top concern, as well as the internal logistics that the likely shift to more permanent WFH will entail</vt:lpstr>
      <vt:lpstr>The larger the company, the more confident ITDMs are in their own department, though confidence in the overall company stays flat regardless of size</vt:lpstr>
      <vt:lpstr>IT troubleshooting is primarily handled internally. Outsourcing IT services more common as size grows, subscriptions are largely for security and support</vt:lpstr>
      <vt:lpstr>A majority of businesses have both an online and physical presence pre-Covid. Those without an online component have since added one </vt:lpstr>
      <vt:lpstr>There’s no single challenge with pivoting to online that stands out as a massive issue, with all providing some level of annoyance across business sizes</vt:lpstr>
      <vt:lpstr>WFH wardrobe /collaboration tools  Employees + ITDMs</vt:lpstr>
      <vt:lpstr>Most use collaboration tools, with Zoom being the most popular overall. Microsoft products typical choice for large companies</vt:lpstr>
      <vt:lpstr>A majority believe that collaboration tools have improved their company’s productivity and efficiency, even with some initial setbacks </vt:lpstr>
      <vt:lpstr>ITDMs are eager to maximize collaboration tools to their full potential and train-up to minimum levels, while BEUs wish for more connections with their colleagues </vt:lpstr>
      <vt:lpstr>Businesses are more likely to buy core IT purchases – laptop, KB/mouse, monitor - for their employees, leaving nice-to-have hardware and smartphones to individuals</vt:lpstr>
      <vt:lpstr>Younger BEUs are significantly more adept at using a variety of their own tech devices to effectively WFH </vt:lpstr>
      <vt:lpstr>ITDMs say company covers the cost for many IT equipment needs, starting with the core essentials but also extending to workspace improvements like stands, monitors</vt:lpstr>
      <vt:lpstr>Younger ITDMs believe tech that provides mobility makes employees WFH more effective </vt:lpstr>
      <vt:lpstr>Work smartphones are more likely to be BYOD. Communication on a smartphone has become part of workflow post-Covid</vt:lpstr>
      <vt:lpstr>Younger BEUs are more likely to use smartphones for work, bring their own, and use them for a variety of work tasks </vt:lpstr>
      <vt:lpstr>Digital Transformation  ITDMs</vt:lpstr>
      <vt:lpstr>Security is an overwhelming priority for ITDMs and digital transformation</vt:lpstr>
      <vt:lpstr>Data security and being able to feel like they still have control are top of mind for ITDMs when considering digital transformation solutions</vt:lpstr>
      <vt:lpstr>All-in-one hardware/software bundles, training sessions, and ROI reports are among the most useful strategy solutions, especially among ITDMs at large businesses </vt:lpstr>
      <vt:lpstr>Device As A Service (DaaS)  ITDMs</vt:lpstr>
      <vt:lpstr>A majority of ITDMs are interested in DaaS, more so in larger companies, citing tangible benefits for IT, scalable and up-to-date hardware. Annual pricing preferred </vt:lpstr>
      <vt:lpstr>Nearly 40% of companies are only refreshing PCs every 4+ years, opening up a potential to shift those to a faster refresh cycle</vt:lpstr>
      <vt:lpstr>Lack of DaaS use attributed to handling needs internally just fine. Suggestions to improve DaaS limited. Price and customized needs prevent service continuation</vt:lpstr>
      <vt:lpstr>Business Continuity  ITDMs</vt:lpstr>
      <vt:lpstr>Larger companies are more concerned about data threats than a pandemic even in the middle of one, but most are prepared and have a continuity plan in place</vt:lpstr>
      <vt:lpstr>Appendix</vt:lpstr>
      <vt:lpstr>Respondent Profile</vt:lpstr>
    </vt:vector>
  </TitlesOfParts>
  <Company>Lenovo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 and Goes up to Two Lines</dc:title>
  <dc:creator>Lenovo</dc:creator>
  <cp:lastModifiedBy>Emily Hoppes</cp:lastModifiedBy>
  <cp:revision>25</cp:revision>
  <cp:lastPrinted>2019-08-27T20:19:14Z</cp:lastPrinted>
  <dcterms:created xsi:type="dcterms:W3CDTF">2015-04-23T17:39:45Z</dcterms:created>
  <dcterms:modified xsi:type="dcterms:W3CDTF">2021-03-11T02:44:05Z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7500</vt:r8>
  </property>
  <property fmtid="{D5CDD505-2E9C-101B-9397-08002B2CF9AE}" pid="3" name="ContentTypeId">
    <vt:lpwstr>0x010100918703DDC088BA428A3E57C54A971D0B</vt:lpwstr>
  </property>
</Properties>
</file>